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621" r:id="rId2"/>
    <p:sldId id="258" r:id="rId3"/>
    <p:sldId id="686" r:id="rId4"/>
    <p:sldId id="292" r:id="rId5"/>
    <p:sldId id="305" r:id="rId6"/>
    <p:sldId id="306" r:id="rId7"/>
    <p:sldId id="303" r:id="rId8"/>
    <p:sldId id="307" r:id="rId9"/>
    <p:sldId id="293" r:id="rId10"/>
    <p:sldId id="309" r:id="rId11"/>
    <p:sldId id="308" r:id="rId12"/>
    <p:sldId id="642" r:id="rId13"/>
    <p:sldId id="687" r:id="rId14"/>
    <p:sldId id="310" r:id="rId15"/>
    <p:sldId id="688" r:id="rId16"/>
    <p:sldId id="689" r:id="rId17"/>
    <p:sldId id="690" r:id="rId18"/>
    <p:sldId id="691" r:id="rId19"/>
    <p:sldId id="692" r:id="rId20"/>
    <p:sldId id="693" r:id="rId21"/>
    <p:sldId id="312" r:id="rId22"/>
    <p:sldId id="694" r:id="rId23"/>
    <p:sldId id="695" r:id="rId24"/>
    <p:sldId id="696" r:id="rId25"/>
    <p:sldId id="697" r:id="rId26"/>
    <p:sldId id="698"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Kirtland" initials="DK" lastIdx="1" clrIdx="0">
    <p:extLst>
      <p:ext uri="{19B8F6BF-5375-455C-9EA6-DF929625EA0E}">
        <p15:presenceInfo xmlns:p15="http://schemas.microsoft.com/office/powerpoint/2012/main" userId="S::dkirtland@sparkenergy.com::7de64b59-8f67-4b29-b8e5-e4e35ec785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2C"/>
    <a:srgbClr val="008032"/>
    <a:srgbClr val="056F68"/>
    <a:srgbClr val="0A557D"/>
    <a:srgbClr val="375DA1"/>
    <a:srgbClr val="3B64AD"/>
    <a:srgbClr val="4472C4"/>
    <a:srgbClr val="A7B5DB"/>
    <a:srgbClr val="00699C"/>
    <a:srgbClr val="008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9" autoAdjust="0"/>
    <p:restoredTop sz="94717" autoAdjust="0"/>
  </p:normalViewPr>
  <p:slideViewPr>
    <p:cSldViewPr snapToGrid="0">
      <p:cViewPr varScale="1">
        <p:scale>
          <a:sx n="114" d="100"/>
          <a:sy n="114" d="100"/>
        </p:scale>
        <p:origin x="128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parkenergy.local\shared\Public\Financial%20Planning%20&amp;%20Analysis\Investor_Relations\IR_Deck\Deck&amp;Backup\2021\Q4%202021\Deck_Backup_2021Q4_v1.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parkenergy.local\shared\Public\Financial%20Planning%20&amp;%20Analysis\Investor_Relations\IR_Deck\Deck&amp;Backup\2021\Q4%202021\Deck_Backup_2021Q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375DA1"/>
              </a:solidFill>
              <a:ln>
                <a:noFill/>
              </a:ln>
              <a:effectLst/>
            </c:spPr>
            <c:extLst>
              <c:ext xmlns:c16="http://schemas.microsoft.com/office/drawing/2014/chart" uri="{C3380CC4-5D6E-409C-BE32-E72D297353CC}">
                <c16:uniqueId val="{00000001-AF05-4928-B19B-629EC3C6E977}"/>
              </c:ext>
            </c:extLst>
          </c:dPt>
          <c:dPt>
            <c:idx val="1"/>
            <c:bubble3D val="0"/>
            <c:spPr>
              <a:solidFill>
                <a:srgbClr val="056F68"/>
              </a:solidFill>
              <a:ln>
                <a:noFill/>
              </a:ln>
              <a:effectLst/>
            </c:spPr>
            <c:extLst>
              <c:ext xmlns:c16="http://schemas.microsoft.com/office/drawing/2014/chart" uri="{C3380CC4-5D6E-409C-BE32-E72D297353CC}">
                <c16:uniqueId val="{00000003-AF05-4928-B19B-629EC3C6E977}"/>
              </c:ext>
            </c:extLst>
          </c:dPt>
          <c:dPt>
            <c:idx val="2"/>
            <c:bubble3D val="0"/>
            <c:spPr>
              <a:solidFill>
                <a:srgbClr val="A7B5DB"/>
              </a:solidFill>
              <a:ln>
                <a:noFill/>
              </a:ln>
              <a:effectLst/>
            </c:spPr>
            <c:extLst>
              <c:ext xmlns:c16="http://schemas.microsoft.com/office/drawing/2014/chart" uri="{C3380CC4-5D6E-409C-BE32-E72D297353CC}">
                <c16:uniqueId val="{00000005-AF05-4928-B19B-629EC3C6E977}"/>
              </c:ext>
            </c:extLst>
          </c:dPt>
          <c:dLbls>
            <c:delete val="1"/>
          </c:dLbls>
          <c:cat>
            <c:strRef>
              <c:f>Sheet1!$A$2:$A$4</c:f>
              <c:strCache>
                <c:ptCount val="3"/>
                <c:pt idx="0">
                  <c:v>Total</c:v>
                </c:pt>
                <c:pt idx="1">
                  <c:v>Penetration</c:v>
                </c:pt>
                <c:pt idx="2">
                  <c:v>Spark</c:v>
                </c:pt>
              </c:strCache>
            </c:strRef>
          </c:cat>
          <c:val>
            <c:numRef>
              <c:f>Sheet1!$B$2:$B$4</c:f>
              <c:numCache>
                <c:formatCode>General</c:formatCode>
                <c:ptCount val="3"/>
                <c:pt idx="0">
                  <c:v>80</c:v>
                </c:pt>
                <c:pt idx="1">
                  <c:v>19</c:v>
                </c:pt>
                <c:pt idx="2">
                  <c:v>1</c:v>
                </c:pt>
              </c:numCache>
            </c:numRef>
          </c:val>
          <c:extLst>
            <c:ext xmlns:c16="http://schemas.microsoft.com/office/drawing/2014/chart" uri="{C3380CC4-5D6E-409C-BE32-E72D297353CC}">
              <c16:uniqueId val="{00000006-AF05-4928-B19B-629EC3C6E977}"/>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spc="0" baseline="0">
                <a:solidFill>
                  <a:srgbClr val="6C5D4C"/>
                </a:solidFill>
                <a:latin typeface="+mn-lt"/>
                <a:ea typeface="+mn-ea"/>
                <a:cs typeface="+mn-cs"/>
              </a:defRPr>
            </a:pPr>
            <a:r>
              <a:rPr lang="en-US" sz="1800" b="1" dirty="0">
                <a:solidFill>
                  <a:srgbClr val="6C5D4C"/>
                </a:solidFill>
              </a:rPr>
              <a:t>Adjusted EBITDA</a:t>
            </a:r>
            <a:r>
              <a:rPr lang="en-US" sz="1800" b="1" baseline="30000" dirty="0">
                <a:solidFill>
                  <a:srgbClr val="6C5D4C"/>
                </a:solidFill>
              </a:rPr>
              <a:t>2</a:t>
            </a:r>
            <a:r>
              <a:rPr lang="en-US" sz="1800" b="1" dirty="0">
                <a:solidFill>
                  <a:srgbClr val="6C5D4C"/>
                </a:solidFill>
              </a:rPr>
              <a:t> (</a:t>
            </a:r>
            <a:r>
              <a:rPr lang="en-US" sz="1800" b="1" i="0" u="none" strike="noStrike" baseline="0" dirty="0">
                <a:solidFill>
                  <a:srgbClr val="6C5D4C"/>
                </a:solidFill>
                <a:effectLst/>
              </a:rPr>
              <a:t>$</a:t>
            </a:r>
            <a:r>
              <a:rPr lang="en-US" sz="1800" b="1" dirty="0">
                <a:solidFill>
                  <a:srgbClr val="6C5D4C"/>
                </a:solidFill>
              </a:rPr>
              <a:t>MM)</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6C5D4C"/>
              </a:solidFill>
              <a:latin typeface="+mn-lt"/>
              <a:ea typeface="+mn-ea"/>
              <a:cs typeface="+mn-cs"/>
            </a:defRPr>
          </a:pPr>
          <a:endParaRPr lang="en-US"/>
        </a:p>
      </c:txPr>
    </c:title>
    <c:autoTitleDeleted val="0"/>
    <c:plotArea>
      <c:layout/>
      <c:barChart>
        <c:barDir val="col"/>
        <c:grouping val="clustered"/>
        <c:varyColors val="0"/>
        <c:ser>
          <c:idx val="0"/>
          <c:order val="0"/>
          <c:tx>
            <c:strRef>
              <c:f>'Spark by the Numbers'!$Q$11</c:f>
              <c:strCache>
                <c:ptCount val="1"/>
                <c:pt idx="0">
                  <c:v>Series 1</c:v>
                </c:pt>
              </c:strCache>
            </c:strRef>
          </c:tx>
          <c:spPr>
            <a:solidFill>
              <a:schemeClr val="accent1">
                <a:shade val="76000"/>
              </a:schemeClr>
            </a:solidFill>
            <a:ln>
              <a:noFill/>
            </a:ln>
            <a:effectLst/>
          </c:spPr>
          <c:invertIfNegative val="0"/>
          <c:dLbls>
            <c:dLbl>
              <c:idx val="0"/>
              <c:layout>
                <c:manualLayout>
                  <c:x val="3.5977000781579095E-3"/>
                  <c:y val="6.5047048616047425E-3"/>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ln w="0">
                        <a:noFill/>
                      </a:ln>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4B-440B-86E9-F495600810D6}"/>
                </c:ext>
              </c:extLst>
            </c:dLbl>
            <c:dLbl>
              <c:idx val="1"/>
              <c:layout>
                <c:manualLayout>
                  <c:x val="0"/>
                  <c:y val="6.2170469702909391E-3"/>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ln w="0">
                        <a:noFill/>
                      </a:ln>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4B-440B-86E9-F495600810D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ln w="0">
                      <a:noFill/>
                    </a:ln>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'Spark by the Numbers'!$P$12:$P$15</c:f>
              <c:strCache>
                <c:ptCount val="4"/>
                <c:pt idx="0">
                  <c:v>4Q21</c:v>
                </c:pt>
                <c:pt idx="1">
                  <c:v>4Q20</c:v>
                </c:pt>
                <c:pt idx="2">
                  <c:v>2021</c:v>
                </c:pt>
                <c:pt idx="3">
                  <c:v>2020</c:v>
                </c:pt>
              </c:strCache>
            </c:strRef>
          </c:cat>
          <c:val>
            <c:numRef>
              <c:f>'Spark by the Numbers'!$Q$12:$Q$15</c:f>
              <c:numCache>
                <c:formatCode>"$"#,##0.0_);[Red]\("$"#,##0.0\)</c:formatCode>
                <c:ptCount val="4"/>
                <c:pt idx="0">
                  <c:v>11.598796</c:v>
                </c:pt>
                <c:pt idx="1">
                  <c:v>24.737402569999979</c:v>
                </c:pt>
              </c:numCache>
            </c:numRef>
          </c:val>
          <c:extLst>
            <c:ext xmlns:c16="http://schemas.microsoft.com/office/drawing/2014/chart" uri="{C3380CC4-5D6E-409C-BE32-E72D297353CC}">
              <c16:uniqueId val="{00000000-1B4B-440B-86E9-F495600810D6}"/>
            </c:ext>
          </c:extLst>
        </c:ser>
        <c:ser>
          <c:idx val="1"/>
          <c:order val="1"/>
          <c:tx>
            <c:strRef>
              <c:f>'Spark by the Numbers'!$R$11</c:f>
              <c:strCache>
                <c:ptCount val="1"/>
                <c:pt idx="0">
                  <c:v>Series 2</c:v>
                </c:pt>
              </c:strCache>
            </c:strRef>
          </c:tx>
          <c:spPr>
            <a:solidFill>
              <a:schemeClr val="accent1">
                <a:tint val="77000"/>
              </a:schemeClr>
            </a:solidFill>
            <a:ln>
              <a:noFill/>
            </a:ln>
            <a:effectLst/>
          </c:spPr>
          <c:invertIfNegative val="0"/>
          <c:dPt>
            <c:idx val="3"/>
            <c:invertIfNegative val="0"/>
            <c:bubble3D val="0"/>
            <c:spPr>
              <a:solidFill>
                <a:srgbClr val="93A9CF"/>
              </a:solidFill>
              <a:ln>
                <a:noFill/>
              </a:ln>
              <a:effectLst/>
            </c:spPr>
            <c:extLst>
              <c:ext xmlns:c16="http://schemas.microsoft.com/office/drawing/2014/chart" uri="{C3380CC4-5D6E-409C-BE32-E72D297353CC}">
                <c16:uniqueId val="{00000002-1B4B-440B-86E9-F495600810D6}"/>
              </c:ext>
            </c:extLst>
          </c:dPt>
          <c:dLbls>
            <c:dLbl>
              <c:idx val="2"/>
              <c:layout>
                <c:manualLayout>
                  <c:x val="-3.5977000781580414E-3"/>
                  <c:y val="1.9044630797856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4B-440B-86E9-F495600810D6}"/>
                </c:ext>
              </c:extLst>
            </c:dLbl>
            <c:dLbl>
              <c:idx val="3"/>
              <c:layout>
                <c:manualLayout>
                  <c:x val="0"/>
                  <c:y val="1.3123633683293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4B-440B-86E9-F495600810D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val>
            <c:numRef>
              <c:f>'Spark by the Numbers'!$R$12:$R$15</c:f>
              <c:numCache>
                <c:formatCode>General</c:formatCode>
                <c:ptCount val="4"/>
                <c:pt idx="2" formatCode="&quot;$&quot;#,##0.0_);[Red]\(&quot;$&quot;#,##0.0\)">
                  <c:v>80.656999999999996</c:v>
                </c:pt>
                <c:pt idx="3" formatCode="&quot;$&quot;#,##0.0_);[Red]\(&quot;$&quot;#,##0.0\)">
                  <c:v>106.633</c:v>
                </c:pt>
              </c:numCache>
            </c:numRef>
          </c:val>
          <c:extLst>
            <c:ext xmlns:c16="http://schemas.microsoft.com/office/drawing/2014/chart" uri="{C3380CC4-5D6E-409C-BE32-E72D297353CC}">
              <c16:uniqueId val="{00000004-1B4B-440B-86E9-F495600810D6}"/>
            </c:ext>
          </c:extLst>
        </c:ser>
        <c:dLbls>
          <c:showLegendKey val="0"/>
          <c:showVal val="1"/>
          <c:showCatName val="0"/>
          <c:showSerName val="0"/>
          <c:showPercent val="0"/>
          <c:showBubbleSize val="0"/>
        </c:dLbls>
        <c:gapWidth val="140"/>
        <c:axId val="1012461152"/>
        <c:axId val="1012476544"/>
      </c:barChart>
      <c:valAx>
        <c:axId val="1012476544"/>
        <c:scaling>
          <c:orientation val="minMax"/>
        </c:scaling>
        <c:delete val="0"/>
        <c:axPos val="l"/>
        <c:numFmt formatCode="&quot;$&quot;#,##0.0_);[Red]\(&quot;$&quot;#,##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12461152"/>
        <c:crosses val="autoZero"/>
        <c:crossBetween val="between"/>
      </c:valAx>
      <c:catAx>
        <c:axId val="1012461152"/>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rgbClr val="695E4A"/>
                </a:solidFill>
                <a:latin typeface="+mn-lt"/>
                <a:ea typeface="+mn-ea"/>
                <a:cs typeface="+mn-cs"/>
              </a:defRPr>
            </a:pPr>
            <a:endParaRPr lang="en-US"/>
          </a:p>
        </c:txPr>
        <c:crossAx val="1012476544"/>
        <c:crosses val="autoZero"/>
        <c:auto val="1"/>
        <c:lblAlgn val="ctr"/>
        <c:lblOffset val="100"/>
        <c:noMultiLvlLbl val="0"/>
      </c:catAx>
      <c:spPr>
        <a:noFill/>
        <a:ln w="25400">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hade val="65000"/>
                </a:schemeClr>
              </a:solidFill>
              <a:ln>
                <a:noFill/>
              </a:ln>
              <a:effectLst/>
            </c:spPr>
            <c:extLst>
              <c:ext xmlns:c16="http://schemas.microsoft.com/office/drawing/2014/chart" uri="{C3380CC4-5D6E-409C-BE32-E72D297353CC}">
                <c16:uniqueId val="{00000001-80F6-4174-94BD-931F8A541BC0}"/>
              </c:ext>
            </c:extLst>
          </c:dPt>
          <c:dPt>
            <c:idx val="1"/>
            <c:bubble3D val="0"/>
            <c:spPr>
              <a:solidFill>
                <a:srgbClr val="056F68"/>
              </a:solidFill>
              <a:ln>
                <a:noFill/>
              </a:ln>
              <a:effectLst/>
            </c:spPr>
            <c:extLst>
              <c:ext xmlns:c16="http://schemas.microsoft.com/office/drawing/2014/chart" uri="{C3380CC4-5D6E-409C-BE32-E72D297353CC}">
                <c16:uniqueId val="{00000003-80F6-4174-94BD-931F8A541BC0}"/>
              </c:ext>
            </c:extLst>
          </c:dPt>
          <c:dPt>
            <c:idx val="2"/>
            <c:bubble3D val="0"/>
            <c:spPr>
              <a:solidFill>
                <a:schemeClr val="accent1">
                  <a:tint val="65000"/>
                </a:schemeClr>
              </a:solidFill>
              <a:ln>
                <a:noFill/>
              </a:ln>
              <a:effectLst/>
            </c:spPr>
            <c:extLst>
              <c:ext xmlns:c16="http://schemas.microsoft.com/office/drawing/2014/chart" uri="{C3380CC4-5D6E-409C-BE32-E72D297353CC}">
                <c16:uniqueId val="{00000005-80F6-4174-94BD-931F8A541BC0}"/>
              </c:ext>
            </c:extLst>
          </c:dPt>
          <c:dLbls>
            <c:delete val="1"/>
          </c:dLbls>
          <c:cat>
            <c:strRef>
              <c:f>Sheet1!$A$2:$A$4</c:f>
              <c:strCache>
                <c:ptCount val="3"/>
                <c:pt idx="0">
                  <c:v>Total</c:v>
                </c:pt>
                <c:pt idx="1">
                  <c:v>Penetration</c:v>
                </c:pt>
                <c:pt idx="2">
                  <c:v>Spark</c:v>
                </c:pt>
              </c:strCache>
            </c:strRef>
          </c:cat>
          <c:val>
            <c:numRef>
              <c:f>Sheet1!$B$2:$B$4</c:f>
              <c:numCache>
                <c:formatCode>General</c:formatCode>
                <c:ptCount val="3"/>
                <c:pt idx="0">
                  <c:v>62</c:v>
                </c:pt>
                <c:pt idx="1">
                  <c:v>37</c:v>
                </c:pt>
                <c:pt idx="2">
                  <c:v>1</c:v>
                </c:pt>
              </c:numCache>
            </c:numRef>
          </c:val>
          <c:extLst>
            <c:ext xmlns:c16="http://schemas.microsoft.com/office/drawing/2014/chart" uri="{C3380CC4-5D6E-409C-BE32-E72D297353CC}">
              <c16:uniqueId val="{00000006-80F6-4174-94BD-931F8A541BC0}"/>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Commodity Mix</c:v>
                </c:pt>
              </c:strCache>
            </c:strRef>
          </c:tx>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62AE-4254-A02C-2CCBD539AA73}"/>
              </c:ext>
            </c:extLst>
          </c:dPt>
          <c:dPt>
            <c:idx val="1"/>
            <c:bubble3D val="0"/>
            <c:spPr>
              <a:solidFill>
                <a:srgbClr val="056F68"/>
              </a:solidFill>
              <a:ln w="19050">
                <a:solidFill>
                  <a:schemeClr val="lt1"/>
                </a:solidFill>
              </a:ln>
              <a:effectLst/>
            </c:spPr>
            <c:extLst>
              <c:ext xmlns:c16="http://schemas.microsoft.com/office/drawing/2014/chart" uri="{C3380CC4-5D6E-409C-BE32-E72D297353CC}">
                <c16:uniqueId val="{00000003-62AE-4254-A02C-2CCBD539AA73}"/>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62AE-4254-A02C-2CCBD539AA73}"/>
              </c:ext>
            </c:extLst>
          </c:dPt>
          <c:dLbls>
            <c:dLbl>
              <c:idx val="0"/>
              <c:tx>
                <c:rich>
                  <a:bodyPr/>
                  <a:lstStyle/>
                  <a:p>
                    <a:fld id="{87C0B1B4-5374-4F3F-9F12-DF187EE6C9C3}" type="VALUE">
                      <a:rPr lang="en-US">
                        <a:solidFill>
                          <a:schemeClr val="bg2"/>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25543859649122802"/>
                      <c:h val="0.23936000556718609"/>
                    </c:manualLayout>
                  </c15:layout>
                  <c15:dlblFieldTable/>
                  <c15:showDataLabelsRange val="0"/>
                </c:ext>
                <c:ext xmlns:c16="http://schemas.microsoft.com/office/drawing/2014/chart" uri="{C3380CC4-5D6E-409C-BE32-E72D297353CC}">
                  <c16:uniqueId val="{00000001-62AE-4254-A02C-2CCBD539AA73}"/>
                </c:ext>
              </c:extLst>
            </c:dLbl>
            <c:dLbl>
              <c:idx val="1"/>
              <c:layout>
                <c:manualLayout>
                  <c:x val="0.21164145600221021"/>
                  <c:y val="0.23934695747481713"/>
                </c:manualLayout>
              </c:layout>
              <c:tx>
                <c:rich>
                  <a:bodyPr/>
                  <a:lstStyle/>
                  <a:p>
                    <a:fld id="{07472FA9-9728-42EF-9E86-C43236CFD4ED}" type="VALUE">
                      <a:rPr lang="en-US">
                        <a:solidFill>
                          <a:schemeClr val="bg2"/>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29052631578947363"/>
                      <c:h val="0.23936000556718609"/>
                    </c:manualLayout>
                  </c15:layout>
                  <c15:dlblFieldTable/>
                  <c15:showDataLabelsRange val="0"/>
                </c:ext>
                <c:ext xmlns:c16="http://schemas.microsoft.com/office/drawing/2014/chart" uri="{C3380CC4-5D6E-409C-BE32-E72D297353CC}">
                  <c16:uniqueId val="{00000003-62AE-4254-A02C-2CCBD539AA73}"/>
                </c:ext>
              </c:extLst>
            </c:dLbl>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Sheet1!$A$2:$A$4</c:f>
              <c:strCache>
                <c:ptCount val="2"/>
                <c:pt idx="0">
                  <c:v>Power</c:v>
                </c:pt>
                <c:pt idx="1">
                  <c:v>Natural Gas</c:v>
                </c:pt>
              </c:strCache>
            </c:strRef>
          </c:cat>
          <c:val>
            <c:numRef>
              <c:f>Sheet1!$B$2:$B$4</c:f>
              <c:numCache>
                <c:formatCode>0%</c:formatCode>
                <c:ptCount val="3"/>
                <c:pt idx="0">
                  <c:v>0.75</c:v>
                </c:pt>
                <c:pt idx="1">
                  <c:v>0.25</c:v>
                </c:pt>
              </c:numCache>
            </c:numRef>
          </c:val>
          <c:extLst>
            <c:ext xmlns:c16="http://schemas.microsoft.com/office/drawing/2014/chart" uri="{C3380CC4-5D6E-409C-BE32-E72D297353CC}">
              <c16:uniqueId val="{00000006-62AE-4254-A02C-2CCBD539AA7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Customer Mix</c:v>
                </c:pt>
              </c:strCache>
            </c:strRef>
          </c:tx>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16EC-4473-8541-A029DDAC4B71}"/>
              </c:ext>
            </c:extLst>
          </c:dPt>
          <c:dPt>
            <c:idx val="1"/>
            <c:bubble3D val="0"/>
            <c:spPr>
              <a:solidFill>
                <a:srgbClr val="056F68"/>
              </a:solidFill>
              <a:ln w="19050">
                <a:solidFill>
                  <a:schemeClr val="lt1"/>
                </a:solidFill>
              </a:ln>
              <a:effectLst/>
            </c:spPr>
            <c:extLst>
              <c:ext xmlns:c16="http://schemas.microsoft.com/office/drawing/2014/chart" uri="{C3380CC4-5D6E-409C-BE32-E72D297353CC}">
                <c16:uniqueId val="{00000003-16EC-4473-8541-A029DDAC4B71}"/>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16EC-4473-8541-A029DDAC4B71}"/>
              </c:ext>
            </c:extLst>
          </c:dPt>
          <c:dLbls>
            <c:dLbl>
              <c:idx val="0"/>
              <c:tx>
                <c:rich>
                  <a:bodyPr/>
                  <a:lstStyle/>
                  <a:p>
                    <a:fld id="{CFED2F0A-B455-4B77-8F76-D153F84C619A}" type="VALUE">
                      <a:rPr lang="en-US">
                        <a:solidFill>
                          <a:schemeClr val="bg2"/>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23789473684210527"/>
                      <c:h val="0.23936000556718609"/>
                    </c:manualLayout>
                  </c15:layout>
                  <c15:dlblFieldTable/>
                  <c15:showDataLabelsRange val="0"/>
                </c:ext>
                <c:ext xmlns:c16="http://schemas.microsoft.com/office/drawing/2014/chart" uri="{C3380CC4-5D6E-409C-BE32-E72D297353CC}">
                  <c16:uniqueId val="{00000001-16EC-4473-8541-A029DDAC4B71}"/>
                </c:ext>
              </c:extLst>
            </c:dLbl>
            <c:dLbl>
              <c:idx val="1"/>
              <c:layout>
                <c:manualLayout>
                  <c:x val="0.17232110788782981"/>
                  <c:y val="0.14031918533510396"/>
                </c:manualLayout>
              </c:layout>
              <c:tx>
                <c:rich>
                  <a:bodyPr/>
                  <a:lstStyle/>
                  <a:p>
                    <a:fld id="{984C9B25-8259-4DF6-BC8B-4BC76FA53584}" type="VALUE">
                      <a:rPr lang="en-US">
                        <a:solidFill>
                          <a:schemeClr val="bg2"/>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26421052631578945"/>
                      <c:h val="0.23936000556718609"/>
                    </c:manualLayout>
                  </c15:layout>
                  <c15:dlblFieldTable/>
                  <c15:showDataLabelsRange val="0"/>
                </c:ext>
                <c:ext xmlns:c16="http://schemas.microsoft.com/office/drawing/2014/chart" uri="{C3380CC4-5D6E-409C-BE32-E72D297353CC}">
                  <c16:uniqueId val="{00000003-16EC-4473-8541-A029DDAC4B71}"/>
                </c:ext>
              </c:extLst>
            </c:dLbl>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Sheet1!$A$2:$A$4</c:f>
              <c:strCache>
                <c:ptCount val="2"/>
                <c:pt idx="0">
                  <c:v>Residential</c:v>
                </c:pt>
                <c:pt idx="1">
                  <c:v>C&amp;I</c:v>
                </c:pt>
              </c:strCache>
            </c:strRef>
          </c:cat>
          <c:val>
            <c:numRef>
              <c:f>Sheet1!$B$2:$B$4</c:f>
              <c:numCache>
                <c:formatCode>0%</c:formatCode>
                <c:ptCount val="3"/>
                <c:pt idx="0">
                  <c:v>0.65</c:v>
                </c:pt>
                <c:pt idx="1">
                  <c:v>0.35</c:v>
                </c:pt>
              </c:numCache>
            </c:numRef>
          </c:val>
          <c:extLst>
            <c:ext xmlns:c16="http://schemas.microsoft.com/office/drawing/2014/chart" uri="{C3380CC4-5D6E-409C-BE32-E72D297353CC}">
              <c16:uniqueId val="{00000006-16EC-4473-8541-A029DDAC4B7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Commodity Mix</c:v>
                </c:pt>
              </c:strCache>
            </c:strRef>
          </c:tx>
          <c:dPt>
            <c:idx val="0"/>
            <c:bubble3D val="0"/>
            <c:spPr>
              <a:solidFill>
                <a:srgbClr val="375DA1"/>
              </a:solidFill>
              <a:ln>
                <a:noFill/>
              </a:ln>
              <a:effectLst/>
            </c:spPr>
            <c:extLst>
              <c:ext xmlns:c16="http://schemas.microsoft.com/office/drawing/2014/chart" uri="{C3380CC4-5D6E-409C-BE32-E72D297353CC}">
                <c16:uniqueId val="{00000001-27C6-4D2D-A205-3880DCC7E84E}"/>
              </c:ext>
            </c:extLst>
          </c:dPt>
          <c:dPt>
            <c:idx val="1"/>
            <c:bubble3D val="0"/>
            <c:spPr>
              <a:solidFill>
                <a:srgbClr val="056F68"/>
              </a:solidFill>
              <a:ln>
                <a:noFill/>
              </a:ln>
              <a:effectLst/>
            </c:spPr>
            <c:extLst>
              <c:ext xmlns:c16="http://schemas.microsoft.com/office/drawing/2014/chart" uri="{C3380CC4-5D6E-409C-BE32-E72D297353CC}">
                <c16:uniqueId val="{00000003-27C6-4D2D-A205-3880DCC7E84E}"/>
              </c:ext>
            </c:extLst>
          </c:dPt>
          <c:dPt>
            <c:idx val="2"/>
            <c:bubble3D val="0"/>
            <c:spPr>
              <a:solidFill>
                <a:schemeClr val="accent1">
                  <a:tint val="65000"/>
                </a:schemeClr>
              </a:solidFill>
              <a:ln>
                <a:noFill/>
              </a:ln>
              <a:effectLst/>
            </c:spPr>
            <c:extLst>
              <c:ext xmlns:c16="http://schemas.microsoft.com/office/drawing/2014/chart" uri="{C3380CC4-5D6E-409C-BE32-E72D297353CC}">
                <c16:uniqueId val="{00000005-27C6-4D2D-A205-3880DCC7E84E}"/>
              </c:ext>
            </c:extLst>
          </c:dPt>
          <c:dLbls>
            <c:dLbl>
              <c:idx val="0"/>
              <c:tx>
                <c:rich>
                  <a:bodyPr/>
                  <a:lstStyle/>
                  <a:p>
                    <a:fld id="{87C0B1B4-5374-4F3F-9F12-DF187EE6C9C3}" type="VALUE">
                      <a:rPr lang="en-US">
                        <a:solidFill>
                          <a:schemeClr val="bg2"/>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C6-4D2D-A205-3880DCC7E84E}"/>
                </c:ext>
              </c:extLst>
            </c:dLbl>
            <c:dLbl>
              <c:idx val="1"/>
              <c:layout>
                <c:manualLayout>
                  <c:x val="0.21164145600221021"/>
                  <c:y val="0.23934695747481713"/>
                </c:manualLayout>
              </c:layout>
              <c:tx>
                <c:rich>
                  <a:bodyPr/>
                  <a:lstStyle/>
                  <a:p>
                    <a:fld id="{07472FA9-9728-42EF-9E86-C43236CFD4ED}" type="VALUE">
                      <a:rPr lang="en-US">
                        <a:solidFill>
                          <a:schemeClr val="bg2"/>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29052631578947363"/>
                      <c:h val="0.23936000556718609"/>
                    </c:manualLayout>
                  </c15:layout>
                  <c15:dlblFieldTable/>
                  <c15:showDataLabelsRange val="0"/>
                </c:ext>
                <c:ext xmlns:c16="http://schemas.microsoft.com/office/drawing/2014/chart" uri="{C3380CC4-5D6E-409C-BE32-E72D297353CC}">
                  <c16:uniqueId val="{00000003-27C6-4D2D-A205-3880DCC7E84E}"/>
                </c:ext>
              </c:extLst>
            </c:dLbl>
            <c:spPr>
              <a:noFill/>
              <a:ln>
                <a:noFill/>
              </a:ln>
              <a:effectLst/>
            </c:spPr>
            <c:txPr>
              <a:bodyPr rot="0" spcFirstLastPara="1" vertOverflow="ellipsis" vert="horz" wrap="square" lIns="0" tIns="0" rIns="0" bIns="0" anchor="t" anchorCtr="0"/>
              <a:lstStyle/>
              <a:p>
                <a:pPr>
                  <a:defRPr sz="10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2"/>
                <c:pt idx="0">
                  <c:v>Power</c:v>
                </c:pt>
                <c:pt idx="1">
                  <c:v>Natural Gas</c:v>
                </c:pt>
              </c:strCache>
            </c:strRef>
          </c:cat>
          <c:val>
            <c:numRef>
              <c:f>Sheet1!$B$2:$B$4</c:f>
              <c:numCache>
                <c:formatCode>0%</c:formatCode>
                <c:ptCount val="3"/>
                <c:pt idx="0">
                  <c:v>0.73</c:v>
                </c:pt>
                <c:pt idx="1">
                  <c:v>0.27</c:v>
                </c:pt>
              </c:numCache>
            </c:numRef>
          </c:val>
          <c:extLst>
            <c:ext xmlns:c16="http://schemas.microsoft.com/office/drawing/2014/chart" uri="{C3380CC4-5D6E-409C-BE32-E72D297353CC}">
              <c16:uniqueId val="{00000006-27C6-4D2D-A205-3880DCC7E8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solidFill>
            <a:schemeClr val="tx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Commodity Mix</c:v>
                </c:pt>
              </c:strCache>
            </c:strRef>
          </c:tx>
          <c:dPt>
            <c:idx val="0"/>
            <c:bubble3D val="0"/>
            <c:spPr>
              <a:solidFill>
                <a:schemeClr val="accent1">
                  <a:shade val="65000"/>
                </a:schemeClr>
              </a:solidFill>
              <a:ln>
                <a:noFill/>
              </a:ln>
              <a:effectLst/>
            </c:spPr>
            <c:extLst>
              <c:ext xmlns:c16="http://schemas.microsoft.com/office/drawing/2014/chart" uri="{C3380CC4-5D6E-409C-BE32-E72D297353CC}">
                <c16:uniqueId val="{00000001-A295-432B-9803-8CD0C2313CEC}"/>
              </c:ext>
            </c:extLst>
          </c:dPt>
          <c:dPt>
            <c:idx val="1"/>
            <c:bubble3D val="0"/>
            <c:spPr>
              <a:solidFill>
                <a:srgbClr val="056F68"/>
              </a:solidFill>
              <a:ln>
                <a:noFill/>
              </a:ln>
              <a:effectLst/>
            </c:spPr>
            <c:extLst>
              <c:ext xmlns:c16="http://schemas.microsoft.com/office/drawing/2014/chart" uri="{C3380CC4-5D6E-409C-BE32-E72D297353CC}">
                <c16:uniqueId val="{00000003-A295-432B-9803-8CD0C2313CEC}"/>
              </c:ext>
            </c:extLst>
          </c:dPt>
          <c:dPt>
            <c:idx val="2"/>
            <c:bubble3D val="0"/>
            <c:spPr>
              <a:solidFill>
                <a:schemeClr val="accent1">
                  <a:tint val="65000"/>
                </a:schemeClr>
              </a:solidFill>
              <a:ln>
                <a:noFill/>
              </a:ln>
              <a:effectLst/>
            </c:spPr>
            <c:extLst>
              <c:ext xmlns:c16="http://schemas.microsoft.com/office/drawing/2014/chart" uri="{C3380CC4-5D6E-409C-BE32-E72D297353CC}">
                <c16:uniqueId val="{00000005-A295-432B-9803-8CD0C2313CEC}"/>
              </c:ext>
            </c:extLst>
          </c:dPt>
          <c:dLbls>
            <c:dLbl>
              <c:idx val="0"/>
              <c:tx>
                <c:rich>
                  <a:bodyPr/>
                  <a:lstStyle/>
                  <a:p>
                    <a:fld id="{87C0B1B4-5374-4F3F-9F12-DF187EE6C9C3}" type="VALUE">
                      <a:rPr lang="en-US">
                        <a:solidFill>
                          <a:schemeClr val="bg2"/>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95-432B-9803-8CD0C2313CEC}"/>
                </c:ext>
              </c:extLst>
            </c:dLbl>
            <c:dLbl>
              <c:idx val="1"/>
              <c:tx>
                <c:rich>
                  <a:bodyPr/>
                  <a:lstStyle/>
                  <a:p>
                    <a:fld id="{07472FA9-9728-42EF-9E86-C43236CFD4ED}" type="VALUE">
                      <a:rPr lang="en-US">
                        <a:solidFill>
                          <a:schemeClr val="bg2"/>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295-432B-9803-8CD0C2313CEC}"/>
                </c:ext>
              </c:extLst>
            </c:dLbl>
            <c:spPr>
              <a:noFill/>
              <a:ln>
                <a:noFill/>
              </a:ln>
              <a:effectLst/>
            </c:spPr>
            <c:txPr>
              <a:bodyPr rot="0" spcFirstLastPara="1" vertOverflow="ellipsis" vert="horz" wrap="square" lIns="0" tIns="0" rIns="0" bIns="0" anchor="t" anchorCtr="0"/>
              <a:lstStyle/>
              <a:p>
                <a:pPr>
                  <a:defRPr sz="10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2"/>
                <c:pt idx="0">
                  <c:v>Residential</c:v>
                </c:pt>
                <c:pt idx="1">
                  <c:v>C&amp;I</c:v>
                </c:pt>
              </c:strCache>
            </c:strRef>
          </c:cat>
          <c:val>
            <c:numRef>
              <c:f>Sheet1!$B$2:$B$4</c:f>
              <c:numCache>
                <c:formatCode>0%</c:formatCode>
                <c:ptCount val="3"/>
                <c:pt idx="0">
                  <c:v>0.73</c:v>
                </c:pt>
                <c:pt idx="1">
                  <c:v>0.27</c:v>
                </c:pt>
              </c:numCache>
            </c:numRef>
          </c:val>
          <c:extLst>
            <c:ext xmlns:c16="http://schemas.microsoft.com/office/drawing/2014/chart" uri="{C3380CC4-5D6E-409C-BE32-E72D297353CC}">
              <c16:uniqueId val="{00000006-A295-432B-9803-8CD0C2313CE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solidFill>
            <a:schemeClr val="tx2"/>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Credit Mix</c:v>
                </c:pt>
              </c:strCache>
            </c:strRef>
          </c:tx>
          <c:spPr>
            <a:solidFill>
              <a:srgbClr val="4472C4"/>
            </a:solidFill>
          </c:spPr>
          <c:dPt>
            <c:idx val="0"/>
            <c:bubble3D val="0"/>
            <c:spPr>
              <a:solidFill>
                <a:srgbClr val="375DA1"/>
              </a:solidFill>
              <a:ln w="19050">
                <a:solidFill>
                  <a:schemeClr val="lt1"/>
                </a:solidFill>
              </a:ln>
              <a:effectLst/>
            </c:spPr>
            <c:extLst>
              <c:ext xmlns:c16="http://schemas.microsoft.com/office/drawing/2014/chart" uri="{C3380CC4-5D6E-409C-BE32-E72D297353CC}">
                <c16:uniqueId val="{00000001-0D55-4D5F-8CE6-45A940353CEF}"/>
              </c:ext>
            </c:extLst>
          </c:dPt>
          <c:dPt>
            <c:idx val="1"/>
            <c:bubble3D val="0"/>
            <c:spPr>
              <a:solidFill>
                <a:srgbClr val="056F68"/>
              </a:solidFill>
              <a:ln w="19050">
                <a:solidFill>
                  <a:schemeClr val="lt1"/>
                </a:solidFill>
              </a:ln>
              <a:effectLst/>
            </c:spPr>
            <c:extLst>
              <c:ext xmlns:c16="http://schemas.microsoft.com/office/drawing/2014/chart" uri="{C3380CC4-5D6E-409C-BE32-E72D297353CC}">
                <c16:uniqueId val="{00000003-0D55-4D5F-8CE6-45A940353CEF}"/>
              </c:ext>
            </c:extLst>
          </c:dPt>
          <c:dLbls>
            <c:dLbl>
              <c:idx val="0"/>
              <c:tx>
                <c:rich>
                  <a:bodyPr/>
                  <a:lstStyle/>
                  <a:p>
                    <a:fld id="{72336C48-83EF-48CE-A478-293BA73C4890}" type="VALUE">
                      <a:rPr lang="en-US">
                        <a:solidFill>
                          <a:schemeClr val="bg2"/>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24666666666666667"/>
                      <c:h val="0.23936000556718609"/>
                    </c:manualLayout>
                  </c15:layout>
                  <c15:dlblFieldTable/>
                  <c15:showDataLabelsRange val="0"/>
                </c:ext>
                <c:ext xmlns:c16="http://schemas.microsoft.com/office/drawing/2014/chart" uri="{C3380CC4-5D6E-409C-BE32-E72D297353CC}">
                  <c16:uniqueId val="{00000001-0D55-4D5F-8CE6-45A940353CEF}"/>
                </c:ext>
              </c:extLst>
            </c:dLbl>
            <c:dLbl>
              <c:idx val="1"/>
              <c:tx>
                <c:rich>
                  <a:bodyPr/>
                  <a:lstStyle/>
                  <a:p>
                    <a:fld id="{501D45F4-BA06-4E81-80DA-8C99C1A981A3}" type="VALUE">
                      <a:rPr lang="en-US">
                        <a:solidFill>
                          <a:schemeClr val="bg2"/>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31684210526315787"/>
                      <c:h val="0.23936000556718609"/>
                    </c:manualLayout>
                  </c15:layout>
                  <c15:dlblFieldTable/>
                  <c15:showDataLabelsRange val="0"/>
                </c:ext>
                <c:ext xmlns:c16="http://schemas.microsoft.com/office/drawing/2014/chart" uri="{C3380CC4-5D6E-409C-BE32-E72D297353CC}">
                  <c16:uniqueId val="{00000003-0D55-4D5F-8CE6-45A940353CEF}"/>
                </c:ext>
              </c:extLst>
            </c:dLbl>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POR</c:v>
                </c:pt>
                <c:pt idx="1">
                  <c:v>Non-POR</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0D55-4D5F-8CE6-45A940353CE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Commodity Mix</c:v>
                </c:pt>
              </c:strCache>
            </c:strRef>
          </c:tx>
          <c:dPt>
            <c:idx val="0"/>
            <c:bubble3D val="0"/>
            <c:spPr>
              <a:solidFill>
                <a:schemeClr val="accent1">
                  <a:shade val="65000"/>
                </a:schemeClr>
              </a:solidFill>
              <a:ln>
                <a:noFill/>
              </a:ln>
              <a:effectLst/>
            </c:spPr>
            <c:extLst>
              <c:ext xmlns:c16="http://schemas.microsoft.com/office/drawing/2014/chart" uri="{C3380CC4-5D6E-409C-BE32-E72D297353CC}">
                <c16:uniqueId val="{00000001-6660-4BDA-89F1-3ED1088819A0}"/>
              </c:ext>
            </c:extLst>
          </c:dPt>
          <c:dPt>
            <c:idx val="1"/>
            <c:bubble3D val="0"/>
            <c:spPr>
              <a:solidFill>
                <a:srgbClr val="056F68"/>
              </a:solidFill>
              <a:ln>
                <a:noFill/>
              </a:ln>
              <a:effectLst/>
            </c:spPr>
            <c:extLst>
              <c:ext xmlns:c16="http://schemas.microsoft.com/office/drawing/2014/chart" uri="{C3380CC4-5D6E-409C-BE32-E72D297353CC}">
                <c16:uniqueId val="{00000003-6660-4BDA-89F1-3ED1088819A0}"/>
              </c:ext>
            </c:extLst>
          </c:dPt>
          <c:dPt>
            <c:idx val="2"/>
            <c:bubble3D val="0"/>
            <c:spPr>
              <a:solidFill>
                <a:schemeClr val="accent1">
                  <a:tint val="65000"/>
                </a:schemeClr>
              </a:solidFill>
              <a:ln>
                <a:noFill/>
              </a:ln>
              <a:effectLst/>
            </c:spPr>
            <c:extLst>
              <c:ext xmlns:c16="http://schemas.microsoft.com/office/drawing/2014/chart" uri="{C3380CC4-5D6E-409C-BE32-E72D297353CC}">
                <c16:uniqueId val="{00000005-6660-4BDA-89F1-3ED1088819A0}"/>
              </c:ext>
            </c:extLst>
          </c:dPt>
          <c:dLbls>
            <c:dLbl>
              <c:idx val="0"/>
              <c:tx>
                <c:rich>
                  <a:bodyPr/>
                  <a:lstStyle/>
                  <a:p>
                    <a:fld id="{87C0B1B4-5374-4F3F-9F12-DF187EE6C9C3}" type="VALUE">
                      <a:rPr lang="en-US">
                        <a:solidFill>
                          <a:schemeClr val="bg2"/>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60-4BDA-89F1-3ED1088819A0}"/>
                </c:ext>
              </c:extLst>
            </c:dLbl>
            <c:dLbl>
              <c:idx val="1"/>
              <c:tx>
                <c:rich>
                  <a:bodyPr/>
                  <a:lstStyle/>
                  <a:p>
                    <a:fld id="{07472FA9-9728-42EF-9E86-C43236CFD4ED}" type="VALUE">
                      <a:rPr lang="en-US">
                        <a:solidFill>
                          <a:schemeClr val="bg2"/>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60-4BDA-89F1-3ED1088819A0}"/>
                </c:ext>
              </c:extLst>
            </c:dLbl>
            <c:spPr>
              <a:noFill/>
              <a:ln>
                <a:noFill/>
              </a:ln>
              <a:effectLst/>
            </c:spPr>
            <c:txPr>
              <a:bodyPr rot="0" spcFirstLastPara="1" vertOverflow="ellipsis" vert="horz" wrap="square" lIns="0" tIns="0" rIns="0" bIns="0" anchor="ctr" anchorCtr="1"/>
              <a:lstStyle/>
              <a:p>
                <a:pPr>
                  <a:defRPr sz="10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2"/>
                <c:pt idx="0">
                  <c:v>POR</c:v>
                </c:pt>
                <c:pt idx="1">
                  <c:v>NON-POR</c:v>
                </c:pt>
              </c:strCache>
            </c:strRef>
          </c:cat>
          <c:val>
            <c:numRef>
              <c:f>Sheet1!$B$2:$B$4</c:f>
              <c:numCache>
                <c:formatCode>0%</c:formatCode>
                <c:ptCount val="3"/>
                <c:pt idx="0">
                  <c:v>0.54</c:v>
                </c:pt>
                <c:pt idx="1">
                  <c:v>0.46</c:v>
                </c:pt>
              </c:numCache>
            </c:numRef>
          </c:val>
          <c:extLst>
            <c:ext xmlns:c16="http://schemas.microsoft.com/office/drawing/2014/chart" uri="{C3380CC4-5D6E-409C-BE32-E72D297353CC}">
              <c16:uniqueId val="{00000006-6660-4BDA-89F1-3ED1088819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solidFill>
            <a:schemeClr val="tx2"/>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rgbClr val="6C5D4C"/>
                </a:solidFill>
              </a:rPr>
              <a:t>Residential Customer Equivalents (000s)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555555555555555E-2"/>
          <c:y val="0.17171296296296298"/>
          <c:w val="0.85998818897637797"/>
          <c:h val="0.72088764946048411"/>
        </c:manualLayout>
      </c:layout>
      <c:barChart>
        <c:barDir val="col"/>
        <c:grouping val="clustered"/>
        <c:varyColors val="0"/>
        <c:ser>
          <c:idx val="0"/>
          <c:order val="0"/>
          <c:tx>
            <c:strRef>
              <c:f>'Spark by the Numbers'!$Q$19</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283-40FB-8BB6-85EC65843A6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C283-40FB-8BB6-85EC65843A6B}"/>
              </c:ext>
            </c:extLst>
          </c:dPt>
          <c:dLbls>
            <c:spPr>
              <a:noFill/>
              <a:ln>
                <a:noFill/>
              </a:ln>
              <a:effectLst/>
            </c:spPr>
            <c:txPr>
              <a:bodyPr rot="0" spcFirstLastPara="1" vertOverflow="overflow" horzOverflow="overflow" vert="horz" wrap="square" lIns="38100" tIns="19050" rIns="38100" bIns="19050" anchor="ctr" anchorCtr="1">
                <a:spAutoFit/>
              </a:bodyPr>
              <a:lstStyle/>
              <a:p>
                <a:pPr>
                  <a:defRPr sz="900" b="0" i="0" u="none" strike="noStrike" kern="1200" baseline="0">
                    <a:ln w="0">
                      <a:noFill/>
                    </a:ln>
                    <a:solidFill>
                      <a:schemeClr val="bg1"/>
                    </a:solidFill>
                    <a:effectLst>
                      <a:outerShdw blurRad="50800" dist="50800" dir="5400000" sx="1000" sy="1000" algn="ctr" rotWithShape="0">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'Spark by the Numbers'!$P$20:$P$21</c:f>
              <c:numCache>
                <c:formatCode>[$-409]mmmm\ d\,\ yyyy;@</c:formatCode>
                <c:ptCount val="2"/>
                <c:pt idx="0">
                  <c:v>44561</c:v>
                </c:pt>
                <c:pt idx="1">
                  <c:v>44196</c:v>
                </c:pt>
              </c:numCache>
            </c:numRef>
          </c:cat>
          <c:val>
            <c:numRef>
              <c:f>'Spark by the Numbers'!$Q$20:$Q$21</c:f>
              <c:numCache>
                <c:formatCode>_(* #,##0_);_(* \(#,##0\);_(* "-"??_);_(@_)</c:formatCode>
                <c:ptCount val="2"/>
                <c:pt idx="0">
                  <c:v>408</c:v>
                </c:pt>
                <c:pt idx="1">
                  <c:v>400</c:v>
                </c:pt>
              </c:numCache>
            </c:numRef>
          </c:val>
          <c:extLst>
            <c:ext xmlns:c16="http://schemas.microsoft.com/office/drawing/2014/chart" uri="{C3380CC4-5D6E-409C-BE32-E72D297353CC}">
              <c16:uniqueId val="{00000004-C283-40FB-8BB6-85EC65843A6B}"/>
            </c:ext>
          </c:extLst>
        </c:ser>
        <c:dLbls>
          <c:showLegendKey val="0"/>
          <c:showVal val="0"/>
          <c:showCatName val="0"/>
          <c:showSerName val="0"/>
          <c:showPercent val="0"/>
          <c:showBubbleSize val="0"/>
        </c:dLbls>
        <c:gapWidth val="219"/>
        <c:overlap val="-27"/>
        <c:axId val="957446208"/>
        <c:axId val="957444544"/>
      </c:barChart>
      <c:catAx>
        <c:axId val="957446208"/>
        <c:scaling>
          <c:orientation val="minMax"/>
        </c:scaling>
        <c:delete val="0"/>
        <c:axPos val="b"/>
        <c:numFmt formatCode="[$-409]mmmm\ d\,\ 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6C5D4C"/>
                </a:solidFill>
                <a:latin typeface="+mn-lt"/>
                <a:ea typeface="+mn-ea"/>
                <a:cs typeface="+mn-cs"/>
              </a:defRPr>
            </a:pPr>
            <a:endParaRPr lang="en-US"/>
          </a:p>
        </c:txPr>
        <c:crossAx val="957444544"/>
        <c:crosses val="autoZero"/>
        <c:auto val="0"/>
        <c:lblAlgn val="ctr"/>
        <c:lblOffset val="100"/>
        <c:tickLblSkip val="1"/>
        <c:noMultiLvlLbl val="1"/>
      </c:catAx>
      <c:valAx>
        <c:axId val="957444544"/>
        <c:scaling>
          <c:orientation val="minMax"/>
          <c:max val="500"/>
          <c:min val="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6C5D4C"/>
                </a:solidFill>
                <a:latin typeface="+mn-lt"/>
                <a:ea typeface="+mn-ea"/>
                <a:cs typeface="+mn-cs"/>
              </a:defRPr>
            </a:pPr>
            <a:endParaRPr lang="en-US"/>
          </a:p>
        </c:txPr>
        <c:crossAx val="957446208"/>
        <c:crossesAt val="43101"/>
        <c:crossBetween val="between"/>
        <c:majorUnit val="100"/>
      </c:valAx>
      <c:spPr>
        <a:noFill/>
        <a:ln>
          <a:noFill/>
        </a:ln>
        <a:effectLst/>
      </c:spPr>
    </c:plotArea>
    <c:plotVisOnly val="1"/>
    <c:dispBlanksAs val="gap"/>
    <c:showDLblsOverMax val="0"/>
  </c:chart>
  <c:spPr>
    <a:noFill/>
    <a:ln>
      <a:solidFill>
        <a:schemeClr val="bg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9AA58-CA83-48E2-90DD-2DE27B2B895D}" type="doc">
      <dgm:prSet loTypeId="urn:microsoft.com/office/officeart/2005/8/layout/chart3" loCatId="cycle" qsTypeId="urn:microsoft.com/office/officeart/2005/8/quickstyle/simple1" qsCatId="simple" csTypeId="urn:microsoft.com/office/officeart/2005/8/colors/accent1_4" csCatId="accent1" phldr="1"/>
      <dgm:spPr/>
      <dgm:t>
        <a:bodyPr/>
        <a:lstStyle/>
        <a:p>
          <a:endParaRPr lang="en-US"/>
        </a:p>
      </dgm:t>
    </dgm:pt>
    <dgm:pt modelId="{52704DE0-CD82-46CD-A433-FAB5DD4D3EF6}">
      <dgm:prSet phldrT="[Text]" custT="1"/>
      <dgm:spPr/>
      <dgm:t>
        <a:bodyPr/>
        <a:lstStyle/>
        <a:p>
          <a:r>
            <a:rPr lang="en-US" sz="1200" b="1"/>
            <a:t>New Channels</a:t>
          </a:r>
          <a:endParaRPr lang="en-US" sz="1200" b="1" baseline="0" dirty="0"/>
        </a:p>
      </dgm:t>
    </dgm:pt>
    <dgm:pt modelId="{DE7795BB-AA21-4293-8540-65FA713D63F1}" type="parTrans" cxnId="{C4E51A37-72B4-4E53-9AA4-5ABC7F659192}">
      <dgm:prSet/>
      <dgm:spPr/>
      <dgm:t>
        <a:bodyPr/>
        <a:lstStyle/>
        <a:p>
          <a:endParaRPr lang="en-US" sz="1200"/>
        </a:p>
      </dgm:t>
    </dgm:pt>
    <dgm:pt modelId="{3024D1E0-C47D-46CF-A862-94C165F0F230}" type="sibTrans" cxnId="{C4E51A37-72B4-4E53-9AA4-5ABC7F659192}">
      <dgm:prSet/>
      <dgm:spPr/>
      <dgm:t>
        <a:bodyPr/>
        <a:lstStyle/>
        <a:p>
          <a:endParaRPr lang="en-US" sz="1200"/>
        </a:p>
      </dgm:t>
    </dgm:pt>
    <dgm:pt modelId="{7D77C7A2-196E-42CF-85F7-FB70147F7FE4}">
      <dgm:prSet phldrT="[Text]" custT="1"/>
      <dgm:spPr/>
      <dgm:t>
        <a:bodyPr/>
        <a:lstStyle/>
        <a:p>
          <a:pPr algn="ctr"/>
          <a:r>
            <a:rPr lang="en-US" sz="1200" b="1" baseline="0"/>
            <a:t>Direct Mail</a:t>
          </a:r>
          <a:endParaRPr lang="en-US" sz="1200" b="1" baseline="0" dirty="0"/>
        </a:p>
      </dgm:t>
    </dgm:pt>
    <dgm:pt modelId="{EB96E3CB-3EA0-4DF9-8701-4DD0385B42FD}" type="parTrans" cxnId="{0E3C5F00-05AD-4BA6-AB57-6E9935225A3F}">
      <dgm:prSet/>
      <dgm:spPr/>
      <dgm:t>
        <a:bodyPr/>
        <a:lstStyle/>
        <a:p>
          <a:endParaRPr lang="en-US" sz="1200"/>
        </a:p>
      </dgm:t>
    </dgm:pt>
    <dgm:pt modelId="{A3E5E1A5-3C62-46D3-96B3-C716846C034D}" type="sibTrans" cxnId="{0E3C5F00-05AD-4BA6-AB57-6E9935225A3F}">
      <dgm:prSet/>
      <dgm:spPr/>
      <dgm:t>
        <a:bodyPr/>
        <a:lstStyle/>
        <a:p>
          <a:endParaRPr lang="en-US" sz="1200"/>
        </a:p>
      </dgm:t>
    </dgm:pt>
    <dgm:pt modelId="{F68F76BD-44D0-4746-9C62-E9C472F53213}">
      <dgm:prSet phldrT="[Text]" custT="1"/>
      <dgm:spPr>
        <a:solidFill>
          <a:srgbClr val="056F68"/>
        </a:solidFill>
      </dgm:spPr>
      <dgm:t>
        <a:bodyPr/>
        <a:lstStyle/>
        <a:p>
          <a:r>
            <a:rPr lang="en-US" sz="1200" b="1"/>
            <a:t>Affinity</a:t>
          </a:r>
          <a:endParaRPr lang="en-US" sz="1200" b="1" dirty="0"/>
        </a:p>
      </dgm:t>
    </dgm:pt>
    <dgm:pt modelId="{6334B9FF-4DA7-4BF4-94E2-7C38DF8F5D2C}" type="parTrans" cxnId="{08372888-A5F8-44C3-804D-5CEAA562779A}">
      <dgm:prSet/>
      <dgm:spPr/>
      <dgm:t>
        <a:bodyPr/>
        <a:lstStyle/>
        <a:p>
          <a:endParaRPr lang="en-US" sz="1200"/>
        </a:p>
      </dgm:t>
    </dgm:pt>
    <dgm:pt modelId="{277FB4FB-554A-4725-9B7A-74416F346829}" type="sibTrans" cxnId="{08372888-A5F8-44C3-804D-5CEAA562779A}">
      <dgm:prSet/>
      <dgm:spPr/>
      <dgm:t>
        <a:bodyPr/>
        <a:lstStyle/>
        <a:p>
          <a:endParaRPr lang="en-US" sz="1200"/>
        </a:p>
      </dgm:t>
    </dgm:pt>
    <dgm:pt modelId="{5B33A4D9-7246-45FB-B218-62025BFA4ADC}">
      <dgm:prSet custT="1"/>
      <dgm:spPr/>
      <dgm:t>
        <a:bodyPr/>
        <a:lstStyle/>
        <a:p>
          <a:r>
            <a:rPr lang="en-US" sz="1200" b="1" baseline="0" dirty="0"/>
            <a:t>Online</a:t>
          </a:r>
        </a:p>
      </dgm:t>
    </dgm:pt>
    <dgm:pt modelId="{4B055779-927B-4729-B9C1-7D3FCD335479}" type="parTrans" cxnId="{EC22C7F9-75E5-4BB3-9B4E-09F0FB9B63C5}">
      <dgm:prSet/>
      <dgm:spPr/>
      <dgm:t>
        <a:bodyPr/>
        <a:lstStyle/>
        <a:p>
          <a:endParaRPr lang="en-US" sz="1200"/>
        </a:p>
      </dgm:t>
    </dgm:pt>
    <dgm:pt modelId="{FD840212-A987-4132-AFE7-BDC4CA13F2AE}" type="sibTrans" cxnId="{EC22C7F9-75E5-4BB3-9B4E-09F0FB9B63C5}">
      <dgm:prSet/>
      <dgm:spPr/>
      <dgm:t>
        <a:bodyPr/>
        <a:lstStyle/>
        <a:p>
          <a:endParaRPr lang="en-US" sz="1200"/>
        </a:p>
      </dgm:t>
    </dgm:pt>
    <dgm:pt modelId="{92C7F315-ADE0-4CC5-9052-9E6A72114560}">
      <dgm:prSet phldrT="[Text]" custT="1"/>
      <dgm:spPr>
        <a:solidFill>
          <a:srgbClr val="056F68"/>
        </a:solidFill>
      </dgm:spPr>
      <dgm:t>
        <a:bodyPr/>
        <a:lstStyle/>
        <a:p>
          <a:r>
            <a:rPr lang="en-US" sz="1200" b="1" baseline="0" dirty="0"/>
            <a:t>3</a:t>
          </a:r>
          <a:r>
            <a:rPr lang="en-US" sz="1200" b="1" baseline="30000" dirty="0"/>
            <a:t>rd</a:t>
          </a:r>
          <a:r>
            <a:rPr lang="en-US" sz="1200" b="1" baseline="0" dirty="0"/>
            <a:t> Party Vendors</a:t>
          </a:r>
        </a:p>
      </dgm:t>
    </dgm:pt>
    <dgm:pt modelId="{2B5F54C0-C493-4457-BE6F-A9CB9C680917}" type="parTrans" cxnId="{3B5D6453-A7D1-4C00-A387-AE7817AB30FE}">
      <dgm:prSet/>
      <dgm:spPr/>
      <dgm:t>
        <a:bodyPr/>
        <a:lstStyle/>
        <a:p>
          <a:endParaRPr lang="en-US"/>
        </a:p>
      </dgm:t>
    </dgm:pt>
    <dgm:pt modelId="{B62F291E-775F-4263-AE83-A944ED869C56}" type="sibTrans" cxnId="{3B5D6453-A7D1-4C00-A387-AE7817AB30FE}">
      <dgm:prSet/>
      <dgm:spPr/>
      <dgm:t>
        <a:bodyPr/>
        <a:lstStyle/>
        <a:p>
          <a:endParaRPr lang="en-US"/>
        </a:p>
      </dgm:t>
    </dgm:pt>
    <dgm:pt modelId="{8FEE61B9-F1D6-43B2-905F-972E26781AE8}" type="pres">
      <dgm:prSet presAssocID="{B6F9AA58-CA83-48E2-90DD-2DE27B2B895D}" presName="compositeShape" presStyleCnt="0">
        <dgm:presLayoutVars>
          <dgm:chMax val="7"/>
          <dgm:dir/>
          <dgm:resizeHandles val="exact"/>
        </dgm:presLayoutVars>
      </dgm:prSet>
      <dgm:spPr/>
    </dgm:pt>
    <dgm:pt modelId="{17C08E90-9E2B-4C09-B909-253D6DB03C43}" type="pres">
      <dgm:prSet presAssocID="{B6F9AA58-CA83-48E2-90DD-2DE27B2B895D}" presName="wedge1" presStyleLbl="node1" presStyleIdx="0" presStyleCnt="5"/>
      <dgm:spPr/>
    </dgm:pt>
    <dgm:pt modelId="{0C372B9A-9C32-402E-9406-A720D58DA77B}" type="pres">
      <dgm:prSet presAssocID="{B6F9AA58-CA83-48E2-90DD-2DE27B2B895D}" presName="wedge1Tx" presStyleLbl="node1" presStyleIdx="0" presStyleCnt="5">
        <dgm:presLayoutVars>
          <dgm:chMax val="0"/>
          <dgm:chPref val="0"/>
          <dgm:bulletEnabled val="1"/>
        </dgm:presLayoutVars>
      </dgm:prSet>
      <dgm:spPr/>
    </dgm:pt>
    <dgm:pt modelId="{5162420A-2F2A-4395-84DF-11809AECB71F}" type="pres">
      <dgm:prSet presAssocID="{B6F9AA58-CA83-48E2-90DD-2DE27B2B895D}" presName="wedge2" presStyleLbl="node1" presStyleIdx="1" presStyleCnt="5" custLinFactNeighborX="401" custLinFactNeighborY="-1449"/>
      <dgm:spPr/>
    </dgm:pt>
    <dgm:pt modelId="{C4809517-C4CD-4406-AEAA-7F12DDB12602}" type="pres">
      <dgm:prSet presAssocID="{B6F9AA58-CA83-48E2-90DD-2DE27B2B895D}" presName="wedge2Tx" presStyleLbl="node1" presStyleIdx="1" presStyleCnt="5">
        <dgm:presLayoutVars>
          <dgm:chMax val="0"/>
          <dgm:chPref val="0"/>
          <dgm:bulletEnabled val="1"/>
        </dgm:presLayoutVars>
      </dgm:prSet>
      <dgm:spPr/>
    </dgm:pt>
    <dgm:pt modelId="{76D1CDA5-2B52-4E7C-950B-B77FCACD0AE4}" type="pres">
      <dgm:prSet presAssocID="{B6F9AA58-CA83-48E2-90DD-2DE27B2B895D}" presName="wedge3" presStyleLbl="node1" presStyleIdx="2" presStyleCnt="5" custScaleY="99185"/>
      <dgm:spPr/>
    </dgm:pt>
    <dgm:pt modelId="{52AA7F67-9346-4042-B08D-42013E322D84}" type="pres">
      <dgm:prSet presAssocID="{B6F9AA58-CA83-48E2-90DD-2DE27B2B895D}" presName="wedge3Tx" presStyleLbl="node1" presStyleIdx="2" presStyleCnt="5">
        <dgm:presLayoutVars>
          <dgm:chMax val="0"/>
          <dgm:chPref val="0"/>
          <dgm:bulletEnabled val="1"/>
        </dgm:presLayoutVars>
      </dgm:prSet>
      <dgm:spPr/>
    </dgm:pt>
    <dgm:pt modelId="{E4257D4F-03D5-47D3-A5D1-AC27BE680B38}" type="pres">
      <dgm:prSet presAssocID="{B6F9AA58-CA83-48E2-90DD-2DE27B2B895D}" presName="wedge4" presStyleLbl="node1" presStyleIdx="3" presStyleCnt="5"/>
      <dgm:spPr/>
    </dgm:pt>
    <dgm:pt modelId="{9D9C7B5C-E138-4DDF-B753-70F38DE2CFB6}" type="pres">
      <dgm:prSet presAssocID="{B6F9AA58-CA83-48E2-90DD-2DE27B2B895D}" presName="wedge4Tx" presStyleLbl="node1" presStyleIdx="3" presStyleCnt="5">
        <dgm:presLayoutVars>
          <dgm:chMax val="0"/>
          <dgm:chPref val="0"/>
          <dgm:bulletEnabled val="1"/>
        </dgm:presLayoutVars>
      </dgm:prSet>
      <dgm:spPr/>
    </dgm:pt>
    <dgm:pt modelId="{70E2FD6F-9462-48F9-A774-E971F7493DE6}" type="pres">
      <dgm:prSet presAssocID="{B6F9AA58-CA83-48E2-90DD-2DE27B2B895D}" presName="wedge5" presStyleLbl="node1" presStyleIdx="4" presStyleCnt="5"/>
      <dgm:spPr/>
    </dgm:pt>
    <dgm:pt modelId="{B03C29D2-D23A-4117-AA26-AEE1313688AF}" type="pres">
      <dgm:prSet presAssocID="{B6F9AA58-CA83-48E2-90DD-2DE27B2B895D}" presName="wedge5Tx" presStyleLbl="node1" presStyleIdx="4" presStyleCnt="5">
        <dgm:presLayoutVars>
          <dgm:chMax val="0"/>
          <dgm:chPref val="0"/>
          <dgm:bulletEnabled val="1"/>
        </dgm:presLayoutVars>
      </dgm:prSet>
      <dgm:spPr/>
    </dgm:pt>
  </dgm:ptLst>
  <dgm:cxnLst>
    <dgm:cxn modelId="{0E3C5F00-05AD-4BA6-AB57-6E9935225A3F}" srcId="{B6F9AA58-CA83-48E2-90DD-2DE27B2B895D}" destId="{7D77C7A2-196E-42CF-85F7-FB70147F7FE4}" srcOrd="2" destOrd="0" parTransId="{EB96E3CB-3EA0-4DF9-8701-4DD0385B42FD}" sibTransId="{A3E5E1A5-3C62-46D3-96B3-C716846C034D}"/>
    <dgm:cxn modelId="{CDE75901-4259-4B96-9C2E-9B38DF407E40}" type="presOf" srcId="{7D77C7A2-196E-42CF-85F7-FB70147F7FE4}" destId="{76D1CDA5-2B52-4E7C-950B-B77FCACD0AE4}" srcOrd="0" destOrd="0" presId="urn:microsoft.com/office/officeart/2005/8/layout/chart3"/>
    <dgm:cxn modelId="{602F6104-6740-40A8-8026-9F51A517632F}" type="presOf" srcId="{92C7F315-ADE0-4CC5-9052-9E6A72114560}" destId="{C4809517-C4CD-4406-AEAA-7F12DDB12602}" srcOrd="1" destOrd="0" presId="urn:microsoft.com/office/officeart/2005/8/layout/chart3"/>
    <dgm:cxn modelId="{6910D636-4B96-4235-8D42-9A59B5137344}" type="presOf" srcId="{52704DE0-CD82-46CD-A433-FAB5DD4D3EF6}" destId="{17C08E90-9E2B-4C09-B909-253D6DB03C43}" srcOrd="0" destOrd="0" presId="urn:microsoft.com/office/officeart/2005/8/layout/chart3"/>
    <dgm:cxn modelId="{C4E51A37-72B4-4E53-9AA4-5ABC7F659192}" srcId="{B6F9AA58-CA83-48E2-90DD-2DE27B2B895D}" destId="{52704DE0-CD82-46CD-A433-FAB5DD4D3EF6}" srcOrd="0" destOrd="0" parTransId="{DE7795BB-AA21-4293-8540-65FA713D63F1}" sibTransId="{3024D1E0-C47D-46CF-A862-94C165F0F230}"/>
    <dgm:cxn modelId="{82BF9C65-0578-4447-9E87-2126536D9A8B}" type="presOf" srcId="{5B33A4D9-7246-45FB-B218-62025BFA4ADC}" destId="{70E2FD6F-9462-48F9-A774-E971F7493DE6}" srcOrd="0" destOrd="0" presId="urn:microsoft.com/office/officeart/2005/8/layout/chart3"/>
    <dgm:cxn modelId="{3B5D6453-A7D1-4C00-A387-AE7817AB30FE}" srcId="{B6F9AA58-CA83-48E2-90DD-2DE27B2B895D}" destId="{92C7F315-ADE0-4CC5-9052-9E6A72114560}" srcOrd="1" destOrd="0" parTransId="{2B5F54C0-C493-4457-BE6F-A9CB9C680917}" sibTransId="{B62F291E-775F-4263-AE83-A944ED869C56}"/>
    <dgm:cxn modelId="{D03A8056-2385-42B8-9D0B-B09E32A429AC}" type="presOf" srcId="{F68F76BD-44D0-4746-9C62-E9C472F53213}" destId="{E4257D4F-03D5-47D3-A5D1-AC27BE680B38}" srcOrd="0" destOrd="0" presId="urn:microsoft.com/office/officeart/2005/8/layout/chart3"/>
    <dgm:cxn modelId="{08372888-A5F8-44C3-804D-5CEAA562779A}" srcId="{B6F9AA58-CA83-48E2-90DD-2DE27B2B895D}" destId="{F68F76BD-44D0-4746-9C62-E9C472F53213}" srcOrd="3" destOrd="0" parTransId="{6334B9FF-4DA7-4BF4-94E2-7C38DF8F5D2C}" sibTransId="{277FB4FB-554A-4725-9B7A-74416F346829}"/>
    <dgm:cxn modelId="{C6AEED9D-E78F-447E-ACFB-4498CA7AAF16}" type="presOf" srcId="{92C7F315-ADE0-4CC5-9052-9E6A72114560}" destId="{5162420A-2F2A-4395-84DF-11809AECB71F}" srcOrd="0" destOrd="0" presId="urn:microsoft.com/office/officeart/2005/8/layout/chart3"/>
    <dgm:cxn modelId="{26C342A6-CF79-4498-8192-34C891338C20}" type="presOf" srcId="{B6F9AA58-CA83-48E2-90DD-2DE27B2B895D}" destId="{8FEE61B9-F1D6-43B2-905F-972E26781AE8}" srcOrd="0" destOrd="0" presId="urn:microsoft.com/office/officeart/2005/8/layout/chart3"/>
    <dgm:cxn modelId="{80B056D5-D8A9-4FC0-BBE6-6F3645957693}" type="presOf" srcId="{7D77C7A2-196E-42CF-85F7-FB70147F7FE4}" destId="{52AA7F67-9346-4042-B08D-42013E322D84}" srcOrd="1" destOrd="0" presId="urn:microsoft.com/office/officeart/2005/8/layout/chart3"/>
    <dgm:cxn modelId="{5FD401E2-A6F0-4512-8D15-080EB964E2F1}" type="presOf" srcId="{52704DE0-CD82-46CD-A433-FAB5DD4D3EF6}" destId="{0C372B9A-9C32-402E-9406-A720D58DA77B}" srcOrd="1" destOrd="0" presId="urn:microsoft.com/office/officeart/2005/8/layout/chart3"/>
    <dgm:cxn modelId="{B9534CF1-1A36-4196-9A23-5CA59070A5B1}" type="presOf" srcId="{5B33A4D9-7246-45FB-B218-62025BFA4ADC}" destId="{B03C29D2-D23A-4117-AA26-AEE1313688AF}" srcOrd="1" destOrd="0" presId="urn:microsoft.com/office/officeart/2005/8/layout/chart3"/>
    <dgm:cxn modelId="{EC22C7F9-75E5-4BB3-9B4E-09F0FB9B63C5}" srcId="{B6F9AA58-CA83-48E2-90DD-2DE27B2B895D}" destId="{5B33A4D9-7246-45FB-B218-62025BFA4ADC}" srcOrd="4" destOrd="0" parTransId="{4B055779-927B-4729-B9C1-7D3FCD335479}" sibTransId="{FD840212-A987-4132-AFE7-BDC4CA13F2AE}"/>
    <dgm:cxn modelId="{C4C3D0FA-244B-4470-8594-A90C9F3C63C8}" type="presOf" srcId="{F68F76BD-44D0-4746-9C62-E9C472F53213}" destId="{9D9C7B5C-E138-4DDF-B753-70F38DE2CFB6}" srcOrd="1" destOrd="0" presId="urn:microsoft.com/office/officeart/2005/8/layout/chart3"/>
    <dgm:cxn modelId="{371C7C5E-AD6B-40BC-999F-D75D36036D7C}" type="presParOf" srcId="{8FEE61B9-F1D6-43B2-905F-972E26781AE8}" destId="{17C08E90-9E2B-4C09-B909-253D6DB03C43}" srcOrd="0" destOrd="0" presId="urn:microsoft.com/office/officeart/2005/8/layout/chart3"/>
    <dgm:cxn modelId="{C31E1060-48E6-4F99-AFAB-25C74B6E339D}" type="presParOf" srcId="{8FEE61B9-F1D6-43B2-905F-972E26781AE8}" destId="{0C372B9A-9C32-402E-9406-A720D58DA77B}" srcOrd="1" destOrd="0" presId="urn:microsoft.com/office/officeart/2005/8/layout/chart3"/>
    <dgm:cxn modelId="{00E2FA53-A6A8-47B4-99F4-9C98B7B87629}" type="presParOf" srcId="{8FEE61B9-F1D6-43B2-905F-972E26781AE8}" destId="{5162420A-2F2A-4395-84DF-11809AECB71F}" srcOrd="2" destOrd="0" presId="urn:microsoft.com/office/officeart/2005/8/layout/chart3"/>
    <dgm:cxn modelId="{2341700F-3F75-4C6F-8D57-311BFB5259B4}" type="presParOf" srcId="{8FEE61B9-F1D6-43B2-905F-972E26781AE8}" destId="{C4809517-C4CD-4406-AEAA-7F12DDB12602}" srcOrd="3" destOrd="0" presId="urn:microsoft.com/office/officeart/2005/8/layout/chart3"/>
    <dgm:cxn modelId="{B4E2FC42-3576-4BCA-AAF5-7E01D82178D1}" type="presParOf" srcId="{8FEE61B9-F1D6-43B2-905F-972E26781AE8}" destId="{76D1CDA5-2B52-4E7C-950B-B77FCACD0AE4}" srcOrd="4" destOrd="0" presId="urn:microsoft.com/office/officeart/2005/8/layout/chart3"/>
    <dgm:cxn modelId="{72A75B20-DBB4-464B-BC2A-53B688910B51}" type="presParOf" srcId="{8FEE61B9-F1D6-43B2-905F-972E26781AE8}" destId="{52AA7F67-9346-4042-B08D-42013E322D84}" srcOrd="5" destOrd="0" presId="urn:microsoft.com/office/officeart/2005/8/layout/chart3"/>
    <dgm:cxn modelId="{EDCDF676-97F7-4473-A159-4A81258D467F}" type="presParOf" srcId="{8FEE61B9-F1D6-43B2-905F-972E26781AE8}" destId="{E4257D4F-03D5-47D3-A5D1-AC27BE680B38}" srcOrd="6" destOrd="0" presId="urn:microsoft.com/office/officeart/2005/8/layout/chart3"/>
    <dgm:cxn modelId="{0E0CE0DC-F4A0-47FA-B9E3-24D33FFBFE35}" type="presParOf" srcId="{8FEE61B9-F1D6-43B2-905F-972E26781AE8}" destId="{9D9C7B5C-E138-4DDF-B753-70F38DE2CFB6}" srcOrd="7" destOrd="0" presId="urn:microsoft.com/office/officeart/2005/8/layout/chart3"/>
    <dgm:cxn modelId="{0B385BFF-D303-444D-BE66-32C412B86E77}" type="presParOf" srcId="{8FEE61B9-F1D6-43B2-905F-972E26781AE8}" destId="{70E2FD6F-9462-48F9-A774-E971F7493DE6}" srcOrd="8" destOrd="0" presId="urn:microsoft.com/office/officeart/2005/8/layout/chart3"/>
    <dgm:cxn modelId="{1AEC85C2-647A-4BE4-A99E-2831934284D3}" type="presParOf" srcId="{8FEE61B9-F1D6-43B2-905F-972E26781AE8}" destId="{B03C29D2-D23A-4117-AA26-AEE1313688AF}" srcOrd="9"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08E90-9E2B-4C09-B909-253D6DB03C43}">
      <dsp:nvSpPr>
        <dsp:cNvPr id="0" name=""/>
        <dsp:cNvSpPr/>
      </dsp:nvSpPr>
      <dsp:spPr>
        <a:xfrm>
          <a:off x="2019459" y="237919"/>
          <a:ext cx="3344807" cy="3344807"/>
        </a:xfrm>
        <a:prstGeom prst="pie">
          <a:avLst>
            <a:gd name="adj1" fmla="val 16200000"/>
            <a:gd name="adj2" fmla="val 2052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New Channels</a:t>
          </a:r>
          <a:endParaRPr lang="en-US" sz="1200" b="1" kern="1200" baseline="0" dirty="0"/>
        </a:p>
      </dsp:txBody>
      <dsp:txXfrm>
        <a:off x="3734071" y="737649"/>
        <a:ext cx="1134845" cy="776473"/>
      </dsp:txXfrm>
    </dsp:sp>
    <dsp:sp modelId="{5162420A-2F2A-4395-84DF-11809AECB71F}">
      <dsp:nvSpPr>
        <dsp:cNvPr id="0" name=""/>
        <dsp:cNvSpPr/>
      </dsp:nvSpPr>
      <dsp:spPr>
        <a:xfrm>
          <a:off x="1915803" y="350720"/>
          <a:ext cx="3344807" cy="3344807"/>
        </a:xfrm>
        <a:prstGeom prst="pie">
          <a:avLst>
            <a:gd name="adj1" fmla="val 20520000"/>
            <a:gd name="adj2" fmla="val 3240000"/>
          </a:avLst>
        </a:prstGeom>
        <a:solidFill>
          <a:srgbClr val="056F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baseline="0" dirty="0"/>
            <a:t>3</a:t>
          </a:r>
          <a:r>
            <a:rPr lang="en-US" sz="1200" b="1" kern="1200" baseline="30000" dirty="0"/>
            <a:t>rd</a:t>
          </a:r>
          <a:r>
            <a:rPr lang="en-US" sz="1200" b="1" kern="1200" baseline="0" dirty="0"/>
            <a:t> Party Vendors</a:t>
          </a:r>
        </a:p>
      </dsp:txBody>
      <dsp:txXfrm>
        <a:off x="4101874" y="1863847"/>
        <a:ext cx="995478" cy="840183"/>
      </dsp:txXfrm>
    </dsp:sp>
    <dsp:sp modelId="{76D1CDA5-2B52-4E7C-950B-B77FCACD0AE4}">
      <dsp:nvSpPr>
        <dsp:cNvPr id="0" name=""/>
        <dsp:cNvSpPr/>
      </dsp:nvSpPr>
      <dsp:spPr>
        <a:xfrm>
          <a:off x="1902390" y="412816"/>
          <a:ext cx="3344807" cy="3317547"/>
        </a:xfrm>
        <a:prstGeom prst="pie">
          <a:avLst>
            <a:gd name="adj1" fmla="val 3240000"/>
            <a:gd name="adj2" fmla="val 7560000"/>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baseline="0"/>
            <a:t>Direct Mail</a:t>
          </a:r>
          <a:endParaRPr lang="en-US" sz="1200" b="1" kern="1200" baseline="0" dirty="0"/>
        </a:p>
      </dsp:txBody>
      <dsp:txXfrm>
        <a:off x="2977507" y="2900977"/>
        <a:ext cx="1194574" cy="710903"/>
      </dsp:txXfrm>
    </dsp:sp>
    <dsp:sp modelId="{E4257D4F-03D5-47D3-A5D1-AC27BE680B38}">
      <dsp:nvSpPr>
        <dsp:cNvPr id="0" name=""/>
        <dsp:cNvSpPr/>
      </dsp:nvSpPr>
      <dsp:spPr>
        <a:xfrm>
          <a:off x="1902390" y="399186"/>
          <a:ext cx="3344807" cy="3344807"/>
        </a:xfrm>
        <a:prstGeom prst="pie">
          <a:avLst>
            <a:gd name="adj1" fmla="val 7560000"/>
            <a:gd name="adj2" fmla="val 11880000"/>
          </a:avLst>
        </a:prstGeom>
        <a:solidFill>
          <a:srgbClr val="056F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Affinity</a:t>
          </a:r>
          <a:endParaRPr lang="en-US" sz="1200" b="1" kern="1200" dirty="0"/>
        </a:p>
      </dsp:txBody>
      <dsp:txXfrm>
        <a:off x="2061667" y="1912314"/>
        <a:ext cx="995478" cy="840183"/>
      </dsp:txXfrm>
    </dsp:sp>
    <dsp:sp modelId="{70E2FD6F-9462-48F9-A774-E971F7493DE6}">
      <dsp:nvSpPr>
        <dsp:cNvPr id="0" name=""/>
        <dsp:cNvSpPr/>
      </dsp:nvSpPr>
      <dsp:spPr>
        <a:xfrm>
          <a:off x="1902390" y="399186"/>
          <a:ext cx="3344807" cy="3344807"/>
        </a:xfrm>
        <a:prstGeom prst="pie">
          <a:avLst>
            <a:gd name="adj1" fmla="val 11880000"/>
            <a:gd name="adj2" fmla="val 16200000"/>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baseline="0" dirty="0"/>
            <a:t>Online</a:t>
          </a:r>
        </a:p>
      </dsp:txBody>
      <dsp:txXfrm>
        <a:off x="2390175" y="908871"/>
        <a:ext cx="1134845" cy="77647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98F554-2BEE-4274-8FF5-570A22225343}"/>
              </a:ext>
            </a:extLst>
          </p:cNvPr>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r>
              <a:rPr lang="en-US"/>
              <a:t>Page Header Here</a:t>
            </a:r>
          </a:p>
        </p:txBody>
      </p:sp>
      <p:sp>
        <p:nvSpPr>
          <p:cNvPr id="3" name="Date Placeholder 2">
            <a:extLst>
              <a:ext uri="{FF2B5EF4-FFF2-40B4-BE49-F238E27FC236}">
                <a16:creationId xmlns:a16="http://schemas.microsoft.com/office/drawing/2014/main" id="{7ED33FF0-1314-414C-BEDB-99A9320B064E}"/>
              </a:ext>
            </a:extLst>
          </p:cNvPr>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7A5A9FF1-614D-4316-9F93-8A9A141DA7D8}" type="datetimeFigureOut">
              <a:rPr lang="en-US" smtClean="0"/>
              <a:t>3/3/2022</a:t>
            </a:fld>
            <a:endParaRPr lang="en-US"/>
          </a:p>
        </p:txBody>
      </p:sp>
      <p:sp>
        <p:nvSpPr>
          <p:cNvPr id="4" name="Footer Placeholder 3">
            <a:extLst>
              <a:ext uri="{FF2B5EF4-FFF2-40B4-BE49-F238E27FC236}">
                <a16:creationId xmlns:a16="http://schemas.microsoft.com/office/drawing/2014/main" id="{6F9D7AFC-5BDE-48BA-A08D-8D66E75E16C4}"/>
              </a:ext>
            </a:extLst>
          </p:cNvPr>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6F3E244-E791-40F2-B1B1-875A34E5DFEF}"/>
              </a:ext>
            </a:extLst>
          </p:cNvPr>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FC12B65E-1016-4BF8-BBA5-8C6766EB8CA9}" type="slidenum">
              <a:rPr lang="en-US" smtClean="0"/>
              <a:t>‹#›</a:t>
            </a:fld>
            <a:endParaRPr lang="en-US"/>
          </a:p>
        </p:txBody>
      </p:sp>
    </p:spTree>
    <p:extLst>
      <p:ext uri="{BB962C8B-B14F-4D97-AF65-F5344CB8AC3E}">
        <p14:creationId xmlns:p14="http://schemas.microsoft.com/office/powerpoint/2010/main" val="356815213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r>
              <a:rPr lang="en-US"/>
              <a:t>Page Header Here</a:t>
            </a:r>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43B622F4-948E-4741-B968-F7336A32A0D5}" type="datetimeFigureOut">
              <a:rPr lang="en-US" smtClean="0"/>
              <a:t>3/3/2022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F692797B-5CCE-4256-B9AA-125C0A3C1789}" type="slidenum">
              <a:rPr lang="en-US" smtClean="0"/>
              <a:t>‹#›</a:t>
            </a:fld>
            <a:endParaRPr lang="en-US"/>
          </a:p>
        </p:txBody>
      </p:sp>
    </p:spTree>
    <p:extLst>
      <p:ext uri="{BB962C8B-B14F-4D97-AF65-F5344CB8AC3E}">
        <p14:creationId xmlns:p14="http://schemas.microsoft.com/office/powerpoint/2010/main" val="3820445293"/>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5313BFA-8889-477A-908B-FDBF4AC4F42A}"/>
              </a:ext>
            </a:extLst>
          </p:cNvPr>
          <p:cNvSpPr>
            <a:spLocks noGrp="1"/>
          </p:cNvSpPr>
          <p:nvPr>
            <p:ph type="ftr" sz="quarter" idx="11"/>
          </p:nvPr>
        </p:nvSpPr>
        <p:spPr>
          <a:xfrm>
            <a:off x="2992716" y="6371202"/>
            <a:ext cx="3086100" cy="365125"/>
          </a:xfrm>
          <a:prstGeom prst="rect">
            <a:avLst/>
          </a:prstGeom>
        </p:spPr>
        <p:txBody>
          <a:bodyPr/>
          <a:lstStyle>
            <a:lvl1pPr>
              <a:defRPr sz="1200">
                <a:solidFill>
                  <a:schemeClr val="bg1">
                    <a:lumMod val="50000"/>
                  </a:schemeClr>
                </a:solidFill>
              </a:defRPr>
            </a:lvl1pPr>
          </a:lstStyle>
          <a:p>
            <a:pPr algn="ctr"/>
            <a:r>
              <a:rPr lang="en-US" dirty="0"/>
              <a:t>Confidential and Proprietary</a:t>
            </a:r>
          </a:p>
        </p:txBody>
      </p:sp>
      <p:sp>
        <p:nvSpPr>
          <p:cNvPr id="6" name="Slide Number Placeholder 5">
            <a:extLst>
              <a:ext uri="{FF2B5EF4-FFF2-40B4-BE49-F238E27FC236}">
                <a16:creationId xmlns:a16="http://schemas.microsoft.com/office/drawing/2014/main" id="{C60C8A15-C78D-4418-8D53-EA9F6CD3F7B1}"/>
              </a:ext>
            </a:extLst>
          </p:cNvPr>
          <p:cNvSpPr>
            <a:spLocks noGrp="1"/>
          </p:cNvSpPr>
          <p:nvPr>
            <p:ph type="sldNum" sz="quarter" idx="12"/>
          </p:nvPr>
        </p:nvSpPr>
        <p:spPr>
          <a:xfrm>
            <a:off x="6457950" y="6356359"/>
            <a:ext cx="2057400" cy="365125"/>
          </a:xfrm>
          <a:prstGeom prst="rect">
            <a:avLst/>
          </a:prstGeom>
        </p:spPr>
        <p:txBody>
          <a:bodyPr/>
          <a:lstStyle>
            <a:lvl1pPr algn="r">
              <a:defRPr>
                <a:solidFill>
                  <a:schemeClr val="bg1">
                    <a:lumMod val="50000"/>
                  </a:schemeClr>
                </a:solidFill>
              </a:defRPr>
            </a:lvl1pPr>
          </a:lstStyle>
          <a:p>
            <a:fld id="{18475631-7EA5-4B8F-9F77-51A8F401861F}" type="slidenum">
              <a:rPr lang="en-US" smtClean="0"/>
              <a:pPr/>
              <a:t>‹#›</a:t>
            </a:fld>
            <a:endParaRPr lang="en-US" dirty="0"/>
          </a:p>
        </p:txBody>
      </p:sp>
      <p:pic>
        <p:nvPicPr>
          <p:cNvPr id="7" name="Picture 6">
            <a:extLst>
              <a:ext uri="{FF2B5EF4-FFF2-40B4-BE49-F238E27FC236}">
                <a16:creationId xmlns:a16="http://schemas.microsoft.com/office/drawing/2014/main" id="{9567CCE1-FF33-4E3C-A73E-A8B3D8C5275D}"/>
              </a:ext>
            </a:extLst>
          </p:cNvPr>
          <p:cNvPicPr>
            <a:picLocks noChangeAspect="1"/>
          </p:cNvPicPr>
          <p:nvPr userDrawn="1"/>
        </p:nvPicPr>
        <p:blipFill>
          <a:blip r:embed="rId2"/>
          <a:stretch>
            <a:fillRect/>
          </a:stretch>
        </p:blipFill>
        <p:spPr>
          <a:xfrm>
            <a:off x="556180" y="6250075"/>
            <a:ext cx="1098097" cy="486252"/>
          </a:xfrm>
          <a:prstGeom prst="rect">
            <a:avLst/>
          </a:prstGeom>
        </p:spPr>
      </p:pic>
      <p:sp>
        <p:nvSpPr>
          <p:cNvPr id="8" name="Rectangle 7">
            <a:extLst>
              <a:ext uri="{FF2B5EF4-FFF2-40B4-BE49-F238E27FC236}">
                <a16:creationId xmlns:a16="http://schemas.microsoft.com/office/drawing/2014/main" id="{22B28681-2D1C-429D-908F-2D35BCC51EBB}"/>
              </a:ext>
            </a:extLst>
          </p:cNvPr>
          <p:cNvSpPr/>
          <p:nvPr userDrawn="1"/>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32C9FFB-1022-4D1F-B1CD-D1F3C9B9728E}"/>
              </a:ext>
            </a:extLst>
          </p:cNvPr>
          <p:cNvSpPr/>
          <p:nvPr userDrawn="1"/>
        </p:nvSpPr>
        <p:spPr>
          <a:xfrm>
            <a:off x="556180" y="1133010"/>
            <a:ext cx="8050493" cy="4571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2">
            <a:extLst>
              <a:ext uri="{FF2B5EF4-FFF2-40B4-BE49-F238E27FC236}">
                <a16:creationId xmlns:a16="http://schemas.microsoft.com/office/drawing/2014/main" id="{580CA6CC-9B18-4439-936E-25E3DE556A24}"/>
              </a:ext>
            </a:extLst>
          </p:cNvPr>
          <p:cNvSpPr>
            <a:spLocks noGrp="1"/>
          </p:cNvSpPr>
          <p:nvPr>
            <p:ph type="title" hasCustomPrompt="1"/>
          </p:nvPr>
        </p:nvSpPr>
        <p:spPr>
          <a:xfrm>
            <a:off x="556180" y="560717"/>
            <a:ext cx="8050492" cy="610647"/>
          </a:xfrm>
          <a:prstGeom prst="rect">
            <a:avLst/>
          </a:prstGeom>
          <a:ln w="19050">
            <a:noFill/>
          </a:ln>
        </p:spPr>
        <p:txBody>
          <a:bodyPr/>
          <a:lstStyle>
            <a:lvl1pPr>
              <a:defRPr>
                <a:solidFill>
                  <a:srgbClr val="00702C"/>
                </a:solidFill>
              </a:defRPr>
            </a:lvl1pPr>
          </a:lstStyle>
          <a:p>
            <a:r>
              <a:rPr lang="en-US" dirty="0">
                <a:solidFill>
                  <a:srgbClr val="008735"/>
                </a:solidFill>
              </a:rPr>
              <a:t>Title</a:t>
            </a:r>
          </a:p>
        </p:txBody>
      </p:sp>
    </p:spTree>
    <p:extLst>
      <p:ext uri="{BB962C8B-B14F-4D97-AF65-F5344CB8AC3E}">
        <p14:creationId xmlns:p14="http://schemas.microsoft.com/office/powerpoint/2010/main" val="39941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139E0-429F-419F-ACB9-89FD609A9AC7}"/>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DF890F0-F4F3-44FC-96A5-0A4B93C5A8C1}"/>
              </a:ext>
            </a:extLst>
          </p:cNvPr>
          <p:cNvSpPr>
            <a:spLocks noGrp="1"/>
          </p:cNvSpPr>
          <p:nvPr>
            <p:ph type="pic" idx="1"/>
          </p:nvPr>
        </p:nvSpPr>
        <p:spPr>
          <a:xfrm>
            <a:off x="3887391" y="987434"/>
            <a:ext cx="4629150" cy="4873625"/>
          </a:xfrm>
          <a:prstGeom prst="rect">
            <a:avLst/>
          </a:prstGeo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E360ECEA-E290-4FFB-BA85-5FEC06093590}"/>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2A22A1-35B7-474F-BE75-BC2F1088A8B3}"/>
              </a:ext>
            </a:extLst>
          </p:cNvPr>
          <p:cNvSpPr>
            <a:spLocks noGrp="1"/>
          </p:cNvSpPr>
          <p:nvPr>
            <p:ph type="dt" sz="half" idx="10"/>
          </p:nvPr>
        </p:nvSpPr>
        <p:spPr>
          <a:xfrm>
            <a:off x="628650" y="6356359"/>
            <a:ext cx="2057400" cy="365125"/>
          </a:xfrm>
          <a:prstGeom prst="rect">
            <a:avLst/>
          </a:prstGeom>
        </p:spPr>
        <p:txBody>
          <a:bodyPr/>
          <a:lstStyle/>
          <a:p>
            <a:fld id="{88A25123-4DB7-4470-9169-2BD6015D9053}" type="datetime1">
              <a:rPr lang="en-US" smtClean="0"/>
              <a:t>3/3/2022</a:t>
            </a:fld>
            <a:endParaRPr lang="en-US"/>
          </a:p>
        </p:txBody>
      </p:sp>
      <p:sp>
        <p:nvSpPr>
          <p:cNvPr id="6" name="Footer Placeholder 5">
            <a:extLst>
              <a:ext uri="{FF2B5EF4-FFF2-40B4-BE49-F238E27FC236}">
                <a16:creationId xmlns:a16="http://schemas.microsoft.com/office/drawing/2014/main" id="{696D9265-E885-4E46-9A82-D5B39C0C231A}"/>
              </a:ext>
            </a:extLst>
          </p:cNvPr>
          <p:cNvSpPr>
            <a:spLocks noGrp="1"/>
          </p:cNvSpPr>
          <p:nvPr>
            <p:ph type="ftr" sz="quarter" idx="11"/>
          </p:nvPr>
        </p:nvSpPr>
        <p:spPr>
          <a:xfrm>
            <a:off x="3028950" y="6356359"/>
            <a:ext cx="3086100" cy="365125"/>
          </a:xfrm>
          <a:prstGeom prst="rect">
            <a:avLst/>
          </a:prstGeom>
        </p:spPr>
        <p:txBody>
          <a:bodyPr/>
          <a:lstStyle/>
          <a:p>
            <a:r>
              <a:rPr lang="en-US"/>
              <a:t>Confidential and Proprietary</a:t>
            </a:r>
          </a:p>
        </p:txBody>
      </p:sp>
      <p:sp>
        <p:nvSpPr>
          <p:cNvPr id="7" name="Slide Number Placeholder 6">
            <a:extLst>
              <a:ext uri="{FF2B5EF4-FFF2-40B4-BE49-F238E27FC236}">
                <a16:creationId xmlns:a16="http://schemas.microsoft.com/office/drawing/2014/main" id="{D7E34742-7399-420B-9EDB-1CB684D59167}"/>
              </a:ext>
            </a:extLst>
          </p:cNvPr>
          <p:cNvSpPr>
            <a:spLocks noGrp="1"/>
          </p:cNvSpPr>
          <p:nvPr>
            <p:ph type="sldNum" sz="quarter" idx="12"/>
          </p:nvPr>
        </p:nvSpPr>
        <p:spPr>
          <a:xfrm>
            <a:off x="6457950" y="6356359"/>
            <a:ext cx="2057400" cy="365125"/>
          </a:xfrm>
          <a:prstGeom prst="rect">
            <a:avLst/>
          </a:prstGeom>
        </p:spPr>
        <p:txBody>
          <a:bodyPr/>
          <a:lstStyle/>
          <a:p>
            <a:fld id="{18475631-7EA5-4B8F-9F77-51A8F401861F}" type="slidenum">
              <a:rPr lang="en-US" smtClean="0"/>
              <a:t>‹#›</a:t>
            </a:fld>
            <a:endParaRPr lang="en-US"/>
          </a:p>
        </p:txBody>
      </p:sp>
    </p:spTree>
    <p:extLst>
      <p:ext uri="{BB962C8B-B14F-4D97-AF65-F5344CB8AC3E}">
        <p14:creationId xmlns:p14="http://schemas.microsoft.com/office/powerpoint/2010/main" val="127693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CBA65-BB74-4B31-BFAC-2DAEBE48480C}"/>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470D4D-DCD6-42E9-965F-552929F971D1}"/>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18786-ECB3-4D46-B7A5-99FA0698BBE9}"/>
              </a:ext>
            </a:extLst>
          </p:cNvPr>
          <p:cNvSpPr>
            <a:spLocks noGrp="1"/>
          </p:cNvSpPr>
          <p:nvPr>
            <p:ph type="dt" sz="half" idx="10"/>
          </p:nvPr>
        </p:nvSpPr>
        <p:spPr>
          <a:xfrm>
            <a:off x="628650" y="6356359"/>
            <a:ext cx="2057400" cy="365125"/>
          </a:xfrm>
          <a:prstGeom prst="rect">
            <a:avLst/>
          </a:prstGeom>
        </p:spPr>
        <p:txBody>
          <a:bodyPr/>
          <a:lstStyle/>
          <a:p>
            <a:fld id="{10BCCD8E-016A-48E3-94B8-8773E45D45B9}" type="datetime1">
              <a:rPr lang="en-US" smtClean="0"/>
              <a:t>3/3/2022</a:t>
            </a:fld>
            <a:endParaRPr lang="en-US"/>
          </a:p>
        </p:txBody>
      </p:sp>
      <p:sp>
        <p:nvSpPr>
          <p:cNvPr id="5" name="Footer Placeholder 4">
            <a:extLst>
              <a:ext uri="{FF2B5EF4-FFF2-40B4-BE49-F238E27FC236}">
                <a16:creationId xmlns:a16="http://schemas.microsoft.com/office/drawing/2014/main" id="{3B56A455-7EED-479A-8C3F-BF6F26F1F5B8}"/>
              </a:ext>
            </a:extLst>
          </p:cNvPr>
          <p:cNvSpPr>
            <a:spLocks noGrp="1"/>
          </p:cNvSpPr>
          <p:nvPr>
            <p:ph type="ftr" sz="quarter" idx="11"/>
          </p:nvPr>
        </p:nvSpPr>
        <p:spPr>
          <a:xfrm>
            <a:off x="3028950" y="6356359"/>
            <a:ext cx="3086100" cy="365125"/>
          </a:xfrm>
          <a:prstGeom prst="rect">
            <a:avLst/>
          </a:prstGeom>
        </p:spPr>
        <p:txBody>
          <a:bodyPr/>
          <a:lstStyle/>
          <a:p>
            <a:r>
              <a:rPr lang="en-US"/>
              <a:t>Confidential and Proprietary</a:t>
            </a:r>
          </a:p>
        </p:txBody>
      </p:sp>
      <p:sp>
        <p:nvSpPr>
          <p:cNvPr id="6" name="Slide Number Placeholder 5">
            <a:extLst>
              <a:ext uri="{FF2B5EF4-FFF2-40B4-BE49-F238E27FC236}">
                <a16:creationId xmlns:a16="http://schemas.microsoft.com/office/drawing/2014/main" id="{C2BE1F4C-10F0-4D9D-81B7-FB66A7B929CB}"/>
              </a:ext>
            </a:extLst>
          </p:cNvPr>
          <p:cNvSpPr>
            <a:spLocks noGrp="1"/>
          </p:cNvSpPr>
          <p:nvPr>
            <p:ph type="sldNum" sz="quarter" idx="12"/>
          </p:nvPr>
        </p:nvSpPr>
        <p:spPr>
          <a:xfrm>
            <a:off x="6457950" y="6356359"/>
            <a:ext cx="2057400" cy="365125"/>
          </a:xfrm>
          <a:prstGeom prst="rect">
            <a:avLst/>
          </a:prstGeom>
        </p:spPr>
        <p:txBody>
          <a:bodyPr/>
          <a:lstStyle/>
          <a:p>
            <a:fld id="{18475631-7EA5-4B8F-9F77-51A8F401861F}" type="slidenum">
              <a:rPr lang="en-US" smtClean="0"/>
              <a:t>‹#›</a:t>
            </a:fld>
            <a:endParaRPr lang="en-US"/>
          </a:p>
        </p:txBody>
      </p:sp>
    </p:spTree>
    <p:extLst>
      <p:ext uri="{BB962C8B-B14F-4D97-AF65-F5344CB8AC3E}">
        <p14:creationId xmlns:p14="http://schemas.microsoft.com/office/powerpoint/2010/main" val="2385476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593D-22B1-47DE-B562-31FFB7FDD66A}"/>
              </a:ext>
            </a:extLst>
          </p:cNvPr>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798641-2241-4F43-B4CE-2D1EA4C94D3B}"/>
              </a:ext>
            </a:extLst>
          </p:cNvPr>
          <p:cNvSpPr>
            <a:spLocks noGrp="1"/>
          </p:cNvSpPr>
          <p:nvPr>
            <p:ph type="body" orient="vert" idx="1"/>
          </p:nvPr>
        </p:nvSpPr>
        <p:spPr>
          <a:xfrm>
            <a:off x="628652"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C8EAD-E356-480F-BA13-666C4CBB6270}"/>
              </a:ext>
            </a:extLst>
          </p:cNvPr>
          <p:cNvSpPr>
            <a:spLocks noGrp="1"/>
          </p:cNvSpPr>
          <p:nvPr>
            <p:ph type="dt" sz="half" idx="10"/>
          </p:nvPr>
        </p:nvSpPr>
        <p:spPr>
          <a:xfrm>
            <a:off x="628650" y="6356359"/>
            <a:ext cx="2057400" cy="365125"/>
          </a:xfrm>
          <a:prstGeom prst="rect">
            <a:avLst/>
          </a:prstGeom>
        </p:spPr>
        <p:txBody>
          <a:bodyPr/>
          <a:lstStyle/>
          <a:p>
            <a:fld id="{7B4BCD7C-66FF-4F13-B354-9DF5E0F48A82}" type="datetime1">
              <a:rPr lang="en-US" smtClean="0"/>
              <a:t>3/3/2022</a:t>
            </a:fld>
            <a:endParaRPr lang="en-US"/>
          </a:p>
        </p:txBody>
      </p:sp>
      <p:sp>
        <p:nvSpPr>
          <p:cNvPr id="5" name="Footer Placeholder 4">
            <a:extLst>
              <a:ext uri="{FF2B5EF4-FFF2-40B4-BE49-F238E27FC236}">
                <a16:creationId xmlns:a16="http://schemas.microsoft.com/office/drawing/2014/main" id="{5FC87976-59CD-47E5-8155-E1EA464A8DE5}"/>
              </a:ext>
            </a:extLst>
          </p:cNvPr>
          <p:cNvSpPr>
            <a:spLocks noGrp="1"/>
          </p:cNvSpPr>
          <p:nvPr>
            <p:ph type="ftr" sz="quarter" idx="11"/>
          </p:nvPr>
        </p:nvSpPr>
        <p:spPr>
          <a:xfrm>
            <a:off x="3028950" y="6356359"/>
            <a:ext cx="3086100" cy="365125"/>
          </a:xfrm>
          <a:prstGeom prst="rect">
            <a:avLst/>
          </a:prstGeom>
        </p:spPr>
        <p:txBody>
          <a:bodyPr/>
          <a:lstStyle/>
          <a:p>
            <a:r>
              <a:rPr lang="en-US"/>
              <a:t>Confidential and Proprietary</a:t>
            </a:r>
          </a:p>
        </p:txBody>
      </p:sp>
      <p:sp>
        <p:nvSpPr>
          <p:cNvPr id="6" name="Slide Number Placeholder 5">
            <a:extLst>
              <a:ext uri="{FF2B5EF4-FFF2-40B4-BE49-F238E27FC236}">
                <a16:creationId xmlns:a16="http://schemas.microsoft.com/office/drawing/2014/main" id="{4023306F-5ACD-4F9C-8C06-2260844D433C}"/>
              </a:ext>
            </a:extLst>
          </p:cNvPr>
          <p:cNvSpPr>
            <a:spLocks noGrp="1"/>
          </p:cNvSpPr>
          <p:nvPr>
            <p:ph type="sldNum" sz="quarter" idx="12"/>
          </p:nvPr>
        </p:nvSpPr>
        <p:spPr>
          <a:xfrm>
            <a:off x="6457950" y="6356359"/>
            <a:ext cx="2057400" cy="365125"/>
          </a:xfrm>
          <a:prstGeom prst="rect">
            <a:avLst/>
          </a:prstGeom>
        </p:spPr>
        <p:txBody>
          <a:bodyPr/>
          <a:lstStyle/>
          <a:p>
            <a:fld id="{18475631-7EA5-4B8F-9F77-51A8F401861F}" type="slidenum">
              <a:rPr lang="en-US" smtClean="0"/>
              <a:t>‹#›</a:t>
            </a:fld>
            <a:endParaRPr lang="en-US"/>
          </a:p>
        </p:txBody>
      </p:sp>
    </p:spTree>
    <p:extLst>
      <p:ext uri="{BB962C8B-B14F-4D97-AF65-F5344CB8AC3E}">
        <p14:creationId xmlns:p14="http://schemas.microsoft.com/office/powerpoint/2010/main" val="272234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40665" y="4079055"/>
            <a:ext cx="3030640" cy="1470025"/>
          </a:xfrm>
          <a:prstGeom prst="rect">
            <a:avLst/>
          </a:prstGeom>
        </p:spPr>
        <p:txBody>
          <a:bodyPr>
            <a:normAutofit/>
          </a:bodyPr>
          <a:lstStyle>
            <a:lvl1pPr algn="l">
              <a:defRPr sz="24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72650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3742-7F78-4B3F-A9DE-FCE13BE02B52}"/>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AC46031-C732-4549-8F10-95EEC6FDF31B}"/>
              </a:ext>
            </a:extLst>
          </p:cNvPr>
          <p:cNvSpPr>
            <a:spLocks noGrp="1"/>
          </p:cNvSpPr>
          <p:nvPr>
            <p:ph type="dt" sz="half" idx="10"/>
          </p:nvPr>
        </p:nvSpPr>
        <p:spPr>
          <a:xfrm>
            <a:off x="628650" y="6356359"/>
            <a:ext cx="2057400" cy="365125"/>
          </a:xfrm>
          <a:prstGeom prst="rect">
            <a:avLst/>
          </a:prstGeom>
        </p:spPr>
        <p:txBody>
          <a:bodyPr/>
          <a:lstStyle/>
          <a:p>
            <a:fld id="{55B01FB2-C402-4E3B-9D07-FBC81040B925}" type="datetime1">
              <a:rPr lang="en-US" smtClean="0"/>
              <a:t>3/3/2022</a:t>
            </a:fld>
            <a:endParaRPr lang="en-US"/>
          </a:p>
        </p:txBody>
      </p:sp>
      <p:sp>
        <p:nvSpPr>
          <p:cNvPr id="4" name="Footer Placeholder 3">
            <a:extLst>
              <a:ext uri="{FF2B5EF4-FFF2-40B4-BE49-F238E27FC236}">
                <a16:creationId xmlns:a16="http://schemas.microsoft.com/office/drawing/2014/main" id="{7C993A6F-2B9C-4B5D-8E15-795F11CE438E}"/>
              </a:ext>
            </a:extLst>
          </p:cNvPr>
          <p:cNvSpPr>
            <a:spLocks noGrp="1"/>
          </p:cNvSpPr>
          <p:nvPr>
            <p:ph type="ftr" sz="quarter" idx="11"/>
          </p:nvPr>
        </p:nvSpPr>
        <p:spPr>
          <a:xfrm>
            <a:off x="3028950" y="6356359"/>
            <a:ext cx="3086100" cy="365125"/>
          </a:xfrm>
          <a:prstGeom prst="rect">
            <a:avLst/>
          </a:prstGeom>
        </p:spPr>
        <p:txBody>
          <a:bodyPr/>
          <a:lstStyle/>
          <a:p>
            <a:r>
              <a:rPr lang="en-US"/>
              <a:t>Confidential and Proprietary</a:t>
            </a:r>
          </a:p>
        </p:txBody>
      </p:sp>
      <p:sp>
        <p:nvSpPr>
          <p:cNvPr id="5" name="Slide Number Placeholder 4">
            <a:extLst>
              <a:ext uri="{FF2B5EF4-FFF2-40B4-BE49-F238E27FC236}">
                <a16:creationId xmlns:a16="http://schemas.microsoft.com/office/drawing/2014/main" id="{32A4BC02-18C9-4440-ACBB-7CED37523986}"/>
              </a:ext>
            </a:extLst>
          </p:cNvPr>
          <p:cNvSpPr>
            <a:spLocks noGrp="1"/>
          </p:cNvSpPr>
          <p:nvPr>
            <p:ph type="sldNum" sz="quarter" idx="12"/>
          </p:nvPr>
        </p:nvSpPr>
        <p:spPr>
          <a:xfrm>
            <a:off x="6457950" y="6356359"/>
            <a:ext cx="2057400" cy="365125"/>
          </a:xfrm>
          <a:prstGeom prst="rect">
            <a:avLst/>
          </a:prstGeom>
        </p:spPr>
        <p:txBody>
          <a:bodyPr/>
          <a:lstStyle/>
          <a:p>
            <a:fld id="{18475631-7EA5-4B8F-9F77-51A8F401861F}" type="slidenum">
              <a:rPr lang="en-US" smtClean="0"/>
              <a:t>‹#›</a:t>
            </a:fld>
            <a:endParaRPr lang="en-US"/>
          </a:p>
        </p:txBody>
      </p:sp>
    </p:spTree>
    <p:extLst>
      <p:ext uri="{BB962C8B-B14F-4D97-AF65-F5344CB8AC3E}">
        <p14:creationId xmlns:p14="http://schemas.microsoft.com/office/powerpoint/2010/main" val="110920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21">
            <a:extLst>
              <a:ext uri="{FF2B5EF4-FFF2-40B4-BE49-F238E27FC236}">
                <a16:creationId xmlns:a16="http://schemas.microsoft.com/office/drawing/2014/main" id="{BB0F206D-090F-4CEE-831A-308A1A616C08}"/>
              </a:ext>
            </a:extLst>
          </p:cNvPr>
          <p:cNvSpPr>
            <a:spLocks noGrp="1"/>
          </p:cNvSpPr>
          <p:nvPr>
            <p:ph type="title"/>
          </p:nvPr>
        </p:nvSpPr>
        <p:spPr>
          <a:xfrm>
            <a:off x="584462" y="1329180"/>
            <a:ext cx="7975076" cy="3083692"/>
          </a:xfrm>
          <a:prstGeom prst="rect">
            <a:avLst/>
          </a:prstGeom>
        </p:spPr>
        <p:txBody>
          <a:bodyPr>
            <a:normAutofit/>
          </a:bodyPr>
          <a:lstStyle/>
          <a:p>
            <a:pPr>
              <a:lnSpc>
                <a:spcPct val="100000"/>
              </a:lnSpc>
            </a:pPr>
            <a:r>
              <a:rPr lang="en-US" sz="3200" b="1" dirty="0">
                <a:solidFill>
                  <a:srgbClr val="00699C"/>
                </a:solidFill>
                <a:latin typeface="Arial" panose="020B0604020202020204" pitchFamily="34" charset="0"/>
                <a:cs typeface="Arial" panose="020B0604020202020204" pitchFamily="34" charset="0"/>
              </a:rPr>
              <a:t>Via Renewables, Inc.</a:t>
            </a:r>
            <a:br>
              <a:rPr lang="en-US" sz="3200" dirty="0">
                <a:solidFill>
                  <a:srgbClr val="00699C"/>
                </a:solidFill>
              </a:rPr>
            </a:br>
            <a:r>
              <a:rPr lang="en-US" sz="2400" dirty="0">
                <a:solidFill>
                  <a:srgbClr val="008735"/>
                </a:solidFill>
                <a:sym typeface="Wingdings 3"/>
              </a:rPr>
              <a:t>Third Quarter 2021 Summary</a:t>
            </a:r>
            <a:endParaRPr lang="en-US" sz="2400" dirty="0">
              <a:solidFill>
                <a:srgbClr val="008735"/>
              </a:solidFill>
            </a:endParaRPr>
          </a:p>
        </p:txBody>
      </p:sp>
      <p:pic>
        <p:nvPicPr>
          <p:cNvPr id="8" name="Picture 7">
            <a:extLst>
              <a:ext uri="{FF2B5EF4-FFF2-40B4-BE49-F238E27FC236}">
                <a16:creationId xmlns:a16="http://schemas.microsoft.com/office/drawing/2014/main" id="{455646C9-2C93-4936-B813-F25A8060A444}"/>
              </a:ext>
            </a:extLst>
          </p:cNvPr>
          <p:cNvPicPr>
            <a:picLocks noChangeAspect="1"/>
          </p:cNvPicPr>
          <p:nvPr userDrawn="1"/>
        </p:nvPicPr>
        <p:blipFill>
          <a:blip r:embed="rId2"/>
          <a:stretch>
            <a:fillRect/>
          </a:stretch>
        </p:blipFill>
        <p:spPr>
          <a:xfrm>
            <a:off x="0" y="5140392"/>
            <a:ext cx="9144000" cy="1714501"/>
          </a:xfrm>
          <a:prstGeom prst="rect">
            <a:avLst/>
          </a:prstGeom>
        </p:spPr>
      </p:pic>
      <p:pic>
        <p:nvPicPr>
          <p:cNvPr id="9" name="Picture 8" descr="Logo&#10;&#10;Description automatically generated">
            <a:extLst>
              <a:ext uri="{FF2B5EF4-FFF2-40B4-BE49-F238E27FC236}">
                <a16:creationId xmlns:a16="http://schemas.microsoft.com/office/drawing/2014/main" id="{8CF71AF4-9B24-43AC-A0D5-7DAF7056C7E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398996" y="130755"/>
            <a:ext cx="1642988" cy="769857"/>
          </a:xfrm>
          <a:prstGeom prst="rect">
            <a:avLst/>
          </a:prstGeom>
        </p:spPr>
      </p:pic>
      <p:sp>
        <p:nvSpPr>
          <p:cNvPr id="10" name="TextBox 9">
            <a:extLst>
              <a:ext uri="{FF2B5EF4-FFF2-40B4-BE49-F238E27FC236}">
                <a16:creationId xmlns:a16="http://schemas.microsoft.com/office/drawing/2014/main" id="{A1FCD298-9550-439F-BC5D-A1ABE2C04C76}"/>
              </a:ext>
            </a:extLst>
          </p:cNvPr>
          <p:cNvSpPr txBox="1"/>
          <p:nvPr userDrawn="1"/>
        </p:nvSpPr>
        <p:spPr>
          <a:xfrm>
            <a:off x="6378222" y="6298785"/>
            <a:ext cx="2614901"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CONFIDENTIAL AND PROPRIETARY</a:t>
            </a:r>
          </a:p>
        </p:txBody>
      </p:sp>
      <p:sp>
        <p:nvSpPr>
          <p:cNvPr id="11" name="TextBox 10">
            <a:extLst>
              <a:ext uri="{FF2B5EF4-FFF2-40B4-BE49-F238E27FC236}">
                <a16:creationId xmlns:a16="http://schemas.microsoft.com/office/drawing/2014/main" id="{315711BF-08C1-4C27-AABB-D372B7F0FF52}"/>
              </a:ext>
            </a:extLst>
          </p:cNvPr>
          <p:cNvSpPr txBox="1"/>
          <p:nvPr userDrawn="1"/>
        </p:nvSpPr>
        <p:spPr>
          <a:xfrm>
            <a:off x="150877" y="6298785"/>
            <a:ext cx="2614901"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November 2</a:t>
            </a:r>
            <a:r>
              <a:rPr lang="en-US" sz="1000" baseline="30000" dirty="0">
                <a:solidFill>
                  <a:schemeClr val="bg1"/>
                </a:solidFill>
                <a:latin typeface="Arial" panose="020B0604020202020204" pitchFamily="34" charset="0"/>
                <a:cs typeface="Arial" panose="020B0604020202020204" pitchFamily="34" charset="0"/>
              </a:rPr>
              <a:t>nd</a:t>
            </a:r>
            <a:r>
              <a:rPr lang="en-US" sz="1000" dirty="0">
                <a:solidFill>
                  <a:schemeClr val="bg1"/>
                </a:solidFill>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279822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FDD4-AFB1-4FB3-807C-342E7554F6B7}"/>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B8C5711-776D-4B3B-94DD-9439AEBDC5F8}"/>
              </a:ext>
            </a:extLst>
          </p:cNvPr>
          <p:cNvSpPr>
            <a:spLocks noGrp="1"/>
          </p:cNvSpPr>
          <p:nvPr>
            <p:ph type="dt" sz="half" idx="10"/>
          </p:nvPr>
        </p:nvSpPr>
        <p:spPr>
          <a:xfrm>
            <a:off x="628650" y="6356359"/>
            <a:ext cx="2057400" cy="365125"/>
          </a:xfrm>
          <a:prstGeom prst="rect">
            <a:avLst/>
          </a:prstGeom>
        </p:spPr>
        <p:txBody>
          <a:bodyPr/>
          <a:lstStyle/>
          <a:p>
            <a:fld id="{55B01FB2-C402-4E3B-9D07-FBC81040B925}" type="datetime1">
              <a:rPr lang="en-US" smtClean="0"/>
              <a:t>3/3/2022</a:t>
            </a:fld>
            <a:endParaRPr lang="en-US"/>
          </a:p>
        </p:txBody>
      </p:sp>
      <p:sp>
        <p:nvSpPr>
          <p:cNvPr id="4" name="Footer Placeholder 3">
            <a:extLst>
              <a:ext uri="{FF2B5EF4-FFF2-40B4-BE49-F238E27FC236}">
                <a16:creationId xmlns:a16="http://schemas.microsoft.com/office/drawing/2014/main" id="{E9E2C0F3-0231-48C6-B2D9-169BD75F99AB}"/>
              </a:ext>
            </a:extLst>
          </p:cNvPr>
          <p:cNvSpPr>
            <a:spLocks noGrp="1"/>
          </p:cNvSpPr>
          <p:nvPr>
            <p:ph type="ftr" sz="quarter" idx="11"/>
          </p:nvPr>
        </p:nvSpPr>
        <p:spPr>
          <a:xfrm>
            <a:off x="3028950" y="6356359"/>
            <a:ext cx="3086100" cy="365125"/>
          </a:xfrm>
          <a:prstGeom prst="rect">
            <a:avLst/>
          </a:prstGeom>
        </p:spPr>
        <p:txBody>
          <a:bodyPr/>
          <a:lstStyle/>
          <a:p>
            <a:r>
              <a:rPr lang="en-US"/>
              <a:t>Confidential and Proprietary</a:t>
            </a:r>
          </a:p>
        </p:txBody>
      </p:sp>
      <p:sp>
        <p:nvSpPr>
          <p:cNvPr id="5" name="Slide Number Placeholder 4">
            <a:extLst>
              <a:ext uri="{FF2B5EF4-FFF2-40B4-BE49-F238E27FC236}">
                <a16:creationId xmlns:a16="http://schemas.microsoft.com/office/drawing/2014/main" id="{19198236-6C1C-4559-A312-C9B281E45171}"/>
              </a:ext>
            </a:extLst>
          </p:cNvPr>
          <p:cNvSpPr>
            <a:spLocks noGrp="1"/>
          </p:cNvSpPr>
          <p:nvPr>
            <p:ph type="sldNum" sz="quarter" idx="12"/>
          </p:nvPr>
        </p:nvSpPr>
        <p:spPr>
          <a:xfrm>
            <a:off x="6457950" y="6356359"/>
            <a:ext cx="2057400" cy="365125"/>
          </a:xfrm>
          <a:prstGeom prst="rect">
            <a:avLst/>
          </a:prstGeom>
        </p:spPr>
        <p:txBody>
          <a:bodyPr/>
          <a:lstStyle/>
          <a:p>
            <a:fld id="{18475631-7EA5-4B8F-9F77-51A8F401861F}" type="slidenum">
              <a:rPr lang="en-US" smtClean="0"/>
              <a:t>‹#›</a:t>
            </a:fld>
            <a:endParaRPr lang="en-US"/>
          </a:p>
        </p:txBody>
      </p:sp>
    </p:spTree>
    <p:extLst>
      <p:ext uri="{BB962C8B-B14F-4D97-AF65-F5344CB8AC3E}">
        <p14:creationId xmlns:p14="http://schemas.microsoft.com/office/powerpoint/2010/main" val="185504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7E0B-5C91-43C1-A5F5-CDF025D25169}"/>
              </a:ext>
            </a:extLst>
          </p:cNvPr>
          <p:cNvSpPr>
            <a:spLocks noGrp="1"/>
          </p:cNvSpPr>
          <p:nvPr>
            <p:ph type="title"/>
          </p:nvPr>
        </p:nvSpPr>
        <p:spPr>
          <a:xfrm>
            <a:off x="623888" y="1709747"/>
            <a:ext cx="78867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EA9FCA2-D589-4B21-97E3-12907EF168CE}"/>
              </a:ext>
            </a:extLst>
          </p:cNvPr>
          <p:cNvSpPr>
            <a:spLocks noGrp="1"/>
          </p:cNvSpPr>
          <p:nvPr>
            <p:ph type="body" idx="1"/>
          </p:nvPr>
        </p:nvSpPr>
        <p:spPr>
          <a:xfrm>
            <a:off x="623888" y="4589472"/>
            <a:ext cx="7886700" cy="1500187"/>
          </a:xfrm>
          <a:prstGeom prst="rect">
            <a:avLst/>
          </a:prstGeo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092A29-40FC-44FC-ABEE-DFC45269D57D}"/>
              </a:ext>
            </a:extLst>
          </p:cNvPr>
          <p:cNvSpPr>
            <a:spLocks noGrp="1"/>
          </p:cNvSpPr>
          <p:nvPr>
            <p:ph type="dt" sz="half" idx="10"/>
          </p:nvPr>
        </p:nvSpPr>
        <p:spPr>
          <a:xfrm>
            <a:off x="628650" y="6356359"/>
            <a:ext cx="2057400" cy="365125"/>
          </a:xfrm>
          <a:prstGeom prst="rect">
            <a:avLst/>
          </a:prstGeom>
        </p:spPr>
        <p:txBody>
          <a:bodyPr/>
          <a:lstStyle/>
          <a:p>
            <a:fld id="{8639642E-5324-4DBE-9A0F-DECD9A74B5B7}" type="datetime1">
              <a:rPr lang="en-US" smtClean="0"/>
              <a:t>3/3/2022</a:t>
            </a:fld>
            <a:endParaRPr lang="en-US"/>
          </a:p>
        </p:txBody>
      </p:sp>
      <p:sp>
        <p:nvSpPr>
          <p:cNvPr id="5" name="Footer Placeholder 4">
            <a:extLst>
              <a:ext uri="{FF2B5EF4-FFF2-40B4-BE49-F238E27FC236}">
                <a16:creationId xmlns:a16="http://schemas.microsoft.com/office/drawing/2014/main" id="{B837844E-2B1A-4C13-BBA1-F227827E197F}"/>
              </a:ext>
            </a:extLst>
          </p:cNvPr>
          <p:cNvSpPr>
            <a:spLocks noGrp="1"/>
          </p:cNvSpPr>
          <p:nvPr>
            <p:ph type="ftr" sz="quarter" idx="11"/>
          </p:nvPr>
        </p:nvSpPr>
        <p:spPr>
          <a:xfrm>
            <a:off x="3028950" y="6356359"/>
            <a:ext cx="3086100" cy="365125"/>
          </a:xfrm>
          <a:prstGeom prst="rect">
            <a:avLst/>
          </a:prstGeom>
        </p:spPr>
        <p:txBody>
          <a:bodyPr/>
          <a:lstStyle/>
          <a:p>
            <a:r>
              <a:rPr lang="en-US"/>
              <a:t>Confidential and Proprietary</a:t>
            </a:r>
          </a:p>
        </p:txBody>
      </p:sp>
      <p:sp>
        <p:nvSpPr>
          <p:cNvPr id="6" name="Slide Number Placeholder 5">
            <a:extLst>
              <a:ext uri="{FF2B5EF4-FFF2-40B4-BE49-F238E27FC236}">
                <a16:creationId xmlns:a16="http://schemas.microsoft.com/office/drawing/2014/main" id="{9A37FF15-B5F8-4E70-8059-180D9179938C}"/>
              </a:ext>
            </a:extLst>
          </p:cNvPr>
          <p:cNvSpPr>
            <a:spLocks noGrp="1"/>
          </p:cNvSpPr>
          <p:nvPr>
            <p:ph type="sldNum" sz="quarter" idx="12"/>
          </p:nvPr>
        </p:nvSpPr>
        <p:spPr>
          <a:xfrm>
            <a:off x="6457950" y="6356359"/>
            <a:ext cx="2057400" cy="365125"/>
          </a:xfrm>
          <a:prstGeom prst="rect">
            <a:avLst/>
          </a:prstGeom>
        </p:spPr>
        <p:txBody>
          <a:bodyPr/>
          <a:lstStyle/>
          <a:p>
            <a:fld id="{18475631-7EA5-4B8F-9F77-51A8F401861F}" type="slidenum">
              <a:rPr lang="en-US" smtClean="0"/>
              <a:t>‹#›</a:t>
            </a:fld>
            <a:endParaRPr lang="en-US"/>
          </a:p>
        </p:txBody>
      </p:sp>
    </p:spTree>
    <p:extLst>
      <p:ext uri="{BB962C8B-B14F-4D97-AF65-F5344CB8AC3E}">
        <p14:creationId xmlns:p14="http://schemas.microsoft.com/office/powerpoint/2010/main" val="22023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D9DA-843A-4301-BC13-E8B4EE8BB971}"/>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7DC54D1-5AD0-4B39-95C5-C5FC9D05AB5C}"/>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78FB95-5059-4191-BC63-747C5CC29024}"/>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E5D9F2-1CBC-4121-A5B6-51209902FB4B}"/>
              </a:ext>
            </a:extLst>
          </p:cNvPr>
          <p:cNvSpPr>
            <a:spLocks noGrp="1"/>
          </p:cNvSpPr>
          <p:nvPr>
            <p:ph type="dt" sz="half" idx="10"/>
          </p:nvPr>
        </p:nvSpPr>
        <p:spPr>
          <a:xfrm>
            <a:off x="628650" y="6356359"/>
            <a:ext cx="2057400" cy="365125"/>
          </a:xfrm>
          <a:prstGeom prst="rect">
            <a:avLst/>
          </a:prstGeom>
        </p:spPr>
        <p:txBody>
          <a:bodyPr/>
          <a:lstStyle/>
          <a:p>
            <a:fld id="{AD189E22-0FDE-4A81-BA0D-B41BC8C2122E}" type="datetime1">
              <a:rPr lang="en-US" smtClean="0"/>
              <a:t>3/3/2022</a:t>
            </a:fld>
            <a:endParaRPr lang="en-US"/>
          </a:p>
        </p:txBody>
      </p:sp>
      <p:sp>
        <p:nvSpPr>
          <p:cNvPr id="6" name="Footer Placeholder 5">
            <a:extLst>
              <a:ext uri="{FF2B5EF4-FFF2-40B4-BE49-F238E27FC236}">
                <a16:creationId xmlns:a16="http://schemas.microsoft.com/office/drawing/2014/main" id="{C21DBE68-23B2-49F5-B16C-7C798E078D50}"/>
              </a:ext>
            </a:extLst>
          </p:cNvPr>
          <p:cNvSpPr>
            <a:spLocks noGrp="1"/>
          </p:cNvSpPr>
          <p:nvPr>
            <p:ph type="ftr" sz="quarter" idx="11"/>
          </p:nvPr>
        </p:nvSpPr>
        <p:spPr>
          <a:xfrm>
            <a:off x="3028950" y="6356359"/>
            <a:ext cx="3086100" cy="365125"/>
          </a:xfrm>
          <a:prstGeom prst="rect">
            <a:avLst/>
          </a:prstGeom>
        </p:spPr>
        <p:txBody>
          <a:bodyPr/>
          <a:lstStyle/>
          <a:p>
            <a:r>
              <a:rPr lang="en-US"/>
              <a:t>Confidential and Proprietary</a:t>
            </a:r>
          </a:p>
        </p:txBody>
      </p:sp>
      <p:sp>
        <p:nvSpPr>
          <p:cNvPr id="7" name="Slide Number Placeholder 6">
            <a:extLst>
              <a:ext uri="{FF2B5EF4-FFF2-40B4-BE49-F238E27FC236}">
                <a16:creationId xmlns:a16="http://schemas.microsoft.com/office/drawing/2014/main" id="{C0710ECF-9ED3-4099-BA61-F482C9A67A4C}"/>
              </a:ext>
            </a:extLst>
          </p:cNvPr>
          <p:cNvSpPr>
            <a:spLocks noGrp="1"/>
          </p:cNvSpPr>
          <p:nvPr>
            <p:ph type="sldNum" sz="quarter" idx="12"/>
          </p:nvPr>
        </p:nvSpPr>
        <p:spPr>
          <a:xfrm>
            <a:off x="6457950" y="6356359"/>
            <a:ext cx="2057400" cy="365125"/>
          </a:xfrm>
          <a:prstGeom prst="rect">
            <a:avLst/>
          </a:prstGeom>
        </p:spPr>
        <p:txBody>
          <a:bodyPr/>
          <a:lstStyle/>
          <a:p>
            <a:fld id="{18475631-7EA5-4B8F-9F77-51A8F401861F}" type="slidenum">
              <a:rPr lang="en-US" smtClean="0"/>
              <a:t>‹#›</a:t>
            </a:fld>
            <a:endParaRPr lang="en-US"/>
          </a:p>
        </p:txBody>
      </p:sp>
    </p:spTree>
    <p:extLst>
      <p:ext uri="{BB962C8B-B14F-4D97-AF65-F5344CB8AC3E}">
        <p14:creationId xmlns:p14="http://schemas.microsoft.com/office/powerpoint/2010/main" val="321142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AD925-5D10-4062-9198-6DD45E2CFA94}"/>
              </a:ext>
            </a:extLst>
          </p:cNvPr>
          <p:cNvSpPr>
            <a:spLocks noGrp="1"/>
          </p:cNvSpPr>
          <p:nvPr>
            <p:ph type="title"/>
          </p:nvPr>
        </p:nvSpPr>
        <p:spPr>
          <a:xfrm>
            <a:off x="629841" y="365129"/>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C4C4B77-C1F8-45C7-A836-F28CE715CB3C}"/>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81AC65-E05F-45F5-BA8C-1449700C2CD9}"/>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D2BD2-D0CB-4E43-AD94-9B2C1007D72B}"/>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74AAA-F31C-4BB2-ACDB-5B1316F54535}"/>
              </a:ext>
            </a:extLst>
          </p:cNvPr>
          <p:cNvSpPr>
            <a:spLocks noGrp="1"/>
          </p:cNvSpPr>
          <p:nvPr>
            <p:ph sz="quarter" idx="4"/>
          </p:nvPr>
        </p:nvSpPr>
        <p:spPr>
          <a:xfrm>
            <a:off x="4629152"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11100D-4C0F-4577-BD77-CB7B562D4311}"/>
              </a:ext>
            </a:extLst>
          </p:cNvPr>
          <p:cNvSpPr>
            <a:spLocks noGrp="1"/>
          </p:cNvSpPr>
          <p:nvPr>
            <p:ph type="dt" sz="half" idx="10"/>
          </p:nvPr>
        </p:nvSpPr>
        <p:spPr>
          <a:xfrm>
            <a:off x="628650" y="6356359"/>
            <a:ext cx="2057400" cy="365125"/>
          </a:xfrm>
          <a:prstGeom prst="rect">
            <a:avLst/>
          </a:prstGeom>
        </p:spPr>
        <p:txBody>
          <a:bodyPr/>
          <a:lstStyle/>
          <a:p>
            <a:fld id="{31A2336E-466A-4CB0-B999-F85464A04B9E}" type="datetime1">
              <a:rPr lang="en-US" smtClean="0"/>
              <a:t>3/3/2022</a:t>
            </a:fld>
            <a:endParaRPr lang="en-US"/>
          </a:p>
        </p:txBody>
      </p:sp>
      <p:sp>
        <p:nvSpPr>
          <p:cNvPr id="8" name="Footer Placeholder 7">
            <a:extLst>
              <a:ext uri="{FF2B5EF4-FFF2-40B4-BE49-F238E27FC236}">
                <a16:creationId xmlns:a16="http://schemas.microsoft.com/office/drawing/2014/main" id="{0A7D0508-15EC-460F-9118-17596CBE7463}"/>
              </a:ext>
            </a:extLst>
          </p:cNvPr>
          <p:cNvSpPr>
            <a:spLocks noGrp="1"/>
          </p:cNvSpPr>
          <p:nvPr>
            <p:ph type="ftr" sz="quarter" idx="11"/>
          </p:nvPr>
        </p:nvSpPr>
        <p:spPr>
          <a:xfrm>
            <a:off x="3028950" y="6356359"/>
            <a:ext cx="3086100" cy="365125"/>
          </a:xfrm>
          <a:prstGeom prst="rect">
            <a:avLst/>
          </a:prstGeom>
        </p:spPr>
        <p:txBody>
          <a:bodyPr/>
          <a:lstStyle/>
          <a:p>
            <a:r>
              <a:rPr lang="en-US"/>
              <a:t>Confidential and Proprietary</a:t>
            </a:r>
          </a:p>
        </p:txBody>
      </p:sp>
      <p:sp>
        <p:nvSpPr>
          <p:cNvPr id="9" name="Slide Number Placeholder 8">
            <a:extLst>
              <a:ext uri="{FF2B5EF4-FFF2-40B4-BE49-F238E27FC236}">
                <a16:creationId xmlns:a16="http://schemas.microsoft.com/office/drawing/2014/main" id="{4961D84C-75BF-49C2-AE42-CA22BC2486BE}"/>
              </a:ext>
            </a:extLst>
          </p:cNvPr>
          <p:cNvSpPr>
            <a:spLocks noGrp="1"/>
          </p:cNvSpPr>
          <p:nvPr>
            <p:ph type="sldNum" sz="quarter" idx="12"/>
          </p:nvPr>
        </p:nvSpPr>
        <p:spPr>
          <a:xfrm>
            <a:off x="6457950" y="6356359"/>
            <a:ext cx="2057400" cy="365125"/>
          </a:xfrm>
          <a:prstGeom prst="rect">
            <a:avLst/>
          </a:prstGeom>
        </p:spPr>
        <p:txBody>
          <a:bodyPr/>
          <a:lstStyle/>
          <a:p>
            <a:fld id="{18475631-7EA5-4B8F-9F77-51A8F401861F}" type="slidenum">
              <a:rPr lang="en-US" smtClean="0"/>
              <a:t>‹#›</a:t>
            </a:fld>
            <a:endParaRPr lang="en-US"/>
          </a:p>
        </p:txBody>
      </p:sp>
    </p:spTree>
    <p:extLst>
      <p:ext uri="{BB962C8B-B14F-4D97-AF65-F5344CB8AC3E}">
        <p14:creationId xmlns:p14="http://schemas.microsoft.com/office/powerpoint/2010/main" val="309990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5742-3B4C-4443-9274-C08554457D5C}"/>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7F1CDB3-0BA6-4454-91D5-FA050B64A192}"/>
              </a:ext>
            </a:extLst>
          </p:cNvPr>
          <p:cNvSpPr>
            <a:spLocks noGrp="1"/>
          </p:cNvSpPr>
          <p:nvPr>
            <p:ph type="dt" sz="half" idx="10"/>
          </p:nvPr>
        </p:nvSpPr>
        <p:spPr>
          <a:xfrm>
            <a:off x="628650" y="6356359"/>
            <a:ext cx="2057400" cy="365125"/>
          </a:xfrm>
          <a:prstGeom prst="rect">
            <a:avLst/>
          </a:prstGeom>
        </p:spPr>
        <p:txBody>
          <a:bodyPr/>
          <a:lstStyle/>
          <a:p>
            <a:fld id="{48802611-B007-4BB5-96F5-B96931074EA8}" type="datetime1">
              <a:rPr lang="en-US" smtClean="0"/>
              <a:t>3/3/2022</a:t>
            </a:fld>
            <a:endParaRPr lang="en-US"/>
          </a:p>
        </p:txBody>
      </p:sp>
      <p:sp>
        <p:nvSpPr>
          <p:cNvPr id="4" name="Footer Placeholder 3">
            <a:extLst>
              <a:ext uri="{FF2B5EF4-FFF2-40B4-BE49-F238E27FC236}">
                <a16:creationId xmlns:a16="http://schemas.microsoft.com/office/drawing/2014/main" id="{D8D65E8D-7A82-4198-9187-E7882FBEB462}"/>
              </a:ext>
            </a:extLst>
          </p:cNvPr>
          <p:cNvSpPr>
            <a:spLocks noGrp="1"/>
          </p:cNvSpPr>
          <p:nvPr>
            <p:ph type="ftr" sz="quarter" idx="11"/>
          </p:nvPr>
        </p:nvSpPr>
        <p:spPr>
          <a:xfrm>
            <a:off x="3028950" y="6356359"/>
            <a:ext cx="3086100" cy="365125"/>
          </a:xfrm>
          <a:prstGeom prst="rect">
            <a:avLst/>
          </a:prstGeom>
        </p:spPr>
        <p:txBody>
          <a:bodyPr/>
          <a:lstStyle/>
          <a:p>
            <a:r>
              <a:rPr lang="en-US"/>
              <a:t>Confidential and Proprietary</a:t>
            </a:r>
          </a:p>
        </p:txBody>
      </p:sp>
      <p:sp>
        <p:nvSpPr>
          <p:cNvPr id="5" name="Slide Number Placeholder 4">
            <a:extLst>
              <a:ext uri="{FF2B5EF4-FFF2-40B4-BE49-F238E27FC236}">
                <a16:creationId xmlns:a16="http://schemas.microsoft.com/office/drawing/2014/main" id="{35A0B5C7-AF46-404B-81BE-1D4C32D4FD92}"/>
              </a:ext>
            </a:extLst>
          </p:cNvPr>
          <p:cNvSpPr>
            <a:spLocks noGrp="1"/>
          </p:cNvSpPr>
          <p:nvPr>
            <p:ph type="sldNum" sz="quarter" idx="12"/>
          </p:nvPr>
        </p:nvSpPr>
        <p:spPr>
          <a:xfrm>
            <a:off x="6457950" y="6356359"/>
            <a:ext cx="2057400" cy="365125"/>
          </a:xfrm>
          <a:prstGeom prst="rect">
            <a:avLst/>
          </a:prstGeom>
        </p:spPr>
        <p:txBody>
          <a:bodyPr/>
          <a:lstStyle/>
          <a:p>
            <a:fld id="{18475631-7EA5-4B8F-9F77-51A8F401861F}" type="slidenum">
              <a:rPr lang="en-US" smtClean="0"/>
              <a:t>‹#›</a:t>
            </a:fld>
            <a:endParaRPr lang="en-US"/>
          </a:p>
        </p:txBody>
      </p:sp>
    </p:spTree>
    <p:extLst>
      <p:ext uri="{BB962C8B-B14F-4D97-AF65-F5344CB8AC3E}">
        <p14:creationId xmlns:p14="http://schemas.microsoft.com/office/powerpoint/2010/main" val="84973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34FEA-EE12-4CD2-88F5-9B8EEC567FC6}"/>
              </a:ext>
            </a:extLst>
          </p:cNvPr>
          <p:cNvSpPr>
            <a:spLocks noGrp="1"/>
          </p:cNvSpPr>
          <p:nvPr>
            <p:ph type="dt" sz="half" idx="10"/>
          </p:nvPr>
        </p:nvSpPr>
        <p:spPr>
          <a:xfrm>
            <a:off x="628650" y="6356359"/>
            <a:ext cx="2057400" cy="365125"/>
          </a:xfrm>
          <a:prstGeom prst="rect">
            <a:avLst/>
          </a:prstGeom>
        </p:spPr>
        <p:txBody>
          <a:bodyPr/>
          <a:lstStyle/>
          <a:p>
            <a:fld id="{45E4CB46-1047-4F19-BBB5-1254B0C9AB61}" type="datetime1">
              <a:rPr lang="en-US" smtClean="0"/>
              <a:t>3/3/2022</a:t>
            </a:fld>
            <a:endParaRPr lang="en-US"/>
          </a:p>
        </p:txBody>
      </p:sp>
      <p:sp>
        <p:nvSpPr>
          <p:cNvPr id="3" name="Footer Placeholder 2">
            <a:extLst>
              <a:ext uri="{FF2B5EF4-FFF2-40B4-BE49-F238E27FC236}">
                <a16:creationId xmlns:a16="http://schemas.microsoft.com/office/drawing/2014/main" id="{2A574629-CA94-479C-A70E-3BE238C78FDE}"/>
              </a:ext>
            </a:extLst>
          </p:cNvPr>
          <p:cNvSpPr>
            <a:spLocks noGrp="1"/>
          </p:cNvSpPr>
          <p:nvPr>
            <p:ph type="ftr" sz="quarter" idx="11"/>
          </p:nvPr>
        </p:nvSpPr>
        <p:spPr>
          <a:xfrm>
            <a:off x="3028950" y="6356359"/>
            <a:ext cx="3086100" cy="365125"/>
          </a:xfrm>
          <a:prstGeom prst="rect">
            <a:avLst/>
          </a:prstGeom>
        </p:spPr>
        <p:txBody>
          <a:bodyPr/>
          <a:lstStyle/>
          <a:p>
            <a:r>
              <a:rPr lang="en-US"/>
              <a:t>Confidential and Proprietary</a:t>
            </a:r>
          </a:p>
        </p:txBody>
      </p:sp>
      <p:sp>
        <p:nvSpPr>
          <p:cNvPr id="4" name="Slide Number Placeholder 3">
            <a:extLst>
              <a:ext uri="{FF2B5EF4-FFF2-40B4-BE49-F238E27FC236}">
                <a16:creationId xmlns:a16="http://schemas.microsoft.com/office/drawing/2014/main" id="{96ACB045-B66D-44A4-BEFE-8F272A949F32}"/>
              </a:ext>
            </a:extLst>
          </p:cNvPr>
          <p:cNvSpPr>
            <a:spLocks noGrp="1"/>
          </p:cNvSpPr>
          <p:nvPr>
            <p:ph type="sldNum" sz="quarter" idx="12"/>
          </p:nvPr>
        </p:nvSpPr>
        <p:spPr>
          <a:xfrm>
            <a:off x="6457950" y="6356359"/>
            <a:ext cx="2057400" cy="365125"/>
          </a:xfrm>
          <a:prstGeom prst="rect">
            <a:avLst/>
          </a:prstGeom>
        </p:spPr>
        <p:txBody>
          <a:bodyPr/>
          <a:lstStyle/>
          <a:p>
            <a:fld id="{18475631-7EA5-4B8F-9F77-51A8F401861F}" type="slidenum">
              <a:rPr lang="en-US" smtClean="0"/>
              <a:t>‹#›</a:t>
            </a:fld>
            <a:endParaRPr lang="en-US"/>
          </a:p>
        </p:txBody>
      </p:sp>
    </p:spTree>
    <p:extLst>
      <p:ext uri="{BB962C8B-B14F-4D97-AF65-F5344CB8AC3E}">
        <p14:creationId xmlns:p14="http://schemas.microsoft.com/office/powerpoint/2010/main" val="394393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1296-69CB-4829-A598-8DD63A9F14FC}"/>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10F5464-D84E-40B3-87D0-A6DA91606DF6}"/>
              </a:ext>
            </a:extLst>
          </p:cNvPr>
          <p:cNvSpPr>
            <a:spLocks noGrp="1"/>
          </p:cNvSpPr>
          <p:nvPr>
            <p:ph idx="1"/>
          </p:nvPr>
        </p:nvSpPr>
        <p:spPr>
          <a:xfrm>
            <a:off x="3887391" y="987434"/>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B6F18E-92F7-4CFA-BC3C-F86EF71948FA}"/>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8E94433-7A51-4F07-A548-3D2C66B61A94}"/>
              </a:ext>
            </a:extLst>
          </p:cNvPr>
          <p:cNvSpPr>
            <a:spLocks noGrp="1"/>
          </p:cNvSpPr>
          <p:nvPr>
            <p:ph type="dt" sz="half" idx="10"/>
          </p:nvPr>
        </p:nvSpPr>
        <p:spPr>
          <a:xfrm>
            <a:off x="628650" y="6356359"/>
            <a:ext cx="2057400" cy="365125"/>
          </a:xfrm>
          <a:prstGeom prst="rect">
            <a:avLst/>
          </a:prstGeom>
        </p:spPr>
        <p:txBody>
          <a:bodyPr/>
          <a:lstStyle/>
          <a:p>
            <a:fld id="{A1CD77F4-B29B-4603-A754-E2E460C21DCE}" type="datetime1">
              <a:rPr lang="en-US" smtClean="0"/>
              <a:t>3/3/2022</a:t>
            </a:fld>
            <a:endParaRPr lang="en-US"/>
          </a:p>
        </p:txBody>
      </p:sp>
      <p:sp>
        <p:nvSpPr>
          <p:cNvPr id="6" name="Footer Placeholder 5">
            <a:extLst>
              <a:ext uri="{FF2B5EF4-FFF2-40B4-BE49-F238E27FC236}">
                <a16:creationId xmlns:a16="http://schemas.microsoft.com/office/drawing/2014/main" id="{FE53F150-921E-412E-B4A5-EBCA080A26C3}"/>
              </a:ext>
            </a:extLst>
          </p:cNvPr>
          <p:cNvSpPr>
            <a:spLocks noGrp="1"/>
          </p:cNvSpPr>
          <p:nvPr>
            <p:ph type="ftr" sz="quarter" idx="11"/>
          </p:nvPr>
        </p:nvSpPr>
        <p:spPr>
          <a:xfrm>
            <a:off x="3028950" y="6356359"/>
            <a:ext cx="3086100" cy="365125"/>
          </a:xfrm>
          <a:prstGeom prst="rect">
            <a:avLst/>
          </a:prstGeom>
        </p:spPr>
        <p:txBody>
          <a:bodyPr/>
          <a:lstStyle/>
          <a:p>
            <a:r>
              <a:rPr lang="en-US"/>
              <a:t>Confidential and Proprietary</a:t>
            </a:r>
          </a:p>
        </p:txBody>
      </p:sp>
      <p:sp>
        <p:nvSpPr>
          <p:cNvPr id="7" name="Slide Number Placeholder 6">
            <a:extLst>
              <a:ext uri="{FF2B5EF4-FFF2-40B4-BE49-F238E27FC236}">
                <a16:creationId xmlns:a16="http://schemas.microsoft.com/office/drawing/2014/main" id="{4944B8AF-18C2-4F7B-AA5B-C6D3EB439001}"/>
              </a:ext>
            </a:extLst>
          </p:cNvPr>
          <p:cNvSpPr>
            <a:spLocks noGrp="1"/>
          </p:cNvSpPr>
          <p:nvPr>
            <p:ph type="sldNum" sz="quarter" idx="12"/>
          </p:nvPr>
        </p:nvSpPr>
        <p:spPr>
          <a:xfrm>
            <a:off x="6457950" y="6356359"/>
            <a:ext cx="2057400" cy="365125"/>
          </a:xfrm>
          <a:prstGeom prst="rect">
            <a:avLst/>
          </a:prstGeom>
        </p:spPr>
        <p:txBody>
          <a:bodyPr/>
          <a:lstStyle/>
          <a:p>
            <a:fld id="{18475631-7EA5-4B8F-9F77-51A8F401861F}" type="slidenum">
              <a:rPr lang="en-US" smtClean="0"/>
              <a:t>‹#›</a:t>
            </a:fld>
            <a:endParaRPr lang="en-US"/>
          </a:p>
        </p:txBody>
      </p:sp>
    </p:spTree>
    <p:extLst>
      <p:ext uri="{BB962C8B-B14F-4D97-AF65-F5344CB8AC3E}">
        <p14:creationId xmlns:p14="http://schemas.microsoft.com/office/powerpoint/2010/main" val="2126034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956109"/>
      </p:ext>
    </p:extLst>
  </p:cSld>
  <p:clrMap bg1="lt1" tx1="dk1" bg2="lt2" tx2="dk2" accent1="accent1" accent2="accent2" accent3="accent3" accent4="accent4" accent5="accent5" accent6="accent6" hlink="hlink" folHlink="folHlink"/>
  <p:sldLayoutIdLst>
    <p:sldLayoutId id="2147483700" r:id="rId1"/>
    <p:sldLayoutId id="2147483686" r:id="rId2"/>
    <p:sldLayoutId id="2147483697"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8" r:id="rId14"/>
  </p:sldLayoutIdLst>
  <p:hf hd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jpg"/><Relationship Id="rId4" Type="http://schemas.openxmlformats.org/officeDocument/2006/relationships/image" Target="../media/image26.png"/><Relationship Id="rId9" Type="http://schemas.openxmlformats.org/officeDocument/2006/relationships/image" Target="../media/image13.gi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chart" Target="../charts/chart1.xml"/><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2.xm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F61294-5D05-4686-8B90-1E2286694912}"/>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0" y="2459911"/>
            <a:ext cx="9144000" cy="1938177"/>
          </a:xfrm>
          <a:prstGeom prst="rect">
            <a:avLst/>
          </a:prstGeom>
        </p:spPr>
      </p:pic>
      <p:sp>
        <p:nvSpPr>
          <p:cNvPr id="7" name="TextBox 6"/>
          <p:cNvSpPr txBox="1"/>
          <p:nvPr/>
        </p:nvSpPr>
        <p:spPr>
          <a:xfrm>
            <a:off x="5257800" y="2767279"/>
            <a:ext cx="3238500" cy="1323439"/>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Investor Update</a:t>
            </a:r>
          </a:p>
          <a:p>
            <a:endParaRPr lang="en-US" sz="1600" dirty="0">
              <a:solidFill>
                <a:schemeClr val="bg1">
                  <a:lumMod val="50000"/>
                </a:schemeClr>
              </a:solidFill>
              <a:latin typeface="Arial" panose="020B0604020202020204" pitchFamily="34" charset="0"/>
              <a:cs typeface="Arial" panose="020B0604020202020204" pitchFamily="34" charset="0"/>
            </a:endParaRPr>
          </a:p>
          <a:p>
            <a:r>
              <a:rPr lang="en-US" sz="3200" dirty="0">
                <a:solidFill>
                  <a:schemeClr val="bg1">
                    <a:lumMod val="50000"/>
                  </a:schemeClr>
                </a:solidFill>
                <a:latin typeface="Arial" panose="020B0604020202020204" pitchFamily="34" charset="0"/>
                <a:cs typeface="Arial" panose="020B0604020202020204" pitchFamily="34" charset="0"/>
              </a:rPr>
              <a:t>March 2022</a:t>
            </a:r>
          </a:p>
        </p:txBody>
      </p:sp>
      <p:pic>
        <p:nvPicPr>
          <p:cNvPr id="9" name="Picture 8" descr="Logo&#10;&#10;Description automatically generated">
            <a:extLst>
              <a:ext uri="{FF2B5EF4-FFF2-40B4-BE49-F238E27FC236}">
                <a16:creationId xmlns:a16="http://schemas.microsoft.com/office/drawing/2014/main" id="{1E8952CB-14F0-4345-B805-9ACE3CA1E10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1198" y="2787135"/>
            <a:ext cx="2832325" cy="1327146"/>
          </a:xfrm>
          <a:prstGeom prst="rect">
            <a:avLst/>
          </a:prstGeom>
        </p:spPr>
      </p:pic>
    </p:spTree>
    <p:extLst>
      <p:ext uri="{BB962C8B-B14F-4D97-AF65-F5344CB8AC3E}">
        <p14:creationId xmlns:p14="http://schemas.microsoft.com/office/powerpoint/2010/main" val="277980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10</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Conservative Capitalization Minimizes Risk</a:t>
            </a:r>
          </a:p>
        </p:txBody>
      </p:sp>
      <p:sp>
        <p:nvSpPr>
          <p:cNvPr id="5" name="Rectangle 4">
            <a:extLst>
              <a:ext uri="{FF2B5EF4-FFF2-40B4-BE49-F238E27FC236}">
                <a16:creationId xmlns:a16="http://schemas.microsoft.com/office/drawing/2014/main" id="{678567AF-D9D8-4430-8C8A-D77037DE4F28}"/>
              </a:ext>
            </a:extLst>
          </p:cNvPr>
          <p:cNvSpPr/>
          <p:nvPr/>
        </p:nvSpPr>
        <p:spPr>
          <a:xfrm>
            <a:off x="556180" y="1133010"/>
            <a:ext cx="8050493" cy="4571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8A5AB42-EE55-47C3-9B43-6E736E28763F}"/>
              </a:ext>
            </a:extLst>
          </p:cNvPr>
          <p:cNvSpPr/>
          <p:nvPr/>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14" name="TextBox 13">
            <a:extLst>
              <a:ext uri="{FF2B5EF4-FFF2-40B4-BE49-F238E27FC236}">
                <a16:creationId xmlns:a16="http://schemas.microsoft.com/office/drawing/2014/main" id="{D3B4095E-1F08-4AFF-86A3-82B7E076C567}"/>
              </a:ext>
            </a:extLst>
          </p:cNvPr>
          <p:cNvSpPr txBox="1"/>
          <p:nvPr/>
        </p:nvSpPr>
        <p:spPr>
          <a:xfrm>
            <a:off x="609597" y="1553165"/>
            <a:ext cx="8143875" cy="1661993"/>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$227.5 million syndicated credit facility</a:t>
            </a:r>
          </a:p>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$25 million subordinated debt - affiliate</a:t>
            </a:r>
          </a:p>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$135 million drawn</a:t>
            </a:r>
            <a:r>
              <a:rPr lang="en-US" baseline="30000"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Low cost of capital</a:t>
            </a:r>
          </a:p>
        </p:txBody>
      </p:sp>
      <p:sp>
        <p:nvSpPr>
          <p:cNvPr id="16" name="TextBox 15">
            <a:extLst>
              <a:ext uri="{FF2B5EF4-FFF2-40B4-BE49-F238E27FC236}">
                <a16:creationId xmlns:a16="http://schemas.microsoft.com/office/drawing/2014/main" id="{F7B514C7-387F-4447-8184-B1F8A818B3AC}"/>
              </a:ext>
            </a:extLst>
          </p:cNvPr>
          <p:cNvSpPr txBox="1"/>
          <p:nvPr/>
        </p:nvSpPr>
        <p:spPr>
          <a:xfrm>
            <a:off x="5025272" y="5754926"/>
            <a:ext cx="3581400" cy="369332"/>
          </a:xfrm>
          <a:prstGeom prst="rect">
            <a:avLst/>
          </a:prstGeom>
          <a:noFill/>
        </p:spPr>
        <p:txBody>
          <a:bodyPr wrap="square" rtlCol="0">
            <a:spAutoFit/>
          </a:bodyPr>
          <a:lstStyle/>
          <a:p>
            <a:pPr algn="r"/>
            <a:r>
              <a:rPr lang="en-US" sz="900" i="1" baseline="30000" dirty="0"/>
              <a:t>1</a:t>
            </a:r>
            <a:r>
              <a:rPr lang="en-US" sz="900" i="1" dirty="0"/>
              <a:t>As of December 31, 2021</a:t>
            </a:r>
          </a:p>
          <a:p>
            <a:pPr algn="r"/>
            <a:r>
              <a:rPr lang="en-US" sz="900" i="1" dirty="0"/>
              <a:t>*Net Debt is Debt of $135 MM Minus Cash of $68.9 MM</a:t>
            </a:r>
          </a:p>
        </p:txBody>
      </p:sp>
      <p:pic>
        <p:nvPicPr>
          <p:cNvPr id="4" name="Picture 3">
            <a:extLst>
              <a:ext uri="{FF2B5EF4-FFF2-40B4-BE49-F238E27FC236}">
                <a16:creationId xmlns:a16="http://schemas.microsoft.com/office/drawing/2014/main" id="{03D3C38C-BC26-4B16-9B87-D36368EB6AC5}"/>
              </a:ext>
            </a:extLst>
          </p:cNvPr>
          <p:cNvPicPr>
            <a:picLocks noChangeAspect="1"/>
          </p:cNvPicPr>
          <p:nvPr/>
        </p:nvPicPr>
        <p:blipFill>
          <a:blip r:embed="rId3"/>
          <a:stretch>
            <a:fillRect/>
          </a:stretch>
        </p:blipFill>
        <p:spPr>
          <a:xfrm>
            <a:off x="2621376" y="3572599"/>
            <a:ext cx="3901247" cy="1122464"/>
          </a:xfrm>
          <a:prstGeom prst="rect">
            <a:avLst/>
          </a:prstGeom>
        </p:spPr>
      </p:pic>
    </p:spTree>
    <p:extLst>
      <p:ext uri="{BB962C8B-B14F-4D97-AF65-F5344CB8AC3E}">
        <p14:creationId xmlns:p14="http://schemas.microsoft.com/office/powerpoint/2010/main" val="947762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11</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Portfolio Optimization</a:t>
            </a:r>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14" name="TextBox 13">
            <a:extLst>
              <a:ext uri="{FF2B5EF4-FFF2-40B4-BE49-F238E27FC236}">
                <a16:creationId xmlns:a16="http://schemas.microsoft.com/office/drawing/2014/main" id="{1EC14004-B67F-427B-A9E5-9CF57EA7FC9C}"/>
              </a:ext>
            </a:extLst>
          </p:cNvPr>
          <p:cNvSpPr txBox="1"/>
          <p:nvPr/>
        </p:nvSpPr>
        <p:spPr>
          <a:xfrm>
            <a:off x="537328" y="1160599"/>
            <a:ext cx="8229600" cy="338554"/>
          </a:xfrm>
          <a:prstGeom prst="rect">
            <a:avLst/>
          </a:prstGeom>
          <a:noFill/>
        </p:spPr>
        <p:txBody>
          <a:bodyPr wrap="square" rtlCol="0">
            <a:spAutoFit/>
          </a:bodyPr>
          <a:lstStyle/>
          <a:p>
            <a:pPr algn="ctr"/>
            <a:r>
              <a:rPr lang="en-US" sz="1600" i="1" dirty="0">
                <a:latin typeface="Arial" panose="020B0604020202020204" pitchFamily="34" charset="0"/>
                <a:cs typeface="Arial" panose="020B0604020202020204" pitchFamily="34" charset="0"/>
              </a:rPr>
              <a:t>Via is focusing on high-value customers to increase cash flow diversification and stability</a:t>
            </a:r>
          </a:p>
        </p:txBody>
      </p:sp>
      <p:graphicFrame>
        <p:nvGraphicFramePr>
          <p:cNvPr id="19" name="Chart 18">
            <a:extLst>
              <a:ext uri="{FF2B5EF4-FFF2-40B4-BE49-F238E27FC236}">
                <a16:creationId xmlns:a16="http://schemas.microsoft.com/office/drawing/2014/main" id="{3303C582-0DF5-4532-8203-7138C5E11666}"/>
              </a:ext>
            </a:extLst>
          </p:cNvPr>
          <p:cNvGraphicFramePr/>
          <p:nvPr>
            <p:extLst>
              <p:ext uri="{D42A27DB-BD31-4B8C-83A1-F6EECF244321}">
                <p14:modId xmlns:p14="http://schemas.microsoft.com/office/powerpoint/2010/main" val="343470637"/>
              </p:ext>
            </p:extLst>
          </p:nvPr>
        </p:nvGraphicFramePr>
        <p:xfrm>
          <a:off x="2846950" y="1751940"/>
          <a:ext cx="1447800" cy="1379512"/>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363FF8E7-A77D-4F29-943C-51FCCE4CC2EA}"/>
              </a:ext>
            </a:extLst>
          </p:cNvPr>
          <p:cNvSpPr txBox="1"/>
          <p:nvPr/>
        </p:nvSpPr>
        <p:spPr>
          <a:xfrm>
            <a:off x="993986" y="1785741"/>
            <a:ext cx="2743200" cy="372924"/>
          </a:xfrm>
          <a:prstGeom prst="rect">
            <a:avLst/>
          </a:prstGeom>
          <a:noFill/>
        </p:spPr>
        <p:txBody>
          <a:bodyPr wrap="square" rtlCol="0">
            <a:spAutoFit/>
          </a:bodyPr>
          <a:lstStyle/>
          <a:p>
            <a:pPr algn="ctr"/>
            <a:r>
              <a:rPr lang="en-US" dirty="0"/>
              <a:t>Commodity Mix</a:t>
            </a:r>
          </a:p>
        </p:txBody>
      </p:sp>
      <p:sp>
        <p:nvSpPr>
          <p:cNvPr id="21" name="Right Arrow 12">
            <a:extLst>
              <a:ext uri="{FF2B5EF4-FFF2-40B4-BE49-F238E27FC236}">
                <a16:creationId xmlns:a16="http://schemas.microsoft.com/office/drawing/2014/main" id="{A76B3F5D-24A5-4CEA-B714-BB8B4A116C12}"/>
              </a:ext>
            </a:extLst>
          </p:cNvPr>
          <p:cNvSpPr/>
          <p:nvPr/>
        </p:nvSpPr>
        <p:spPr>
          <a:xfrm>
            <a:off x="2079584" y="2220103"/>
            <a:ext cx="609600" cy="434760"/>
          </a:xfrm>
          <a:prstGeom prst="rightArrow">
            <a:avLst/>
          </a:prstGeom>
          <a:solidFill>
            <a:srgbClr val="056F6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7908DA-C639-4266-9006-09D92C897E6C}"/>
              </a:ext>
            </a:extLst>
          </p:cNvPr>
          <p:cNvSpPr/>
          <p:nvPr/>
        </p:nvSpPr>
        <p:spPr>
          <a:xfrm>
            <a:off x="2036373" y="2676770"/>
            <a:ext cx="91440" cy="91440"/>
          </a:xfrm>
          <a:prstGeom prst="rect">
            <a:avLst/>
          </a:prstGeom>
          <a:solidFill>
            <a:srgbClr val="375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D4B7CAF-7DCF-4D77-BDC5-319630308BBB}"/>
              </a:ext>
            </a:extLst>
          </p:cNvPr>
          <p:cNvSpPr/>
          <p:nvPr/>
        </p:nvSpPr>
        <p:spPr>
          <a:xfrm>
            <a:off x="2036373" y="2820360"/>
            <a:ext cx="91440" cy="91440"/>
          </a:xfrm>
          <a:prstGeom prst="rect">
            <a:avLst/>
          </a:prstGeom>
          <a:solidFill>
            <a:srgbClr val="056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66C8BE4-5E28-457F-8645-212528F6F5A3}"/>
              </a:ext>
            </a:extLst>
          </p:cNvPr>
          <p:cNvSpPr txBox="1"/>
          <p:nvPr/>
        </p:nvSpPr>
        <p:spPr>
          <a:xfrm>
            <a:off x="2112573" y="2591760"/>
            <a:ext cx="914400" cy="246221"/>
          </a:xfrm>
          <a:prstGeom prst="rect">
            <a:avLst/>
          </a:prstGeom>
          <a:noFill/>
        </p:spPr>
        <p:txBody>
          <a:bodyPr wrap="square" rtlCol="0">
            <a:spAutoFit/>
          </a:bodyPr>
          <a:lstStyle/>
          <a:p>
            <a:r>
              <a:rPr lang="en-US" sz="1000" dirty="0"/>
              <a:t>Electricity</a:t>
            </a:r>
          </a:p>
        </p:txBody>
      </p:sp>
      <p:sp>
        <p:nvSpPr>
          <p:cNvPr id="25" name="TextBox 24">
            <a:extLst>
              <a:ext uri="{FF2B5EF4-FFF2-40B4-BE49-F238E27FC236}">
                <a16:creationId xmlns:a16="http://schemas.microsoft.com/office/drawing/2014/main" id="{61BD8E73-996E-4EA7-9374-DE00E8A5F93D}"/>
              </a:ext>
            </a:extLst>
          </p:cNvPr>
          <p:cNvSpPr txBox="1"/>
          <p:nvPr/>
        </p:nvSpPr>
        <p:spPr>
          <a:xfrm>
            <a:off x="2112573" y="2744160"/>
            <a:ext cx="914400" cy="246221"/>
          </a:xfrm>
          <a:prstGeom prst="rect">
            <a:avLst/>
          </a:prstGeom>
          <a:noFill/>
        </p:spPr>
        <p:txBody>
          <a:bodyPr wrap="square" rtlCol="0">
            <a:spAutoFit/>
          </a:bodyPr>
          <a:lstStyle/>
          <a:p>
            <a:r>
              <a:rPr lang="en-US" sz="1000" dirty="0"/>
              <a:t>Natural Gas</a:t>
            </a:r>
          </a:p>
        </p:txBody>
      </p:sp>
      <p:graphicFrame>
        <p:nvGraphicFramePr>
          <p:cNvPr id="26" name="Chart 25">
            <a:extLst>
              <a:ext uri="{FF2B5EF4-FFF2-40B4-BE49-F238E27FC236}">
                <a16:creationId xmlns:a16="http://schemas.microsoft.com/office/drawing/2014/main" id="{F9CE80FE-81A6-4713-8A33-D09CE7E87AC2}"/>
              </a:ext>
            </a:extLst>
          </p:cNvPr>
          <p:cNvGraphicFramePr/>
          <p:nvPr>
            <p:extLst>
              <p:ext uri="{D42A27DB-BD31-4B8C-83A1-F6EECF244321}">
                <p14:modId xmlns:p14="http://schemas.microsoft.com/office/powerpoint/2010/main" val="2014786617"/>
              </p:ext>
            </p:extLst>
          </p:nvPr>
        </p:nvGraphicFramePr>
        <p:xfrm>
          <a:off x="2839997" y="3084398"/>
          <a:ext cx="1447800" cy="1379512"/>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A1FFAF4D-05BE-465F-A38E-ADB4BC08FA60}"/>
              </a:ext>
            </a:extLst>
          </p:cNvPr>
          <p:cNvSpPr txBox="1"/>
          <p:nvPr/>
        </p:nvSpPr>
        <p:spPr>
          <a:xfrm>
            <a:off x="1057310" y="3140580"/>
            <a:ext cx="2743200" cy="372924"/>
          </a:xfrm>
          <a:prstGeom prst="rect">
            <a:avLst/>
          </a:prstGeom>
          <a:noFill/>
        </p:spPr>
        <p:txBody>
          <a:bodyPr wrap="square" rtlCol="0">
            <a:spAutoFit/>
          </a:bodyPr>
          <a:lstStyle/>
          <a:p>
            <a:pPr algn="ctr"/>
            <a:r>
              <a:rPr lang="en-US" dirty="0">
                <a:solidFill>
                  <a:schemeClr val="tx2"/>
                </a:solidFill>
              </a:rPr>
              <a:t>RCE Mix</a:t>
            </a:r>
          </a:p>
        </p:txBody>
      </p:sp>
      <p:sp>
        <p:nvSpPr>
          <p:cNvPr id="28" name="Right Arrow 30">
            <a:extLst>
              <a:ext uri="{FF2B5EF4-FFF2-40B4-BE49-F238E27FC236}">
                <a16:creationId xmlns:a16="http://schemas.microsoft.com/office/drawing/2014/main" id="{EE9E557A-8F24-4184-A336-FDBDE1101D60}"/>
              </a:ext>
            </a:extLst>
          </p:cNvPr>
          <p:cNvSpPr/>
          <p:nvPr/>
        </p:nvSpPr>
        <p:spPr>
          <a:xfrm>
            <a:off x="2124110" y="3479442"/>
            <a:ext cx="609600" cy="434760"/>
          </a:xfrm>
          <a:prstGeom prst="rightArrow">
            <a:avLst/>
          </a:prstGeom>
          <a:solidFill>
            <a:srgbClr val="056F68"/>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EA2B9BB-D9CF-4CB8-99F6-7D04EF4728E3}"/>
              </a:ext>
            </a:extLst>
          </p:cNvPr>
          <p:cNvSpPr/>
          <p:nvPr/>
        </p:nvSpPr>
        <p:spPr>
          <a:xfrm>
            <a:off x="2066007" y="3934680"/>
            <a:ext cx="91440" cy="91440"/>
          </a:xfrm>
          <a:prstGeom prst="rect">
            <a:avLst/>
          </a:prstGeom>
          <a:solidFill>
            <a:srgbClr val="375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9592EF1-78BF-4070-9019-C1720A68E155}"/>
              </a:ext>
            </a:extLst>
          </p:cNvPr>
          <p:cNvSpPr/>
          <p:nvPr/>
        </p:nvSpPr>
        <p:spPr>
          <a:xfrm>
            <a:off x="2066007" y="4078270"/>
            <a:ext cx="91440" cy="91440"/>
          </a:xfrm>
          <a:prstGeom prst="rect">
            <a:avLst/>
          </a:prstGeom>
          <a:solidFill>
            <a:srgbClr val="056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393EEB-257B-48F5-AA87-7692DD3A6EB6}"/>
              </a:ext>
            </a:extLst>
          </p:cNvPr>
          <p:cNvSpPr txBox="1"/>
          <p:nvPr/>
        </p:nvSpPr>
        <p:spPr>
          <a:xfrm>
            <a:off x="2142207" y="3849670"/>
            <a:ext cx="914400" cy="246221"/>
          </a:xfrm>
          <a:prstGeom prst="rect">
            <a:avLst/>
          </a:prstGeom>
          <a:noFill/>
        </p:spPr>
        <p:txBody>
          <a:bodyPr wrap="square" rtlCol="0">
            <a:spAutoFit/>
          </a:bodyPr>
          <a:lstStyle/>
          <a:p>
            <a:r>
              <a:rPr lang="en-US" sz="1000" dirty="0"/>
              <a:t>Residential</a:t>
            </a:r>
          </a:p>
        </p:txBody>
      </p:sp>
      <p:sp>
        <p:nvSpPr>
          <p:cNvPr id="32" name="TextBox 31">
            <a:extLst>
              <a:ext uri="{FF2B5EF4-FFF2-40B4-BE49-F238E27FC236}">
                <a16:creationId xmlns:a16="http://schemas.microsoft.com/office/drawing/2014/main" id="{69DB1DDC-6545-4A77-B4FD-6FD9E6E80689}"/>
              </a:ext>
            </a:extLst>
          </p:cNvPr>
          <p:cNvSpPr txBox="1"/>
          <p:nvPr/>
        </p:nvSpPr>
        <p:spPr>
          <a:xfrm>
            <a:off x="2142207" y="4002070"/>
            <a:ext cx="914400" cy="246221"/>
          </a:xfrm>
          <a:prstGeom prst="rect">
            <a:avLst/>
          </a:prstGeom>
          <a:noFill/>
        </p:spPr>
        <p:txBody>
          <a:bodyPr wrap="square" rtlCol="0">
            <a:spAutoFit/>
          </a:bodyPr>
          <a:lstStyle/>
          <a:p>
            <a:r>
              <a:rPr lang="en-US" sz="1000" dirty="0"/>
              <a:t>C&amp;I</a:t>
            </a:r>
          </a:p>
        </p:txBody>
      </p:sp>
      <p:sp>
        <p:nvSpPr>
          <p:cNvPr id="33" name="TextBox 32">
            <a:extLst>
              <a:ext uri="{FF2B5EF4-FFF2-40B4-BE49-F238E27FC236}">
                <a16:creationId xmlns:a16="http://schemas.microsoft.com/office/drawing/2014/main" id="{6BEDC207-1EF8-438C-B7A0-E7C8BE73B7E9}"/>
              </a:ext>
            </a:extLst>
          </p:cNvPr>
          <p:cNvSpPr txBox="1"/>
          <p:nvPr/>
        </p:nvSpPr>
        <p:spPr>
          <a:xfrm>
            <a:off x="1042418" y="4660659"/>
            <a:ext cx="2743200" cy="372924"/>
          </a:xfrm>
          <a:prstGeom prst="rect">
            <a:avLst/>
          </a:prstGeom>
          <a:noFill/>
        </p:spPr>
        <p:txBody>
          <a:bodyPr wrap="square" rtlCol="0">
            <a:spAutoFit/>
          </a:bodyPr>
          <a:lstStyle/>
          <a:p>
            <a:pPr algn="ctr"/>
            <a:r>
              <a:rPr lang="en-US" dirty="0"/>
              <a:t>Credit Mix</a:t>
            </a:r>
          </a:p>
        </p:txBody>
      </p:sp>
      <p:sp>
        <p:nvSpPr>
          <p:cNvPr id="34" name="Right Arrow 46">
            <a:extLst>
              <a:ext uri="{FF2B5EF4-FFF2-40B4-BE49-F238E27FC236}">
                <a16:creationId xmlns:a16="http://schemas.microsoft.com/office/drawing/2014/main" id="{BC15F314-C650-4990-91CF-8BB566554142}"/>
              </a:ext>
            </a:extLst>
          </p:cNvPr>
          <p:cNvSpPr/>
          <p:nvPr/>
        </p:nvSpPr>
        <p:spPr>
          <a:xfrm>
            <a:off x="2124110" y="5004255"/>
            <a:ext cx="609600" cy="434760"/>
          </a:xfrm>
          <a:prstGeom prst="rightArrow">
            <a:avLst/>
          </a:prstGeom>
          <a:solidFill>
            <a:srgbClr val="056F6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2CE8976-5DEA-4154-B3CA-682EE2CA8513}"/>
              </a:ext>
            </a:extLst>
          </p:cNvPr>
          <p:cNvSpPr/>
          <p:nvPr/>
        </p:nvSpPr>
        <p:spPr>
          <a:xfrm>
            <a:off x="2066007" y="5517458"/>
            <a:ext cx="91440" cy="91440"/>
          </a:xfrm>
          <a:prstGeom prst="rect">
            <a:avLst/>
          </a:prstGeom>
          <a:solidFill>
            <a:srgbClr val="375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D79796A-3A97-4DD8-83BC-CBD4A4F978F0}"/>
              </a:ext>
            </a:extLst>
          </p:cNvPr>
          <p:cNvSpPr/>
          <p:nvPr/>
        </p:nvSpPr>
        <p:spPr>
          <a:xfrm>
            <a:off x="2066007" y="5661048"/>
            <a:ext cx="91440" cy="91440"/>
          </a:xfrm>
          <a:prstGeom prst="rect">
            <a:avLst/>
          </a:prstGeom>
          <a:solidFill>
            <a:srgbClr val="056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8AACA94-0CFC-4D99-82AC-1D65CEB39BCB}"/>
              </a:ext>
            </a:extLst>
          </p:cNvPr>
          <p:cNvSpPr txBox="1"/>
          <p:nvPr/>
        </p:nvSpPr>
        <p:spPr>
          <a:xfrm>
            <a:off x="2142207" y="5432448"/>
            <a:ext cx="914400" cy="246221"/>
          </a:xfrm>
          <a:prstGeom prst="rect">
            <a:avLst/>
          </a:prstGeom>
          <a:noFill/>
        </p:spPr>
        <p:txBody>
          <a:bodyPr wrap="square" rtlCol="0">
            <a:spAutoFit/>
          </a:bodyPr>
          <a:lstStyle/>
          <a:p>
            <a:r>
              <a:rPr lang="en-US" sz="1000" dirty="0"/>
              <a:t>POR</a:t>
            </a:r>
          </a:p>
        </p:txBody>
      </p:sp>
      <p:sp>
        <p:nvSpPr>
          <p:cNvPr id="38" name="TextBox 37">
            <a:extLst>
              <a:ext uri="{FF2B5EF4-FFF2-40B4-BE49-F238E27FC236}">
                <a16:creationId xmlns:a16="http://schemas.microsoft.com/office/drawing/2014/main" id="{AC0C7D8E-88EF-484F-A50D-0E34A9D39703}"/>
              </a:ext>
            </a:extLst>
          </p:cNvPr>
          <p:cNvSpPr txBox="1"/>
          <p:nvPr/>
        </p:nvSpPr>
        <p:spPr>
          <a:xfrm>
            <a:off x="2112573" y="5594721"/>
            <a:ext cx="914400" cy="246221"/>
          </a:xfrm>
          <a:prstGeom prst="rect">
            <a:avLst/>
          </a:prstGeom>
          <a:noFill/>
        </p:spPr>
        <p:txBody>
          <a:bodyPr wrap="square" rtlCol="0">
            <a:spAutoFit/>
          </a:bodyPr>
          <a:lstStyle/>
          <a:p>
            <a:r>
              <a:rPr lang="en-US" sz="1000" dirty="0"/>
              <a:t>Non-POR</a:t>
            </a:r>
          </a:p>
        </p:txBody>
      </p:sp>
      <p:sp>
        <p:nvSpPr>
          <p:cNvPr id="39" name="TextBox 38">
            <a:extLst>
              <a:ext uri="{FF2B5EF4-FFF2-40B4-BE49-F238E27FC236}">
                <a16:creationId xmlns:a16="http://schemas.microsoft.com/office/drawing/2014/main" id="{EFF4CD93-2995-48D5-97BF-F34E75EE48AF}"/>
              </a:ext>
            </a:extLst>
          </p:cNvPr>
          <p:cNvSpPr txBox="1"/>
          <p:nvPr/>
        </p:nvSpPr>
        <p:spPr>
          <a:xfrm>
            <a:off x="5752076" y="1776004"/>
            <a:ext cx="2667000" cy="372924"/>
          </a:xfrm>
          <a:prstGeom prst="rect">
            <a:avLst/>
          </a:prstGeom>
          <a:noFill/>
        </p:spPr>
        <p:txBody>
          <a:bodyPr wrap="square" rtlCol="0">
            <a:spAutoFit/>
          </a:bodyPr>
          <a:lstStyle/>
          <a:p>
            <a:pPr algn="ctr"/>
            <a:r>
              <a:rPr lang="en-US" dirty="0"/>
              <a:t>Electricity Unit Margin</a:t>
            </a:r>
          </a:p>
        </p:txBody>
      </p:sp>
      <p:sp>
        <p:nvSpPr>
          <p:cNvPr id="40" name="TextBox 39">
            <a:extLst>
              <a:ext uri="{FF2B5EF4-FFF2-40B4-BE49-F238E27FC236}">
                <a16:creationId xmlns:a16="http://schemas.microsoft.com/office/drawing/2014/main" id="{DC6FC367-0493-4C6D-96C5-DFB4935AABEF}"/>
              </a:ext>
            </a:extLst>
          </p:cNvPr>
          <p:cNvSpPr txBox="1"/>
          <p:nvPr/>
        </p:nvSpPr>
        <p:spPr>
          <a:xfrm>
            <a:off x="7332381" y="2173751"/>
            <a:ext cx="1173480" cy="923330"/>
          </a:xfrm>
          <a:prstGeom prst="rect">
            <a:avLst/>
          </a:prstGeom>
          <a:noFill/>
        </p:spPr>
        <p:txBody>
          <a:bodyPr wrap="square" rtlCol="0">
            <a:spAutoFit/>
          </a:bodyPr>
          <a:lstStyle/>
          <a:p>
            <a:pPr algn="ctr"/>
            <a:r>
              <a:rPr lang="en-US" dirty="0"/>
              <a:t>$27.00 - $35.00 / MWh</a:t>
            </a:r>
          </a:p>
        </p:txBody>
      </p:sp>
      <p:sp>
        <p:nvSpPr>
          <p:cNvPr id="41" name="TextBox 40">
            <a:extLst>
              <a:ext uri="{FF2B5EF4-FFF2-40B4-BE49-F238E27FC236}">
                <a16:creationId xmlns:a16="http://schemas.microsoft.com/office/drawing/2014/main" id="{9A5E2343-1193-4FAD-A81D-E4CA75950E4D}"/>
              </a:ext>
            </a:extLst>
          </p:cNvPr>
          <p:cNvSpPr txBox="1"/>
          <p:nvPr/>
        </p:nvSpPr>
        <p:spPr>
          <a:xfrm>
            <a:off x="5770737" y="3246675"/>
            <a:ext cx="2667000" cy="372924"/>
          </a:xfrm>
          <a:prstGeom prst="rect">
            <a:avLst/>
          </a:prstGeom>
          <a:noFill/>
        </p:spPr>
        <p:txBody>
          <a:bodyPr wrap="square" rtlCol="0">
            <a:spAutoFit/>
          </a:bodyPr>
          <a:lstStyle/>
          <a:p>
            <a:pPr algn="ctr"/>
            <a:r>
              <a:rPr lang="en-US" dirty="0"/>
              <a:t>Natural Gas Unit Margin</a:t>
            </a:r>
          </a:p>
        </p:txBody>
      </p:sp>
      <p:sp>
        <p:nvSpPr>
          <p:cNvPr id="42" name="TextBox 41">
            <a:extLst>
              <a:ext uri="{FF2B5EF4-FFF2-40B4-BE49-F238E27FC236}">
                <a16:creationId xmlns:a16="http://schemas.microsoft.com/office/drawing/2014/main" id="{33371606-6013-4839-833E-78DF56DED267}"/>
              </a:ext>
            </a:extLst>
          </p:cNvPr>
          <p:cNvSpPr txBox="1"/>
          <p:nvPr/>
        </p:nvSpPr>
        <p:spPr>
          <a:xfrm>
            <a:off x="7370369" y="3715304"/>
            <a:ext cx="990600" cy="923330"/>
          </a:xfrm>
          <a:prstGeom prst="rect">
            <a:avLst/>
          </a:prstGeom>
          <a:noFill/>
        </p:spPr>
        <p:txBody>
          <a:bodyPr wrap="square" rtlCol="0">
            <a:spAutoFit/>
          </a:bodyPr>
          <a:lstStyle/>
          <a:p>
            <a:pPr algn="ctr"/>
            <a:r>
              <a:rPr lang="en-US" dirty="0"/>
              <a:t>$4.25 - $4.80 / MMBtu</a:t>
            </a:r>
          </a:p>
        </p:txBody>
      </p:sp>
      <p:sp>
        <p:nvSpPr>
          <p:cNvPr id="43" name="TextBox 42">
            <a:extLst>
              <a:ext uri="{FF2B5EF4-FFF2-40B4-BE49-F238E27FC236}">
                <a16:creationId xmlns:a16="http://schemas.microsoft.com/office/drawing/2014/main" id="{4D014064-9815-4FC0-8027-F142B87C7101}"/>
              </a:ext>
            </a:extLst>
          </p:cNvPr>
          <p:cNvSpPr txBox="1"/>
          <p:nvPr/>
        </p:nvSpPr>
        <p:spPr>
          <a:xfrm>
            <a:off x="5705510" y="4760479"/>
            <a:ext cx="2667000" cy="372924"/>
          </a:xfrm>
          <a:prstGeom prst="rect">
            <a:avLst/>
          </a:prstGeom>
          <a:noFill/>
        </p:spPr>
        <p:txBody>
          <a:bodyPr wrap="square" rtlCol="0">
            <a:spAutoFit/>
          </a:bodyPr>
          <a:lstStyle/>
          <a:p>
            <a:pPr algn="ctr"/>
            <a:r>
              <a:rPr lang="en-US" dirty="0"/>
              <a:t>G&amp;A</a:t>
            </a:r>
            <a:r>
              <a:rPr lang="en-US" baseline="30000" dirty="0"/>
              <a:t>1</a:t>
            </a:r>
            <a:r>
              <a:rPr lang="en-US" dirty="0"/>
              <a:t> / Gross Margin</a:t>
            </a:r>
          </a:p>
        </p:txBody>
      </p:sp>
      <p:sp>
        <p:nvSpPr>
          <p:cNvPr id="44" name="TextBox 43">
            <a:extLst>
              <a:ext uri="{FF2B5EF4-FFF2-40B4-BE49-F238E27FC236}">
                <a16:creationId xmlns:a16="http://schemas.microsoft.com/office/drawing/2014/main" id="{709028EC-D1DC-4F8A-B388-57F0955D2552}"/>
              </a:ext>
            </a:extLst>
          </p:cNvPr>
          <p:cNvSpPr txBox="1"/>
          <p:nvPr/>
        </p:nvSpPr>
        <p:spPr>
          <a:xfrm>
            <a:off x="5705510" y="5164926"/>
            <a:ext cx="990600" cy="369332"/>
          </a:xfrm>
          <a:prstGeom prst="rect">
            <a:avLst/>
          </a:prstGeom>
          <a:noFill/>
        </p:spPr>
        <p:txBody>
          <a:bodyPr wrap="square" rtlCol="0">
            <a:spAutoFit/>
          </a:bodyPr>
          <a:lstStyle/>
          <a:p>
            <a:pPr algn="ctr"/>
            <a:r>
              <a:rPr lang="en-US" dirty="0"/>
              <a:t>29.1%</a:t>
            </a:r>
          </a:p>
        </p:txBody>
      </p:sp>
      <p:sp>
        <p:nvSpPr>
          <p:cNvPr id="45" name="TextBox 44">
            <a:extLst>
              <a:ext uri="{FF2B5EF4-FFF2-40B4-BE49-F238E27FC236}">
                <a16:creationId xmlns:a16="http://schemas.microsoft.com/office/drawing/2014/main" id="{DBB94B64-C50E-416F-8767-0CFDBC986AD4}"/>
              </a:ext>
            </a:extLst>
          </p:cNvPr>
          <p:cNvSpPr txBox="1"/>
          <p:nvPr/>
        </p:nvSpPr>
        <p:spPr>
          <a:xfrm>
            <a:off x="7381910" y="5164926"/>
            <a:ext cx="990600" cy="369332"/>
          </a:xfrm>
          <a:prstGeom prst="rect">
            <a:avLst/>
          </a:prstGeom>
          <a:noFill/>
        </p:spPr>
        <p:txBody>
          <a:bodyPr wrap="square" rtlCol="0">
            <a:spAutoFit/>
          </a:bodyPr>
          <a:lstStyle/>
          <a:p>
            <a:pPr algn="ctr"/>
            <a:r>
              <a:rPr lang="en-US" dirty="0"/>
              <a:t>40-45%</a:t>
            </a:r>
          </a:p>
        </p:txBody>
      </p:sp>
      <p:sp>
        <p:nvSpPr>
          <p:cNvPr id="46" name="TextBox 45">
            <a:extLst>
              <a:ext uri="{FF2B5EF4-FFF2-40B4-BE49-F238E27FC236}">
                <a16:creationId xmlns:a16="http://schemas.microsoft.com/office/drawing/2014/main" id="{A8FF7295-65CC-4B02-A5AA-B94296330F0B}"/>
              </a:ext>
            </a:extLst>
          </p:cNvPr>
          <p:cNvSpPr txBox="1"/>
          <p:nvPr/>
        </p:nvSpPr>
        <p:spPr>
          <a:xfrm>
            <a:off x="2437376" y="1484505"/>
            <a:ext cx="1790700" cy="246221"/>
          </a:xfrm>
          <a:prstGeom prst="rect">
            <a:avLst/>
          </a:prstGeom>
          <a:noFill/>
        </p:spPr>
        <p:txBody>
          <a:bodyPr wrap="square" rtlCol="0">
            <a:spAutoFit/>
          </a:bodyPr>
          <a:lstStyle/>
          <a:p>
            <a:pPr algn="r"/>
            <a:r>
              <a:rPr lang="en-US" sz="1000" b="1" i="1" dirty="0">
                <a:latin typeface="Arial" panose="020B0604020202020204" pitchFamily="34" charset="0"/>
                <a:cs typeface="Arial" panose="020B0604020202020204" pitchFamily="34" charset="0"/>
              </a:rPr>
              <a:t>Future Expectation</a:t>
            </a:r>
          </a:p>
        </p:txBody>
      </p:sp>
      <p:sp>
        <p:nvSpPr>
          <p:cNvPr id="47" name="TextBox 46">
            <a:extLst>
              <a:ext uri="{FF2B5EF4-FFF2-40B4-BE49-F238E27FC236}">
                <a16:creationId xmlns:a16="http://schemas.microsoft.com/office/drawing/2014/main" id="{E6B24139-FEB6-4591-B33E-3883752D18CE}"/>
              </a:ext>
            </a:extLst>
          </p:cNvPr>
          <p:cNvSpPr txBox="1"/>
          <p:nvPr/>
        </p:nvSpPr>
        <p:spPr>
          <a:xfrm>
            <a:off x="7104237" y="1482095"/>
            <a:ext cx="1629768" cy="246221"/>
          </a:xfrm>
          <a:prstGeom prst="rect">
            <a:avLst/>
          </a:prstGeom>
          <a:noFill/>
        </p:spPr>
        <p:txBody>
          <a:bodyPr wrap="square" rtlCol="0">
            <a:spAutoFit/>
          </a:bodyPr>
          <a:lstStyle/>
          <a:p>
            <a:pPr algn="r"/>
            <a:r>
              <a:rPr lang="en-US" sz="1000" b="1" i="1" dirty="0">
                <a:latin typeface="Arial" panose="020B0604020202020204" pitchFamily="34" charset="0"/>
                <a:cs typeface="Arial" panose="020B0604020202020204" pitchFamily="34" charset="0"/>
              </a:rPr>
              <a:t>Future Expectation</a:t>
            </a:r>
          </a:p>
        </p:txBody>
      </p:sp>
      <p:sp>
        <p:nvSpPr>
          <p:cNvPr id="48" name="Right Arrow 55">
            <a:extLst>
              <a:ext uri="{FF2B5EF4-FFF2-40B4-BE49-F238E27FC236}">
                <a16:creationId xmlns:a16="http://schemas.microsoft.com/office/drawing/2014/main" id="{10953BA6-F813-4DD5-B5DE-9831601677A9}"/>
              </a:ext>
            </a:extLst>
          </p:cNvPr>
          <p:cNvSpPr/>
          <p:nvPr/>
        </p:nvSpPr>
        <p:spPr>
          <a:xfrm>
            <a:off x="6704576" y="2395158"/>
            <a:ext cx="609600" cy="434760"/>
          </a:xfrm>
          <a:prstGeom prst="rightArrow">
            <a:avLst/>
          </a:prstGeom>
          <a:solidFill>
            <a:srgbClr val="056F6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Right Arrow 57">
            <a:extLst>
              <a:ext uri="{FF2B5EF4-FFF2-40B4-BE49-F238E27FC236}">
                <a16:creationId xmlns:a16="http://schemas.microsoft.com/office/drawing/2014/main" id="{602DE90E-F282-400E-8C8A-D2E9CD32AA0F}"/>
              </a:ext>
            </a:extLst>
          </p:cNvPr>
          <p:cNvSpPr/>
          <p:nvPr/>
        </p:nvSpPr>
        <p:spPr>
          <a:xfrm>
            <a:off x="6722669" y="3830166"/>
            <a:ext cx="609600" cy="434760"/>
          </a:xfrm>
          <a:prstGeom prst="rightArrow">
            <a:avLst/>
          </a:prstGeom>
          <a:solidFill>
            <a:srgbClr val="056F6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Right Arrow 58">
            <a:extLst>
              <a:ext uri="{FF2B5EF4-FFF2-40B4-BE49-F238E27FC236}">
                <a16:creationId xmlns:a16="http://schemas.microsoft.com/office/drawing/2014/main" id="{8D3F3E34-F2A8-4210-998C-90BC1778ECF9}"/>
              </a:ext>
            </a:extLst>
          </p:cNvPr>
          <p:cNvSpPr/>
          <p:nvPr/>
        </p:nvSpPr>
        <p:spPr>
          <a:xfrm>
            <a:off x="6734210" y="5120799"/>
            <a:ext cx="609600" cy="434760"/>
          </a:xfrm>
          <a:prstGeom prst="rightArrow">
            <a:avLst/>
          </a:prstGeom>
          <a:solidFill>
            <a:srgbClr val="056F6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51" name="Chart 50">
            <a:extLst>
              <a:ext uri="{FF2B5EF4-FFF2-40B4-BE49-F238E27FC236}">
                <a16:creationId xmlns:a16="http://schemas.microsoft.com/office/drawing/2014/main" id="{73FFC8F5-3F80-48F0-8384-E1897BDA6F9E}"/>
              </a:ext>
            </a:extLst>
          </p:cNvPr>
          <p:cNvGraphicFramePr/>
          <p:nvPr>
            <p:extLst>
              <p:ext uri="{D42A27DB-BD31-4B8C-83A1-F6EECF244321}">
                <p14:modId xmlns:p14="http://schemas.microsoft.com/office/powerpoint/2010/main" val="835604799"/>
              </p:ext>
            </p:extLst>
          </p:nvPr>
        </p:nvGraphicFramePr>
        <p:xfrm>
          <a:off x="474019" y="1752249"/>
          <a:ext cx="1447800" cy="13795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Chart 51">
            <a:extLst>
              <a:ext uri="{FF2B5EF4-FFF2-40B4-BE49-F238E27FC236}">
                <a16:creationId xmlns:a16="http://schemas.microsoft.com/office/drawing/2014/main" id="{D3367C01-56CD-4E7B-8673-AA6880C095A6}"/>
              </a:ext>
            </a:extLst>
          </p:cNvPr>
          <p:cNvGraphicFramePr/>
          <p:nvPr>
            <p:extLst>
              <p:ext uri="{D42A27DB-BD31-4B8C-83A1-F6EECF244321}">
                <p14:modId xmlns:p14="http://schemas.microsoft.com/office/powerpoint/2010/main" val="1039113953"/>
              </p:ext>
            </p:extLst>
          </p:nvPr>
        </p:nvGraphicFramePr>
        <p:xfrm>
          <a:off x="468274" y="3084398"/>
          <a:ext cx="1447800" cy="1379512"/>
        </p:xfrm>
        <a:graphic>
          <a:graphicData uri="http://schemas.openxmlformats.org/drawingml/2006/chart">
            <c:chart xmlns:c="http://schemas.openxmlformats.org/drawingml/2006/chart" xmlns:r="http://schemas.openxmlformats.org/officeDocument/2006/relationships" r:id="rId6"/>
          </a:graphicData>
        </a:graphic>
      </p:graphicFrame>
      <p:sp>
        <p:nvSpPr>
          <p:cNvPr id="53" name="TextBox 52">
            <a:extLst>
              <a:ext uri="{FF2B5EF4-FFF2-40B4-BE49-F238E27FC236}">
                <a16:creationId xmlns:a16="http://schemas.microsoft.com/office/drawing/2014/main" id="{35A0B444-A6D4-4078-9A6C-9F2CD3B93503}"/>
              </a:ext>
            </a:extLst>
          </p:cNvPr>
          <p:cNvSpPr txBox="1"/>
          <p:nvPr/>
        </p:nvSpPr>
        <p:spPr>
          <a:xfrm>
            <a:off x="5713019" y="3732004"/>
            <a:ext cx="990600" cy="646331"/>
          </a:xfrm>
          <a:prstGeom prst="rect">
            <a:avLst/>
          </a:prstGeom>
          <a:noFill/>
        </p:spPr>
        <p:txBody>
          <a:bodyPr wrap="square" rtlCol="0">
            <a:spAutoFit/>
          </a:bodyPr>
          <a:lstStyle/>
          <a:p>
            <a:pPr algn="ctr"/>
            <a:r>
              <a:rPr lang="en-US" dirty="0"/>
              <a:t>$4.24 / MMBtu</a:t>
            </a:r>
          </a:p>
        </p:txBody>
      </p:sp>
      <p:sp>
        <p:nvSpPr>
          <p:cNvPr id="54" name="TextBox 53">
            <a:extLst>
              <a:ext uri="{FF2B5EF4-FFF2-40B4-BE49-F238E27FC236}">
                <a16:creationId xmlns:a16="http://schemas.microsoft.com/office/drawing/2014/main" id="{8979689A-0050-423B-B865-32B6F601D16B}"/>
              </a:ext>
            </a:extLst>
          </p:cNvPr>
          <p:cNvSpPr txBox="1"/>
          <p:nvPr/>
        </p:nvSpPr>
        <p:spPr>
          <a:xfrm>
            <a:off x="5559671" y="2307780"/>
            <a:ext cx="1173480" cy="646331"/>
          </a:xfrm>
          <a:prstGeom prst="rect">
            <a:avLst/>
          </a:prstGeom>
          <a:noFill/>
        </p:spPr>
        <p:txBody>
          <a:bodyPr wrap="square" rtlCol="0">
            <a:spAutoFit/>
          </a:bodyPr>
          <a:lstStyle/>
          <a:p>
            <a:pPr algn="ctr"/>
            <a:r>
              <a:rPr lang="en-US" dirty="0"/>
              <a:t>$35.86 / MWh</a:t>
            </a:r>
          </a:p>
        </p:txBody>
      </p:sp>
      <p:sp>
        <p:nvSpPr>
          <p:cNvPr id="55" name="TextBox 54">
            <a:extLst>
              <a:ext uri="{FF2B5EF4-FFF2-40B4-BE49-F238E27FC236}">
                <a16:creationId xmlns:a16="http://schemas.microsoft.com/office/drawing/2014/main" id="{35517095-116C-41BF-A750-EB7CEC0F177C}"/>
              </a:ext>
            </a:extLst>
          </p:cNvPr>
          <p:cNvSpPr txBox="1"/>
          <p:nvPr/>
        </p:nvSpPr>
        <p:spPr>
          <a:xfrm>
            <a:off x="4972441" y="1482094"/>
            <a:ext cx="2094300" cy="246221"/>
          </a:xfrm>
          <a:prstGeom prst="rect">
            <a:avLst/>
          </a:prstGeom>
          <a:noFill/>
        </p:spPr>
        <p:txBody>
          <a:bodyPr wrap="square" rtlCol="0">
            <a:spAutoFit/>
          </a:bodyPr>
          <a:lstStyle/>
          <a:p>
            <a:pPr algn="r"/>
            <a:r>
              <a:rPr lang="en-US" sz="1000" b="1" i="1" dirty="0">
                <a:latin typeface="Arial" panose="020B0604020202020204" pitchFamily="34" charset="0"/>
                <a:cs typeface="Arial" panose="020B0604020202020204" pitchFamily="34" charset="0"/>
              </a:rPr>
              <a:t>TTM at December 31, 2021</a:t>
            </a:r>
          </a:p>
        </p:txBody>
      </p:sp>
      <p:sp>
        <p:nvSpPr>
          <p:cNvPr id="56" name="TextBox 55">
            <a:extLst>
              <a:ext uri="{FF2B5EF4-FFF2-40B4-BE49-F238E27FC236}">
                <a16:creationId xmlns:a16="http://schemas.microsoft.com/office/drawing/2014/main" id="{B2DCA089-1A7E-4189-943B-958B0AEE87D4}"/>
              </a:ext>
            </a:extLst>
          </p:cNvPr>
          <p:cNvSpPr txBox="1"/>
          <p:nvPr/>
        </p:nvSpPr>
        <p:spPr>
          <a:xfrm>
            <a:off x="47907" y="1507129"/>
            <a:ext cx="2094300" cy="246221"/>
          </a:xfrm>
          <a:prstGeom prst="rect">
            <a:avLst/>
          </a:prstGeom>
          <a:noFill/>
        </p:spPr>
        <p:txBody>
          <a:bodyPr wrap="square" rtlCol="0">
            <a:spAutoFit/>
          </a:bodyPr>
          <a:lstStyle/>
          <a:p>
            <a:pPr algn="r"/>
            <a:r>
              <a:rPr lang="en-US" sz="1000" b="1" i="1" dirty="0">
                <a:latin typeface="Arial" panose="020B0604020202020204" pitchFamily="34" charset="0"/>
                <a:cs typeface="Arial" panose="020B0604020202020204" pitchFamily="34" charset="0"/>
              </a:rPr>
              <a:t>As of December 31, 2021</a:t>
            </a:r>
          </a:p>
        </p:txBody>
      </p:sp>
      <p:graphicFrame>
        <p:nvGraphicFramePr>
          <p:cNvPr id="57" name="Chart 56">
            <a:extLst>
              <a:ext uri="{FF2B5EF4-FFF2-40B4-BE49-F238E27FC236}">
                <a16:creationId xmlns:a16="http://schemas.microsoft.com/office/drawing/2014/main" id="{9FFE44A1-7FA5-489B-9FB8-325ACCD3BA87}"/>
              </a:ext>
            </a:extLst>
          </p:cNvPr>
          <p:cNvGraphicFramePr/>
          <p:nvPr>
            <p:extLst>
              <p:ext uri="{D42A27DB-BD31-4B8C-83A1-F6EECF244321}">
                <p14:modId xmlns:p14="http://schemas.microsoft.com/office/powerpoint/2010/main" val="1808588131"/>
              </p:ext>
            </p:extLst>
          </p:nvPr>
        </p:nvGraphicFramePr>
        <p:xfrm>
          <a:off x="2851184" y="4379479"/>
          <a:ext cx="1447800" cy="13795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8" name="Chart 57">
            <a:extLst>
              <a:ext uri="{FF2B5EF4-FFF2-40B4-BE49-F238E27FC236}">
                <a16:creationId xmlns:a16="http://schemas.microsoft.com/office/drawing/2014/main" id="{4E790863-9E04-4B3A-84D7-148915E8CF78}"/>
              </a:ext>
            </a:extLst>
          </p:cNvPr>
          <p:cNvGraphicFramePr/>
          <p:nvPr>
            <p:extLst>
              <p:ext uri="{D42A27DB-BD31-4B8C-83A1-F6EECF244321}">
                <p14:modId xmlns:p14="http://schemas.microsoft.com/office/powerpoint/2010/main" val="4140354781"/>
              </p:ext>
            </p:extLst>
          </p:nvPr>
        </p:nvGraphicFramePr>
        <p:xfrm>
          <a:off x="479461" y="4379479"/>
          <a:ext cx="1447800" cy="1379512"/>
        </p:xfrm>
        <a:graphic>
          <a:graphicData uri="http://schemas.openxmlformats.org/drawingml/2006/chart">
            <c:chart xmlns:c="http://schemas.openxmlformats.org/drawingml/2006/chart" xmlns:r="http://schemas.openxmlformats.org/officeDocument/2006/relationships" r:id="rId8"/>
          </a:graphicData>
        </a:graphic>
      </p:graphicFrame>
      <p:sp>
        <p:nvSpPr>
          <p:cNvPr id="60" name="TextBox 59">
            <a:extLst>
              <a:ext uri="{FF2B5EF4-FFF2-40B4-BE49-F238E27FC236}">
                <a16:creationId xmlns:a16="http://schemas.microsoft.com/office/drawing/2014/main" id="{1189DC60-5385-4041-841A-7E24A18C2B19}"/>
              </a:ext>
            </a:extLst>
          </p:cNvPr>
          <p:cNvSpPr txBox="1"/>
          <p:nvPr/>
        </p:nvSpPr>
        <p:spPr>
          <a:xfrm>
            <a:off x="4777820" y="5748808"/>
            <a:ext cx="3810000" cy="507831"/>
          </a:xfrm>
          <a:prstGeom prst="rect">
            <a:avLst/>
          </a:prstGeom>
          <a:noFill/>
        </p:spPr>
        <p:txBody>
          <a:bodyPr wrap="square" rtlCol="0">
            <a:spAutoFit/>
          </a:bodyPr>
          <a:lstStyle/>
          <a:p>
            <a:pPr algn="r"/>
            <a:r>
              <a:rPr lang="en-US" sz="900" i="1" baseline="30000" dirty="0"/>
              <a:t>1</a:t>
            </a:r>
            <a:r>
              <a:rPr lang="en-US" sz="900" i="1" dirty="0"/>
              <a:t>excludes un-capitalized CAC, Non Cash Compensation </a:t>
            </a:r>
          </a:p>
          <a:p>
            <a:pPr algn="r"/>
            <a:r>
              <a:rPr lang="en-US" sz="900" i="1" dirty="0"/>
              <a:t>and Non-Recurring Legal Charges</a:t>
            </a:r>
          </a:p>
          <a:p>
            <a:endParaRPr lang="en-US" sz="900" dirty="0"/>
          </a:p>
        </p:txBody>
      </p:sp>
    </p:spTree>
    <p:extLst>
      <p:ext uri="{BB962C8B-B14F-4D97-AF65-F5344CB8AC3E}">
        <p14:creationId xmlns:p14="http://schemas.microsoft.com/office/powerpoint/2010/main" val="96114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1000" r="-41000"/>
          </a:stretch>
        </a:blipFill>
        <a:effectLst/>
      </p:bgPr>
    </p:bg>
    <p:spTree>
      <p:nvGrpSpPr>
        <p:cNvPr id="1" name=""/>
        <p:cNvGrpSpPr/>
        <p:nvPr/>
      </p:nvGrpSpPr>
      <p:grpSpPr>
        <a:xfrm>
          <a:off x="0" y="0"/>
          <a:ext cx="0" cy="0"/>
          <a:chOff x="0" y="0"/>
          <a:chExt cx="0" cy="0"/>
        </a:xfrm>
      </p:grpSpPr>
      <p:sp>
        <p:nvSpPr>
          <p:cNvPr id="5" name="Title 2"/>
          <p:cNvSpPr txBox="1">
            <a:spLocks/>
          </p:cNvSpPr>
          <p:nvPr/>
        </p:nvSpPr>
        <p:spPr>
          <a:xfrm>
            <a:off x="457200" y="4572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baseline="0">
                <a:solidFill>
                  <a:schemeClr val="accent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itchFamily="34" charset="0"/>
                <a:cs typeface="Arial" pitchFamily="34" charset="0"/>
              </a:rPr>
              <a:t>Investor Relations Contact</a:t>
            </a:r>
            <a:r>
              <a:rPr kumimoji="0" lang="en-US" sz="2400" b="0" i="0" u="none" strike="noStrike" kern="1200" cap="none" spc="0" normalizeH="0" noProof="0" dirty="0">
                <a:ln>
                  <a:noFill/>
                </a:ln>
                <a:solidFill>
                  <a:schemeClr val="bg1"/>
                </a:solidFill>
                <a:effectLst/>
                <a:uLnTx/>
                <a:uFillTx/>
                <a:latin typeface="Arial" pitchFamily="34" charset="0"/>
                <a:cs typeface="Arial" pitchFamily="34" charset="0"/>
              </a:rPr>
              <a:t> Information</a:t>
            </a:r>
            <a:endParaRPr kumimoji="0" lang="en-US" sz="2400" b="0"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9" name="Content Placeholder 2"/>
          <p:cNvSpPr txBox="1">
            <a:spLocks/>
          </p:cNvSpPr>
          <p:nvPr/>
        </p:nvSpPr>
        <p:spPr>
          <a:xfrm>
            <a:off x="152400" y="838200"/>
            <a:ext cx="4691053" cy="3505200"/>
          </a:xfrm>
          <a:prstGeom prst="rect">
            <a:avLst/>
          </a:prstGeom>
        </p:spPr>
        <p:txBody>
          <a:bodyPr/>
          <a:lstStyle>
            <a:lvl1pPr marL="342900" indent="-342900" algn="l" defTabSz="914400" rtl="0" eaLnBrk="1" latinLnBrk="0" hangingPunct="1">
              <a:spcBef>
                <a:spcPct val="20000"/>
              </a:spcBef>
              <a:buFontTx/>
              <a:buBlip>
                <a:blip r:embed="rId3"/>
              </a:buBlip>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Tx/>
              <a:buBlip>
                <a:blip r:embed="rId3"/>
              </a:buBlip>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pitchFamily="34" charset="0"/>
                <a:cs typeface="Arial" pitchFamily="34" charset="0"/>
              </a:rPr>
              <a:t>Investor Relations</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pitchFamily="34" charset="0"/>
                <a:cs typeface="Arial" pitchFamily="34" charset="0"/>
              </a:rPr>
              <a:t>Via Renewables, Inc.</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pitchFamily="34" charset="0"/>
                <a:cs typeface="Arial" pitchFamily="34" charset="0"/>
              </a:rPr>
              <a:t>12140 Wickchester Lane, Suite 100</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pitchFamily="34" charset="0"/>
                <a:cs typeface="Arial" pitchFamily="34" charset="0"/>
              </a:rPr>
              <a:t>Houston, TX 77079</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US" dirty="0">
                <a:solidFill>
                  <a:schemeClr val="tx1">
                    <a:lumMod val="65000"/>
                    <a:lumOff val="35000"/>
                  </a:schemeClr>
                </a:solidFill>
              </a:rPr>
              <a:t>http://</a:t>
            </a:r>
            <a:r>
              <a:rPr kumimoji="0" lang="en-US" sz="2000" i="0" u="none" strike="noStrike" kern="1200" cap="none" spc="0" normalizeH="0" baseline="0" noProof="0" dirty="0">
                <a:ln>
                  <a:noFill/>
                </a:ln>
                <a:solidFill>
                  <a:schemeClr val="tx1">
                    <a:lumMod val="65000"/>
                    <a:lumOff val="35000"/>
                  </a:schemeClr>
                </a:solidFill>
                <a:effectLst/>
                <a:uLnTx/>
                <a:uFillTx/>
              </a:rPr>
              <a:t>ir.viarenewables.com/</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pitchFamily="34" charset="0"/>
                <a:cs typeface="Arial" pitchFamily="34" charset="0"/>
              </a:rPr>
              <a:t>Contact: </a:t>
            </a:r>
            <a:r>
              <a:rPr lang="en-US" dirty="0">
                <a:solidFill>
                  <a:schemeClr val="bg1"/>
                </a:solidFill>
              </a:rPr>
              <a:t>Mike Barajas</a:t>
            </a:r>
            <a:endParaRPr kumimoji="0" lang="en-US" sz="2000" b="0" i="0" u="none" strike="noStrike" kern="1200" cap="none" spc="0" normalizeH="0" baseline="0" noProof="0" dirty="0">
              <a:ln>
                <a:noFill/>
              </a:ln>
              <a:solidFill>
                <a:schemeClr val="bg1"/>
              </a:solidFill>
              <a:effectLst/>
              <a:uLnTx/>
              <a:uFillTx/>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chemeClr val="tx1">
                    <a:lumMod val="65000"/>
                    <a:lumOff val="35000"/>
                  </a:schemeClr>
                </a:solidFill>
                <a:effectLst/>
                <a:uLnTx/>
                <a:uFillTx/>
                <a:latin typeface="Arial" pitchFamily="34" charset="0"/>
                <a:cs typeface="Arial" pitchFamily="34" charset="0"/>
              </a:rPr>
              <a:t>ir@</a:t>
            </a:r>
            <a:r>
              <a:rPr lang="en-US" dirty="0">
                <a:solidFill>
                  <a:schemeClr val="tx1">
                    <a:lumMod val="65000"/>
                    <a:lumOff val="35000"/>
                  </a:schemeClr>
                </a:solidFill>
              </a:rPr>
              <a:t>viarenewables</a:t>
            </a:r>
            <a:r>
              <a:rPr kumimoji="0" lang="en-US" sz="2000" b="0" i="0" u="none" strike="noStrike" kern="1200" cap="none" spc="0" normalizeH="0" baseline="0" noProof="0" dirty="0">
                <a:ln>
                  <a:noFill/>
                </a:ln>
                <a:solidFill>
                  <a:schemeClr val="tx1">
                    <a:lumMod val="65000"/>
                    <a:lumOff val="35000"/>
                  </a:schemeClr>
                </a:solidFill>
                <a:effectLst/>
                <a:uLnTx/>
                <a:uFillTx/>
                <a:latin typeface="Arial" pitchFamily="34" charset="0"/>
                <a:cs typeface="Arial" pitchFamily="34" charset="0"/>
              </a:rPr>
              <a:t>.com</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pitchFamily="34" charset="0"/>
                <a:cs typeface="Arial" pitchFamily="34" charset="0"/>
              </a:rPr>
              <a:t>832-200-3727</a:t>
            </a:r>
          </a:p>
        </p:txBody>
      </p:sp>
      <p:cxnSp>
        <p:nvCxnSpPr>
          <p:cNvPr id="11" name="Straight Connector 10"/>
          <p:cNvCxnSpPr/>
          <p:nvPr/>
        </p:nvCxnSpPr>
        <p:spPr>
          <a:xfrm>
            <a:off x="457200" y="820737"/>
            <a:ext cx="8229600" cy="0"/>
          </a:xfrm>
          <a:prstGeom prst="line">
            <a:avLst/>
          </a:prstGeom>
          <a:noFill/>
          <a:ln w="6350" cap="flat" cmpd="sng" algn="ctr">
            <a:solidFill>
              <a:srgbClr val="94A545"/>
            </a:solidFill>
            <a:prstDash val="solid"/>
          </a:ln>
          <a:effectLst/>
        </p:spPr>
      </p:cxnSp>
    </p:spTree>
    <p:extLst>
      <p:ext uri="{BB962C8B-B14F-4D97-AF65-F5344CB8AC3E}">
        <p14:creationId xmlns:p14="http://schemas.microsoft.com/office/powerpoint/2010/main" val="47455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F61294-5D05-4686-8B90-1E2286694912}"/>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0" y="2459911"/>
            <a:ext cx="9144000" cy="1938177"/>
          </a:xfrm>
          <a:prstGeom prst="rect">
            <a:avLst/>
          </a:prstGeom>
        </p:spPr>
      </p:pic>
      <p:sp>
        <p:nvSpPr>
          <p:cNvPr id="7" name="TextBox 6"/>
          <p:cNvSpPr txBox="1"/>
          <p:nvPr/>
        </p:nvSpPr>
        <p:spPr>
          <a:xfrm>
            <a:off x="5350479" y="3136611"/>
            <a:ext cx="3238500" cy="584775"/>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Appendix</a:t>
            </a:r>
          </a:p>
        </p:txBody>
      </p:sp>
      <p:pic>
        <p:nvPicPr>
          <p:cNvPr id="9" name="Picture 8" descr="Logo&#10;&#10;Description automatically generated">
            <a:extLst>
              <a:ext uri="{FF2B5EF4-FFF2-40B4-BE49-F238E27FC236}">
                <a16:creationId xmlns:a16="http://schemas.microsoft.com/office/drawing/2014/main" id="{1E8952CB-14F0-4345-B805-9ACE3CA1E10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1198" y="2787135"/>
            <a:ext cx="2832325" cy="1327146"/>
          </a:xfrm>
          <a:prstGeom prst="rect">
            <a:avLst/>
          </a:prstGeom>
        </p:spPr>
      </p:pic>
    </p:spTree>
    <p:extLst>
      <p:ext uri="{BB962C8B-B14F-4D97-AF65-F5344CB8AC3E}">
        <p14:creationId xmlns:p14="http://schemas.microsoft.com/office/powerpoint/2010/main" val="1394713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14</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Via by the Numbers</a:t>
            </a:r>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67" name="TextBox 66">
            <a:extLst>
              <a:ext uri="{FF2B5EF4-FFF2-40B4-BE49-F238E27FC236}">
                <a16:creationId xmlns:a16="http://schemas.microsoft.com/office/drawing/2014/main" id="{03F373A6-3957-4866-A518-88B2229A42DB}"/>
              </a:ext>
            </a:extLst>
          </p:cNvPr>
          <p:cNvSpPr txBox="1"/>
          <p:nvPr/>
        </p:nvSpPr>
        <p:spPr>
          <a:xfrm>
            <a:off x="2644219" y="5727008"/>
            <a:ext cx="5943600" cy="369332"/>
          </a:xfrm>
          <a:prstGeom prst="rect">
            <a:avLst/>
          </a:prstGeom>
          <a:noFill/>
        </p:spPr>
        <p:txBody>
          <a:bodyPr wrap="square" rtlCol="0">
            <a:spAutoFit/>
          </a:bodyPr>
          <a:lstStyle/>
          <a:p>
            <a:pPr algn="r"/>
            <a:r>
              <a:rPr lang="en-US" sz="900" baseline="30000" dirty="0"/>
              <a:t>1</a:t>
            </a:r>
            <a:r>
              <a:rPr lang="en-US" sz="900" dirty="0"/>
              <a:t>Retail Gross Margin is a Non-GAAP measure please refer to table A-3 for reconciliation of Retail Gross Margin</a:t>
            </a:r>
          </a:p>
          <a:p>
            <a:pPr algn="r"/>
            <a:r>
              <a:rPr lang="en-US" sz="900" baseline="30000" dirty="0"/>
              <a:t>2</a:t>
            </a:r>
            <a:r>
              <a:rPr lang="en-US" sz="900" dirty="0"/>
              <a:t>Adjusted EBITDA is a Non-GAAP measure please refer to table A-1 or A-2 for reconciliation of Adjusted EBITDA</a:t>
            </a:r>
          </a:p>
        </p:txBody>
      </p:sp>
      <p:graphicFrame>
        <p:nvGraphicFramePr>
          <p:cNvPr id="19" name="Chart 18">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3713740821"/>
              </p:ext>
            </p:extLst>
          </p:nvPr>
        </p:nvGraphicFramePr>
        <p:xfrm>
          <a:off x="537328" y="3505549"/>
          <a:ext cx="3548885" cy="21449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494799938"/>
              </p:ext>
            </p:extLst>
          </p:nvPr>
        </p:nvGraphicFramePr>
        <p:xfrm>
          <a:off x="556180" y="1360640"/>
          <a:ext cx="3530033" cy="2144909"/>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4600ECEF-127F-470B-BB45-91D684D78095}"/>
              </a:ext>
            </a:extLst>
          </p:cNvPr>
          <p:cNvPicPr>
            <a:picLocks noChangeAspect="1"/>
          </p:cNvPicPr>
          <p:nvPr/>
        </p:nvPicPr>
        <p:blipFill>
          <a:blip r:embed="rId5"/>
          <a:stretch>
            <a:fillRect/>
          </a:stretch>
        </p:blipFill>
        <p:spPr>
          <a:xfrm>
            <a:off x="4237352" y="1668535"/>
            <a:ext cx="4350467" cy="3520929"/>
          </a:xfrm>
          <a:prstGeom prst="rect">
            <a:avLst/>
          </a:prstGeom>
        </p:spPr>
      </p:pic>
    </p:spTree>
    <p:extLst>
      <p:ext uri="{BB962C8B-B14F-4D97-AF65-F5344CB8AC3E}">
        <p14:creationId xmlns:p14="http://schemas.microsoft.com/office/powerpoint/2010/main" val="3445935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15</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Proven Leadership</a:t>
            </a:r>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13" name="Content Placeholder 2">
            <a:extLst>
              <a:ext uri="{FF2B5EF4-FFF2-40B4-BE49-F238E27FC236}">
                <a16:creationId xmlns:a16="http://schemas.microsoft.com/office/drawing/2014/main" id="{8C451C99-583E-4D7A-ACF1-E4417C786048}"/>
              </a:ext>
            </a:extLst>
          </p:cNvPr>
          <p:cNvSpPr txBox="1">
            <a:spLocks/>
          </p:cNvSpPr>
          <p:nvPr/>
        </p:nvSpPr>
        <p:spPr>
          <a:xfrm>
            <a:off x="1465354" y="2049196"/>
            <a:ext cx="7273041" cy="1259775"/>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rgbClr val="0A557D"/>
                </a:solidFill>
                <a:latin typeface="Arial" panose="020B0604020202020204" pitchFamily="34" charset="0"/>
                <a:cs typeface="Arial" panose="020B0604020202020204" pitchFamily="34" charset="0"/>
              </a:rPr>
              <a:t>W. Keith Maxwell III </a:t>
            </a:r>
            <a:r>
              <a:rPr lang="en-US" sz="1400" dirty="0">
                <a:solidFill>
                  <a:srgbClr val="0A557D"/>
                </a:solidFill>
                <a:latin typeface="Arial" panose="020B0604020202020204" pitchFamily="34" charset="0"/>
                <a:cs typeface="Arial" panose="020B0604020202020204" pitchFamily="34" charset="0"/>
              </a:rPr>
              <a:t>• Chief Executive Officer &amp; Chairman of the Board</a:t>
            </a:r>
          </a:p>
          <a:p>
            <a:pPr>
              <a:buFont typeface="Wingdings" panose="05000000000000000000" pitchFamily="2" charset="2"/>
              <a:buChar char="§"/>
            </a:pPr>
            <a:r>
              <a:rPr lang="en-US" sz="1050" dirty="0">
                <a:solidFill>
                  <a:srgbClr val="6C5D4C"/>
                </a:solidFill>
                <a:latin typeface="Arial" panose="020B0604020202020204" pitchFamily="34" charset="0"/>
                <a:cs typeface="Arial" panose="020B0604020202020204" pitchFamily="34" charset="0"/>
              </a:rPr>
              <a:t>Served as non-executive Chairman of the Board of Directors since IPO in 2014</a:t>
            </a:r>
          </a:p>
          <a:p>
            <a:pPr>
              <a:buFont typeface="Wingdings" panose="05000000000000000000" pitchFamily="2" charset="2"/>
              <a:buChar char="§"/>
            </a:pPr>
            <a:r>
              <a:rPr lang="en-US" sz="1050" dirty="0">
                <a:solidFill>
                  <a:srgbClr val="6C5D4C"/>
                </a:solidFill>
                <a:latin typeface="Arial" panose="020B0604020202020204" pitchFamily="34" charset="0"/>
                <a:cs typeface="Arial" panose="020B0604020202020204" pitchFamily="34" charset="0"/>
              </a:rPr>
              <a:t>Prior to founding the predecessor to Via Renewables in 1999, was a founding partner in Wickford Energy, an oil and natural gas services company, and partner in Polaris Pipeline, a natural gas producer services and midstream company</a:t>
            </a:r>
          </a:p>
          <a:p>
            <a:pPr>
              <a:buFont typeface="Wingdings" panose="05000000000000000000" pitchFamily="2" charset="2"/>
              <a:buChar char="§"/>
            </a:pPr>
            <a:r>
              <a:rPr lang="en-US" sz="1050" dirty="0">
                <a:solidFill>
                  <a:srgbClr val="6C5D4C"/>
                </a:solidFill>
                <a:latin typeface="Arial" panose="020B0604020202020204" pitchFamily="34" charset="0"/>
                <a:cs typeface="Arial" panose="020B0604020202020204" pitchFamily="34" charset="0"/>
              </a:rPr>
              <a:t>Extensive energy industry background, leadership experience, and strategic planning including several executive positions</a:t>
            </a:r>
          </a:p>
          <a:p>
            <a:pPr>
              <a:buFont typeface="Wingdings" panose="05000000000000000000" pitchFamily="2" charset="2"/>
              <a:buChar char="§"/>
            </a:pPr>
            <a:endParaRPr lang="en-US" sz="1050" dirty="0">
              <a:solidFill>
                <a:srgbClr val="6C5D4C"/>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C404A1C-62ED-40E8-BB1C-1EE56198E6FF}"/>
              </a:ext>
            </a:extLst>
          </p:cNvPr>
          <p:cNvSpPr txBox="1"/>
          <p:nvPr/>
        </p:nvSpPr>
        <p:spPr>
          <a:xfrm>
            <a:off x="504726" y="1368892"/>
            <a:ext cx="8153400" cy="307777"/>
          </a:xfrm>
          <a:prstGeom prst="rect">
            <a:avLst/>
          </a:prstGeom>
          <a:noFill/>
        </p:spPr>
        <p:txBody>
          <a:bodyPr wrap="square" rtlCol="0">
            <a:spAutoFit/>
          </a:bodyPr>
          <a:lstStyle/>
          <a:p>
            <a:pPr algn="ctr"/>
            <a:r>
              <a:rPr lang="en-US" sz="1400" b="1" i="1" dirty="0">
                <a:latin typeface="Arial" panose="020B0604020202020204" pitchFamily="34" charset="0"/>
                <a:cs typeface="Arial" panose="020B0604020202020204" pitchFamily="34" charset="0"/>
              </a:rPr>
              <a:t>Senior Management has over 50 Years of Retail Energy Experience</a:t>
            </a:r>
          </a:p>
        </p:txBody>
      </p:sp>
      <p:sp>
        <p:nvSpPr>
          <p:cNvPr id="17" name="Content Placeholder 2">
            <a:extLst>
              <a:ext uri="{FF2B5EF4-FFF2-40B4-BE49-F238E27FC236}">
                <a16:creationId xmlns:a16="http://schemas.microsoft.com/office/drawing/2014/main" id="{C3CBD1A8-2327-44D2-93C4-E49F79C615C4}"/>
              </a:ext>
            </a:extLst>
          </p:cNvPr>
          <p:cNvSpPr txBox="1">
            <a:spLocks/>
          </p:cNvSpPr>
          <p:nvPr/>
        </p:nvSpPr>
        <p:spPr>
          <a:xfrm>
            <a:off x="1474781" y="4678368"/>
            <a:ext cx="7273041" cy="11176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rgbClr val="0A557D"/>
                </a:solidFill>
                <a:latin typeface="Arial" panose="020B0604020202020204" pitchFamily="34" charset="0"/>
                <a:cs typeface="Arial" panose="020B0604020202020204" pitchFamily="34" charset="0"/>
              </a:rPr>
              <a:t>Mike Barajas </a:t>
            </a:r>
            <a:r>
              <a:rPr lang="en-US" sz="1400" dirty="0">
                <a:solidFill>
                  <a:srgbClr val="0A557D"/>
                </a:solidFill>
                <a:latin typeface="Arial" panose="020B0604020202020204" pitchFamily="34" charset="0"/>
                <a:cs typeface="Arial" panose="020B0604020202020204" pitchFamily="34" charset="0"/>
              </a:rPr>
              <a:t>• Chief Financial Officer</a:t>
            </a:r>
          </a:p>
          <a:p>
            <a:pPr>
              <a:buFont typeface="Wingdings" panose="05000000000000000000" pitchFamily="2" charset="2"/>
              <a:buChar char="§"/>
            </a:pPr>
            <a:r>
              <a:rPr lang="en-US" sz="1050" dirty="0">
                <a:solidFill>
                  <a:srgbClr val="6C5D4C"/>
                </a:solidFill>
                <a:latin typeface="Arial" panose="020B0604020202020204" pitchFamily="34" charset="0"/>
                <a:cs typeface="Arial" panose="020B0604020202020204" pitchFamily="34" charset="0"/>
              </a:rPr>
              <a:t>Extensive finance, accounting and retail energy experience</a:t>
            </a:r>
          </a:p>
          <a:p>
            <a:pPr>
              <a:buFont typeface="Wingdings" panose="05000000000000000000" pitchFamily="2" charset="2"/>
              <a:buChar char="§"/>
            </a:pPr>
            <a:r>
              <a:rPr lang="en-US" sz="1050" dirty="0">
                <a:solidFill>
                  <a:srgbClr val="6C5D4C"/>
                </a:solidFill>
                <a:latin typeface="Arial" panose="020B0604020202020204" pitchFamily="34" charset="0"/>
                <a:cs typeface="Arial" panose="020B0604020202020204" pitchFamily="34" charset="0"/>
              </a:rPr>
              <a:t>Experienced in M&amp;A and integration of retail energy companies</a:t>
            </a:r>
          </a:p>
          <a:p>
            <a:pPr>
              <a:buFont typeface="Wingdings" panose="05000000000000000000" pitchFamily="2" charset="2"/>
              <a:buChar char="§"/>
            </a:pPr>
            <a:r>
              <a:rPr lang="en-US" sz="1050" dirty="0">
                <a:solidFill>
                  <a:srgbClr val="6C5D4C"/>
                </a:solidFill>
                <a:latin typeface="Arial" panose="020B0604020202020204" pitchFamily="34" charset="0"/>
                <a:cs typeface="Arial" panose="020B0604020202020204" pitchFamily="34" charset="0"/>
              </a:rPr>
              <a:t>Certified Public Accountant</a:t>
            </a:r>
          </a:p>
        </p:txBody>
      </p:sp>
      <p:pic>
        <p:nvPicPr>
          <p:cNvPr id="2" name="Picture 1">
            <a:extLst>
              <a:ext uri="{FF2B5EF4-FFF2-40B4-BE49-F238E27FC236}">
                <a16:creationId xmlns:a16="http://schemas.microsoft.com/office/drawing/2014/main" id="{D8C6FFBA-D35E-47E9-8682-4F7E292A3E16}"/>
              </a:ext>
            </a:extLst>
          </p:cNvPr>
          <p:cNvPicPr>
            <a:picLocks noChangeAspect="1"/>
          </p:cNvPicPr>
          <p:nvPr/>
        </p:nvPicPr>
        <p:blipFill>
          <a:blip r:embed="rId3"/>
          <a:stretch>
            <a:fillRect/>
          </a:stretch>
        </p:blipFill>
        <p:spPr>
          <a:xfrm>
            <a:off x="652530" y="4790128"/>
            <a:ext cx="796445" cy="1005840"/>
          </a:xfrm>
          <a:prstGeom prst="rect">
            <a:avLst/>
          </a:prstGeom>
        </p:spPr>
      </p:pic>
      <p:sp>
        <p:nvSpPr>
          <p:cNvPr id="19" name="Content Placeholder 2">
            <a:extLst>
              <a:ext uri="{FF2B5EF4-FFF2-40B4-BE49-F238E27FC236}">
                <a16:creationId xmlns:a16="http://schemas.microsoft.com/office/drawing/2014/main" id="{F06D4FAA-03D3-4F5F-A2E7-D024B7B7E0EB}"/>
              </a:ext>
            </a:extLst>
          </p:cNvPr>
          <p:cNvSpPr txBox="1">
            <a:spLocks/>
          </p:cNvSpPr>
          <p:nvPr/>
        </p:nvSpPr>
        <p:spPr>
          <a:xfrm>
            <a:off x="1474781" y="3368985"/>
            <a:ext cx="7273041" cy="11176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rgbClr val="0A557D"/>
                </a:solidFill>
                <a:latin typeface="Arial" panose="020B0604020202020204" pitchFamily="34" charset="0"/>
                <a:cs typeface="Arial" panose="020B0604020202020204" pitchFamily="34" charset="0"/>
              </a:rPr>
              <a:t>Paul Konikowski </a:t>
            </a:r>
            <a:r>
              <a:rPr lang="en-US" sz="1400" dirty="0">
                <a:solidFill>
                  <a:srgbClr val="0A557D"/>
                </a:solidFill>
                <a:latin typeface="Arial" panose="020B0604020202020204" pitchFamily="34" charset="0"/>
                <a:cs typeface="Arial" panose="020B0604020202020204" pitchFamily="34" charset="0"/>
              </a:rPr>
              <a:t>• Chief Operating Officer</a:t>
            </a:r>
          </a:p>
          <a:p>
            <a:pPr>
              <a:buFont typeface="Wingdings" panose="05000000000000000000" pitchFamily="2" charset="2"/>
              <a:buChar char="§"/>
            </a:pPr>
            <a:r>
              <a:rPr lang="en-US" sz="1050" dirty="0">
                <a:solidFill>
                  <a:srgbClr val="6C5D4C"/>
                </a:solidFill>
                <a:latin typeface="Arial" panose="020B0604020202020204" pitchFamily="34" charset="0"/>
                <a:cs typeface="Arial" panose="020B0604020202020204" pitchFamily="34" charset="0"/>
              </a:rPr>
              <a:t>Extensive retail energy experience spanning 20+ years including, sales, operations, risk and IT</a:t>
            </a:r>
          </a:p>
          <a:p>
            <a:pPr>
              <a:buFont typeface="Wingdings" panose="05000000000000000000" pitchFamily="2" charset="2"/>
              <a:buChar char="§"/>
            </a:pPr>
            <a:r>
              <a:rPr lang="en-US" sz="1050" dirty="0">
                <a:solidFill>
                  <a:srgbClr val="6C5D4C"/>
                </a:solidFill>
                <a:latin typeface="Arial" panose="020B0604020202020204" pitchFamily="34" charset="0"/>
                <a:cs typeface="Arial" panose="020B0604020202020204" pitchFamily="34" charset="0"/>
              </a:rPr>
              <a:t>Wide-ranging M&amp;A experience including more than 20 transactions in retail energy</a:t>
            </a:r>
          </a:p>
          <a:p>
            <a:pPr>
              <a:buFont typeface="Wingdings" panose="05000000000000000000" pitchFamily="2" charset="2"/>
              <a:buChar char="§"/>
            </a:pPr>
            <a:r>
              <a:rPr lang="en-US" sz="1050" dirty="0">
                <a:solidFill>
                  <a:srgbClr val="6C5D4C"/>
                </a:solidFill>
                <a:latin typeface="Arial" panose="020B0604020202020204" pitchFamily="34" charset="0"/>
                <a:cs typeface="Arial" panose="020B0604020202020204" pitchFamily="34" charset="0"/>
              </a:rPr>
              <a:t>Prior roles including SVP and General Manager of National Gas &amp; Electric, COO of Glacial Energy, and CIO of Via Renewables</a:t>
            </a:r>
          </a:p>
        </p:txBody>
      </p:sp>
      <p:pic>
        <p:nvPicPr>
          <p:cNvPr id="20" name="Picture 19">
            <a:extLst>
              <a:ext uri="{FF2B5EF4-FFF2-40B4-BE49-F238E27FC236}">
                <a16:creationId xmlns:a16="http://schemas.microsoft.com/office/drawing/2014/main" id="{66416A0A-0465-4CB4-ACBC-A7F1E4EFEA92}"/>
              </a:ext>
            </a:extLst>
          </p:cNvPr>
          <p:cNvPicPr>
            <a:picLocks noChangeAspect="1"/>
          </p:cNvPicPr>
          <p:nvPr/>
        </p:nvPicPr>
        <p:blipFill>
          <a:blip r:embed="rId4"/>
          <a:stretch>
            <a:fillRect/>
          </a:stretch>
        </p:blipFill>
        <p:spPr>
          <a:xfrm>
            <a:off x="652530" y="1944692"/>
            <a:ext cx="795528" cy="1155743"/>
          </a:xfrm>
          <a:prstGeom prst="rect">
            <a:avLst/>
          </a:prstGeom>
        </p:spPr>
      </p:pic>
      <p:pic>
        <p:nvPicPr>
          <p:cNvPr id="4" name="Picture 3">
            <a:extLst>
              <a:ext uri="{FF2B5EF4-FFF2-40B4-BE49-F238E27FC236}">
                <a16:creationId xmlns:a16="http://schemas.microsoft.com/office/drawing/2014/main" id="{56934491-8174-4953-AD33-22C1FE8770D2}"/>
              </a:ext>
            </a:extLst>
          </p:cNvPr>
          <p:cNvPicPr>
            <a:picLocks noChangeAspect="1"/>
          </p:cNvPicPr>
          <p:nvPr/>
        </p:nvPicPr>
        <p:blipFill>
          <a:blip r:embed="rId5"/>
          <a:stretch>
            <a:fillRect/>
          </a:stretch>
        </p:blipFill>
        <p:spPr>
          <a:xfrm flipH="1">
            <a:off x="674845" y="3428858"/>
            <a:ext cx="796446" cy="1005840"/>
          </a:xfrm>
          <a:prstGeom prst="rect">
            <a:avLst/>
          </a:prstGeom>
        </p:spPr>
      </p:pic>
    </p:spTree>
    <p:extLst>
      <p:ext uri="{BB962C8B-B14F-4D97-AF65-F5344CB8AC3E}">
        <p14:creationId xmlns:p14="http://schemas.microsoft.com/office/powerpoint/2010/main" val="500583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16</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Board of Directors</a:t>
            </a:r>
          </a:p>
        </p:txBody>
      </p:sp>
      <p:sp>
        <p:nvSpPr>
          <p:cNvPr id="7" name="Rectangle 6">
            <a:extLst>
              <a:ext uri="{FF2B5EF4-FFF2-40B4-BE49-F238E27FC236}">
                <a16:creationId xmlns:a16="http://schemas.microsoft.com/office/drawing/2014/main" id="{08A5AB42-EE55-47C3-9B43-6E736E28763F}"/>
              </a:ext>
            </a:extLst>
          </p:cNvPr>
          <p:cNvSpPr/>
          <p:nvPr/>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19" name="Content Placeholder 2">
            <a:extLst>
              <a:ext uri="{FF2B5EF4-FFF2-40B4-BE49-F238E27FC236}">
                <a16:creationId xmlns:a16="http://schemas.microsoft.com/office/drawing/2014/main" id="{6865607E-FBB3-4339-9CF5-DFC3F761F00D}"/>
              </a:ext>
            </a:extLst>
          </p:cNvPr>
          <p:cNvSpPr txBox="1">
            <a:spLocks/>
          </p:cNvSpPr>
          <p:nvPr/>
        </p:nvSpPr>
        <p:spPr>
          <a:xfrm>
            <a:off x="556181" y="1447800"/>
            <a:ext cx="8050492" cy="1132732"/>
          </a:xfrm>
          <a:prstGeom prst="rect">
            <a:avLst/>
          </a:prstGeom>
        </p:spPr>
        <p:txBody>
          <a:bodyPr anchor="t">
            <a:noAutofit/>
          </a:bodyPr>
          <a:lstStyle>
            <a:lvl1pPr marL="342900" indent="-342900" algn="l" defTabSz="914400" rtl="0" eaLnBrk="1" latinLnBrk="0" hangingPunct="1">
              <a:spcBef>
                <a:spcPct val="20000"/>
              </a:spcBef>
              <a:buFontTx/>
              <a:buBlip>
                <a:blip r:embed="rId3"/>
              </a:buBlip>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Tx/>
              <a:buBlip>
                <a:blip r:embed="rId3"/>
              </a:buBlip>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Tx/>
              <a:buNone/>
            </a:pPr>
            <a:r>
              <a:rPr lang="en-US" sz="1600" b="1" dirty="0">
                <a:solidFill>
                  <a:srgbClr val="0A557D"/>
                </a:solidFill>
              </a:rPr>
              <a:t>W. Keith Maxwell III </a:t>
            </a:r>
            <a:r>
              <a:rPr lang="en-US" sz="1600" dirty="0">
                <a:solidFill>
                  <a:srgbClr val="0A557D"/>
                </a:solidFill>
              </a:rPr>
              <a:t>• Chairman of the Board of Directors</a:t>
            </a:r>
          </a:p>
          <a:p>
            <a:pPr marL="0" indent="0" algn="just" defTabSz="685749">
              <a:buNone/>
            </a:pPr>
            <a:r>
              <a:rPr lang="en-US" sz="900" dirty="0">
                <a:solidFill>
                  <a:srgbClr val="6C5D4C"/>
                </a:solidFill>
              </a:rPr>
              <a:t>Mr. Maxwell serves as CEO and Chairman of the Board of Directors. Prior to founding the predecessor of Via Renewables in 1999, Mr. Maxwell was a founding partner in </a:t>
            </a:r>
            <a:r>
              <a:rPr lang="en-US" sz="900" dirty="0" err="1">
                <a:solidFill>
                  <a:srgbClr val="6C5D4C"/>
                </a:solidFill>
              </a:rPr>
              <a:t>Wickford</a:t>
            </a:r>
            <a:r>
              <a:rPr lang="en-US" sz="900" dirty="0">
                <a:solidFill>
                  <a:srgbClr val="6C5D4C"/>
                </a:solidFill>
              </a:rPr>
              <a:t> Energy, an oil and natural gas services company, in 1994. </a:t>
            </a:r>
            <a:r>
              <a:rPr lang="en-US" sz="900" dirty="0" err="1">
                <a:solidFill>
                  <a:srgbClr val="6C5D4C"/>
                </a:solidFill>
              </a:rPr>
              <a:t>Wickford</a:t>
            </a:r>
            <a:r>
              <a:rPr lang="en-US" sz="900" dirty="0">
                <a:solidFill>
                  <a:srgbClr val="6C5D4C"/>
                </a:solidFill>
              </a:rPr>
              <a:t> Energy was sold to Black Hills Utilities in 1997. Prior to </a:t>
            </a:r>
            <a:r>
              <a:rPr lang="en-US" sz="900" dirty="0" err="1">
                <a:solidFill>
                  <a:srgbClr val="6C5D4C"/>
                </a:solidFill>
              </a:rPr>
              <a:t>Wickford</a:t>
            </a:r>
            <a:r>
              <a:rPr lang="en-US" sz="900" dirty="0">
                <a:solidFill>
                  <a:srgbClr val="6C5D4C"/>
                </a:solidFill>
              </a:rPr>
              <a:t> Energy, Mr. Maxwell was a partner in Polaris Pipeline, a natural gas producer services and midstream company sold to TECO Pipeline in 1994. In 2010, Mr. Maxwell was named Ernst &amp; Young Entrepreneur of the Year in the Energy, Chemicals and Mining category. A native of Houston, Texas, Mr. Maxwell earned a Bachelor’s Degree in Economics from the University of Texas at Austin in 1987. Mr. Maxwell has several philanthropic interests, including the Special Olympics, Child Advocates, Salvation Army, Star of Hope and Helping a Hero. We believe that Mr. Maxwell’s extensive energy industry background, leadership experience developed while serving in several executive positions and strategic planning and oversight brings important experience and skill to our board of directors.</a:t>
            </a:r>
          </a:p>
        </p:txBody>
      </p:sp>
      <p:sp>
        <p:nvSpPr>
          <p:cNvPr id="20" name="Content Placeholder 2">
            <a:extLst>
              <a:ext uri="{FF2B5EF4-FFF2-40B4-BE49-F238E27FC236}">
                <a16:creationId xmlns:a16="http://schemas.microsoft.com/office/drawing/2014/main" id="{BF6A89F5-4593-4C9F-8165-204BFBD4290F}"/>
              </a:ext>
            </a:extLst>
          </p:cNvPr>
          <p:cNvSpPr txBox="1">
            <a:spLocks/>
          </p:cNvSpPr>
          <p:nvPr/>
        </p:nvSpPr>
        <p:spPr>
          <a:xfrm>
            <a:off x="556180" y="3309729"/>
            <a:ext cx="8050492" cy="144780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1600" b="1" dirty="0">
                <a:solidFill>
                  <a:srgbClr val="0A557D"/>
                </a:solidFill>
              </a:rPr>
              <a:t>Nick W. Evans, Jr. </a:t>
            </a:r>
            <a:r>
              <a:rPr lang="en-US" sz="1600" dirty="0">
                <a:solidFill>
                  <a:srgbClr val="0A557D"/>
                </a:solidFill>
              </a:rPr>
              <a:t>• Independent Director</a:t>
            </a:r>
          </a:p>
          <a:p>
            <a:pPr marL="0" indent="0" algn="just" defTabSz="342875">
              <a:buNone/>
            </a:pPr>
            <a:r>
              <a:rPr lang="en-US" sz="900" dirty="0">
                <a:solidFill>
                  <a:srgbClr val="6C5D4C"/>
                </a:solidFill>
                <a:latin typeface="Arial" panose="020B0604020202020204" pitchFamily="34" charset="0"/>
                <a:ea typeface="Calibri" panose="020F0502020204030204" pitchFamily="34" charset="0"/>
                <a:cs typeface="Arial" panose="020B0604020202020204" pitchFamily="34" charset="0"/>
              </a:rPr>
              <a:t>Mr. Evans was appointed to our Board of Directors in May 2016.  He is currently the majority partner of ECP Benefits after having worked in the broadcast and communication industry for over twenty-five years.  He began his broadcast career at WAGT-TV in Augusta, GA. Prior to that he was with the Georgia Railroad Bank.  He served as President and CEO of Spartan Communications Inc., headquartered at the time in Spartanburg, S.C. He was responsible for the operation of thirteen television stations in seven states.  He has served on the boards of many broadcast industry organizations including the Georgia Association of Broadcasters, South Carolina Broadcasters Association, National Association of Broadcasters, and was Chairman of the Television Operators Caucus.  He, also, served on numerous civic, community, and non-profit boards and organizations. While a Rotarian, he was selected a Paul Harris fellow. He has served on advisory boards for Wachovia Bank of SC, Wells Fargo Bank – Augusta, Azalea Capital and currently Coca Cola Bottling Company United. He holds a BBA degree from Augusta University. Mr. Evans was selected to serve as a director because of his leadership and management expertise.</a:t>
            </a:r>
            <a:endParaRPr lang="en-US" sz="900" dirty="0">
              <a:solidFill>
                <a:srgbClr val="6C5D4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852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17</a:t>
            </a:fld>
            <a:endParaRPr lang="en-US" sz="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8A5AB42-EE55-47C3-9B43-6E736E28763F}"/>
              </a:ext>
            </a:extLst>
          </p:cNvPr>
          <p:cNvSpPr/>
          <p:nvPr/>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14" name="Content Placeholder 2">
            <a:extLst>
              <a:ext uri="{FF2B5EF4-FFF2-40B4-BE49-F238E27FC236}">
                <a16:creationId xmlns:a16="http://schemas.microsoft.com/office/drawing/2014/main" id="{5331D29A-8CDC-4709-8308-F03744B2F769}"/>
              </a:ext>
            </a:extLst>
          </p:cNvPr>
          <p:cNvSpPr txBox="1">
            <a:spLocks/>
          </p:cNvSpPr>
          <p:nvPr/>
        </p:nvSpPr>
        <p:spPr>
          <a:xfrm>
            <a:off x="452092" y="1442526"/>
            <a:ext cx="8154580" cy="137160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1600" b="1" dirty="0">
                <a:solidFill>
                  <a:srgbClr val="0A557D"/>
                </a:solidFill>
              </a:rPr>
              <a:t>Kenneth M. Hartwick </a:t>
            </a:r>
            <a:r>
              <a:rPr lang="en-US" sz="1600" dirty="0">
                <a:solidFill>
                  <a:srgbClr val="0A557D"/>
                </a:solidFill>
              </a:rPr>
              <a:t>• Independent Director</a:t>
            </a:r>
          </a:p>
          <a:p>
            <a:pPr marL="0" indent="0">
              <a:lnSpc>
                <a:spcPct val="107000"/>
              </a:lnSpc>
              <a:spcBef>
                <a:spcPts val="0"/>
              </a:spcBef>
              <a:spcAft>
                <a:spcPts val="600"/>
              </a:spcAft>
              <a:buNone/>
            </a:pPr>
            <a:r>
              <a:rPr lang="en-US" sz="900" dirty="0">
                <a:solidFill>
                  <a:srgbClr val="6C5D4C"/>
                </a:solidFill>
                <a:latin typeface="Arial" panose="020B0604020202020204" pitchFamily="34" charset="0"/>
                <a:ea typeface="Calibri" panose="020F0502020204030204" pitchFamily="34" charset="0"/>
                <a:cs typeface="Arial" panose="020B0604020202020204" pitchFamily="34" charset="0"/>
              </a:rPr>
              <a:t>Mr. </a:t>
            </a:r>
            <a:r>
              <a:rPr lang="en-US" sz="900" dirty="0" err="1">
                <a:solidFill>
                  <a:srgbClr val="6C5D4C"/>
                </a:solidFill>
                <a:latin typeface="Arial" panose="020B0604020202020204" pitchFamily="34" charset="0"/>
                <a:ea typeface="Calibri" panose="020F0502020204030204" pitchFamily="34" charset="0"/>
                <a:cs typeface="Arial" panose="020B0604020202020204" pitchFamily="34" charset="0"/>
              </a:rPr>
              <a:t>Hartwick</a:t>
            </a:r>
            <a:r>
              <a:rPr lang="en-US" sz="900" dirty="0">
                <a:solidFill>
                  <a:srgbClr val="6C5D4C"/>
                </a:solidFill>
                <a:latin typeface="Arial" panose="020B0604020202020204" pitchFamily="34" charset="0"/>
                <a:ea typeface="Calibri" panose="020F0502020204030204" pitchFamily="34" charset="0"/>
                <a:cs typeface="Arial" panose="020B0604020202020204" pitchFamily="34" charset="0"/>
              </a:rPr>
              <a:t> was appointed to our Board of Directors in August 2014 and re-elected in May 2015 and May 2018. Mr. </a:t>
            </a:r>
            <a:r>
              <a:rPr lang="en-US" sz="900" dirty="0" err="1">
                <a:solidFill>
                  <a:srgbClr val="6C5D4C"/>
                </a:solidFill>
                <a:latin typeface="Arial" panose="020B0604020202020204" pitchFamily="34" charset="0"/>
                <a:ea typeface="Calibri" panose="020F0502020204030204" pitchFamily="34" charset="0"/>
                <a:cs typeface="Arial" panose="020B0604020202020204" pitchFamily="34" charset="0"/>
              </a:rPr>
              <a:t>Hartwick</a:t>
            </a:r>
            <a:r>
              <a:rPr lang="en-US" sz="900" dirty="0">
                <a:solidFill>
                  <a:srgbClr val="6C5D4C"/>
                </a:solidFill>
                <a:latin typeface="Arial" panose="020B0604020202020204" pitchFamily="34" charset="0"/>
                <a:ea typeface="Calibri" panose="020F0502020204030204" pitchFamily="34" charset="0"/>
                <a:cs typeface="Arial" panose="020B0604020202020204" pitchFamily="34" charset="0"/>
              </a:rPr>
              <a:t> currently serves as President and Chief Executive Officer of Ontario Power Generation, Inc., an electricity producer, a position he has held since April 2019. Previously, Mr. </a:t>
            </a:r>
            <a:r>
              <a:rPr lang="en-US" sz="900" dirty="0" err="1">
                <a:solidFill>
                  <a:srgbClr val="6C5D4C"/>
                </a:solidFill>
                <a:latin typeface="Arial" panose="020B0604020202020204" pitchFamily="34" charset="0"/>
                <a:ea typeface="Calibri" panose="020F0502020204030204" pitchFamily="34" charset="0"/>
                <a:cs typeface="Arial" panose="020B0604020202020204" pitchFamily="34" charset="0"/>
              </a:rPr>
              <a:t>Hartwick</a:t>
            </a:r>
            <a:r>
              <a:rPr lang="en-US" sz="900" dirty="0">
                <a:solidFill>
                  <a:srgbClr val="6C5D4C"/>
                </a:solidFill>
                <a:latin typeface="Arial" panose="020B0604020202020204" pitchFamily="34" charset="0"/>
                <a:ea typeface="Calibri" panose="020F0502020204030204" pitchFamily="34" charset="0"/>
                <a:cs typeface="Arial" panose="020B0604020202020204" pitchFamily="34" charset="0"/>
              </a:rPr>
              <a:t> served as Senior Vice President and Chief Financial Officer of Ontario Power Generation, Inc. from March 2016 to April 2019. Mr. </a:t>
            </a:r>
            <a:r>
              <a:rPr lang="en-US" sz="900" dirty="0" err="1">
                <a:solidFill>
                  <a:srgbClr val="6C5D4C"/>
                </a:solidFill>
                <a:latin typeface="Arial" panose="020B0604020202020204" pitchFamily="34" charset="0"/>
                <a:ea typeface="Calibri" panose="020F0502020204030204" pitchFamily="34" charset="0"/>
                <a:cs typeface="Arial" panose="020B0604020202020204" pitchFamily="34" charset="0"/>
              </a:rPr>
              <a:t>Hartwick</a:t>
            </a:r>
            <a:r>
              <a:rPr lang="en-US" sz="900" dirty="0">
                <a:solidFill>
                  <a:srgbClr val="6C5D4C"/>
                </a:solidFill>
                <a:latin typeface="Arial" panose="020B0604020202020204" pitchFamily="34" charset="0"/>
                <a:ea typeface="Calibri" panose="020F0502020204030204" pitchFamily="34" charset="0"/>
                <a:cs typeface="Arial" panose="020B0604020202020204" pitchFamily="34" charset="0"/>
              </a:rPr>
              <a:t> also serves as a director of MYR Group, Inc. Mr. </a:t>
            </a:r>
            <a:r>
              <a:rPr lang="en-US" sz="900" dirty="0" err="1">
                <a:solidFill>
                  <a:srgbClr val="6C5D4C"/>
                </a:solidFill>
                <a:latin typeface="Arial" panose="020B0604020202020204" pitchFamily="34" charset="0"/>
                <a:ea typeface="Calibri" panose="020F0502020204030204" pitchFamily="34" charset="0"/>
                <a:cs typeface="Arial" panose="020B0604020202020204" pitchFamily="34" charset="0"/>
              </a:rPr>
              <a:t>Hartwick</a:t>
            </a:r>
            <a:r>
              <a:rPr lang="en-US" sz="900" dirty="0">
                <a:solidFill>
                  <a:srgbClr val="6C5D4C"/>
                </a:solidFill>
                <a:latin typeface="Arial" panose="020B0604020202020204" pitchFamily="34" charset="0"/>
                <a:ea typeface="Calibri" panose="020F0502020204030204" pitchFamily="34" charset="0"/>
                <a:cs typeface="Arial" panose="020B0604020202020204" pitchFamily="34" charset="0"/>
              </a:rPr>
              <a:t> served as the Chief Financial Officer of Wellspring Financial Corporation from February 2015 until March 2016. Mr. </a:t>
            </a:r>
            <a:r>
              <a:rPr lang="en-US" sz="900" dirty="0" err="1">
                <a:solidFill>
                  <a:srgbClr val="6C5D4C"/>
                </a:solidFill>
                <a:latin typeface="Arial" panose="020B0604020202020204" pitchFamily="34" charset="0"/>
                <a:ea typeface="Calibri" panose="020F0502020204030204" pitchFamily="34" charset="0"/>
                <a:cs typeface="Arial" panose="020B0604020202020204" pitchFamily="34" charset="0"/>
              </a:rPr>
              <a:t>Hartwick</a:t>
            </a:r>
            <a:r>
              <a:rPr lang="en-US" sz="900" dirty="0">
                <a:solidFill>
                  <a:srgbClr val="6C5D4C"/>
                </a:solidFill>
                <a:latin typeface="Arial" panose="020B0604020202020204" pitchFamily="34" charset="0"/>
                <a:ea typeface="Calibri" panose="020F0502020204030204" pitchFamily="34" charset="0"/>
                <a:cs typeface="Arial" panose="020B0604020202020204" pitchFamily="34" charset="0"/>
              </a:rPr>
              <a:t> also served as the interim Chief Executive Officer of Atlantic Power Corporation  from September 2014 until January 2015 and as a director from October 2004 until March 2016. He has served in various roles for Just Energy Group Inc., most recently serving as President and Chief Executive Officer from 2006 to February 2014. Mr. </a:t>
            </a:r>
            <a:r>
              <a:rPr lang="en-US" sz="900" dirty="0" err="1">
                <a:solidFill>
                  <a:srgbClr val="6C5D4C"/>
                </a:solidFill>
                <a:latin typeface="Arial" panose="020B0604020202020204" pitchFamily="34" charset="0"/>
                <a:ea typeface="Calibri" panose="020F0502020204030204" pitchFamily="34" charset="0"/>
                <a:cs typeface="Arial" panose="020B0604020202020204" pitchFamily="34" charset="0"/>
              </a:rPr>
              <a:t>Hartwick</a:t>
            </a:r>
            <a:r>
              <a:rPr lang="en-US" sz="900" dirty="0">
                <a:solidFill>
                  <a:srgbClr val="6C5D4C"/>
                </a:solidFill>
                <a:latin typeface="Arial" panose="020B0604020202020204" pitchFamily="34" charset="0"/>
                <a:ea typeface="Calibri" panose="020F0502020204030204" pitchFamily="34" charset="0"/>
                <a:cs typeface="Arial" panose="020B0604020202020204" pitchFamily="34" charset="0"/>
              </a:rPr>
              <a:t> served as the Chief Financial Officer of Hydro One, Inc., an energy distribution company, from 2002 to 2004. Mr. Hartwick holds an </a:t>
            </a:r>
            <a:r>
              <a:rPr lang="en-US" sz="900" dirty="0" err="1">
                <a:solidFill>
                  <a:srgbClr val="6C5D4C"/>
                </a:solidFill>
                <a:latin typeface="Arial" panose="020B0604020202020204" pitchFamily="34" charset="0"/>
                <a:ea typeface="Calibri" panose="020F0502020204030204" pitchFamily="34" charset="0"/>
                <a:cs typeface="Arial" panose="020B0604020202020204" pitchFamily="34" charset="0"/>
              </a:rPr>
              <a:t>Honours</a:t>
            </a:r>
            <a:r>
              <a:rPr lang="en-US" sz="900" dirty="0">
                <a:solidFill>
                  <a:srgbClr val="6C5D4C"/>
                </a:solidFill>
                <a:latin typeface="Arial" panose="020B0604020202020204" pitchFamily="34" charset="0"/>
                <a:ea typeface="Calibri" panose="020F0502020204030204" pitchFamily="34" charset="0"/>
                <a:cs typeface="Arial" panose="020B0604020202020204" pitchFamily="34" charset="0"/>
              </a:rPr>
              <a:t> of Business Administration degree from Trent University. Mr. </a:t>
            </a:r>
            <a:r>
              <a:rPr lang="en-US" sz="900" dirty="0" err="1">
                <a:solidFill>
                  <a:srgbClr val="6C5D4C"/>
                </a:solidFill>
                <a:latin typeface="Arial" panose="020B0604020202020204" pitchFamily="34" charset="0"/>
                <a:ea typeface="Calibri" panose="020F0502020204030204" pitchFamily="34" charset="0"/>
                <a:cs typeface="Arial" panose="020B0604020202020204" pitchFamily="34" charset="0"/>
              </a:rPr>
              <a:t>Hartwick</a:t>
            </a:r>
            <a:r>
              <a:rPr lang="en-US" sz="900" dirty="0">
                <a:solidFill>
                  <a:srgbClr val="6C5D4C"/>
                </a:solidFill>
                <a:latin typeface="Arial" panose="020B0604020202020204" pitchFamily="34" charset="0"/>
                <a:ea typeface="Calibri" panose="020F0502020204030204" pitchFamily="34" charset="0"/>
                <a:cs typeface="Arial" panose="020B0604020202020204" pitchFamily="34" charset="0"/>
              </a:rPr>
              <a:t> was selected to serve as a director because of his extensive knowledge of the retail natural gas and electricity business and his leadership and management expertise.</a:t>
            </a:r>
            <a:r>
              <a:rPr lang="en-US" sz="900" b="1" i="1" dirty="0">
                <a:solidFill>
                  <a:srgbClr val="6C5D4C"/>
                </a:solidFill>
                <a:latin typeface="Arial" panose="020B0604020202020204" pitchFamily="34" charset="0"/>
                <a:ea typeface="Calibri" panose="020F0502020204030204" pitchFamily="34" charset="0"/>
                <a:cs typeface="Arial" panose="020B0604020202020204" pitchFamily="34" charset="0"/>
              </a:rPr>
              <a:t> </a:t>
            </a:r>
            <a:endParaRPr lang="en-US" sz="900" dirty="0">
              <a:solidFill>
                <a:srgbClr val="6C5D4C"/>
              </a:solidFill>
              <a:latin typeface="Arial" panose="020B0604020202020204" pitchFamily="34" charset="0"/>
              <a:ea typeface="Calibri" panose="020F050202020403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2E29435E-F4AA-4E87-BE05-37AFBE5789E4}"/>
              </a:ext>
            </a:extLst>
          </p:cNvPr>
          <p:cNvSpPr txBox="1">
            <a:spLocks/>
          </p:cNvSpPr>
          <p:nvPr/>
        </p:nvSpPr>
        <p:spPr>
          <a:xfrm>
            <a:off x="452092" y="3429000"/>
            <a:ext cx="8154580" cy="137160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1600" b="1" dirty="0">
                <a:solidFill>
                  <a:srgbClr val="0A557D"/>
                </a:solidFill>
              </a:rPr>
              <a:t>Amanda Bush</a:t>
            </a:r>
            <a:r>
              <a:rPr lang="en-US" sz="1600" dirty="0">
                <a:solidFill>
                  <a:srgbClr val="0A557D"/>
                </a:solidFill>
              </a:rPr>
              <a:t>• Independent Director</a:t>
            </a:r>
          </a:p>
          <a:p>
            <a:pPr marL="0" indent="0">
              <a:lnSpc>
                <a:spcPct val="107000"/>
              </a:lnSpc>
              <a:spcBef>
                <a:spcPts val="0"/>
              </a:spcBef>
              <a:spcAft>
                <a:spcPts val="600"/>
              </a:spcAft>
              <a:buNone/>
            </a:pPr>
            <a:r>
              <a:rPr lang="en-US" sz="900" dirty="0">
                <a:solidFill>
                  <a:srgbClr val="6C5D4C"/>
                </a:solidFill>
                <a:latin typeface="Arial" panose="020B0604020202020204" pitchFamily="34" charset="0"/>
                <a:ea typeface="Calibri" panose="020F0502020204030204" pitchFamily="34" charset="0"/>
                <a:cs typeface="Arial" panose="020B0604020202020204" pitchFamily="34" charset="0"/>
              </a:rPr>
              <a:t>Ms. Bush was appointed to our Board of Directors in August 2019. Ms. Bush is the Chief Financial Officer of Azure Midstream Energy, LLC. Prior to Joining Azure Midstream, Ms. Bush was the Chief Financial Officer at Marlin Midstream Partners, LP, leading their successful IPO in 2013. Prior to being the CFO of Marlin Midstream, Ms. Bush held various finance and accounting roles within the energy industry. Ms. Bush began her career in public accounting with PwC auditing Fortune 500 companies. Ms. Bush has a master’s degree in accounting from the University of Houston and is a Texas certified public accountant. Ms. Bush joined the Audit Committee, the Compensation Committee, and the Nominating and Corporate Governance Committee. Ms. Bush serves as Chair of the Audit Committee. Ms. Bush was selected to serve as a director because of her substantial knowledge of the retail electricity and natural gas industry as well as her financial expertise and experienced background in auditing. </a:t>
            </a:r>
          </a:p>
        </p:txBody>
      </p:sp>
      <p:sp>
        <p:nvSpPr>
          <p:cNvPr id="13" name="Title 2">
            <a:extLst>
              <a:ext uri="{FF2B5EF4-FFF2-40B4-BE49-F238E27FC236}">
                <a16:creationId xmlns:a16="http://schemas.microsoft.com/office/drawing/2014/main" id="{26B96D83-EA91-4681-8353-8EB7F7E7B945}"/>
              </a:ext>
            </a:extLst>
          </p:cNvPr>
          <p:cNvSpPr>
            <a:spLocks noGrp="1"/>
          </p:cNvSpPr>
          <p:nvPr>
            <p:ph type="title"/>
          </p:nvPr>
        </p:nvSpPr>
        <p:spPr>
          <a:xfrm>
            <a:off x="555625" y="560388"/>
            <a:ext cx="8051800" cy="611187"/>
          </a:xfrm>
          <a:prstGeom prst="rect">
            <a:avLst/>
          </a:prstGeom>
          <a:ln w="19050">
            <a:noFill/>
          </a:ln>
        </p:spPr>
        <p:txBody>
          <a:bodyPr>
            <a:noAutofit/>
          </a:bodyPr>
          <a:lstStyle/>
          <a:p>
            <a:r>
              <a:rPr lang="en-US" sz="2600" dirty="0"/>
              <a:t>Board of Directors</a:t>
            </a:r>
          </a:p>
        </p:txBody>
      </p:sp>
    </p:spTree>
    <p:extLst>
      <p:ext uri="{BB962C8B-B14F-4D97-AF65-F5344CB8AC3E}">
        <p14:creationId xmlns:p14="http://schemas.microsoft.com/office/powerpoint/2010/main" val="3157152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18</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Up-C Structure</a:t>
            </a:r>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13" name="Rectangle 12">
            <a:extLst>
              <a:ext uri="{FF2B5EF4-FFF2-40B4-BE49-F238E27FC236}">
                <a16:creationId xmlns:a16="http://schemas.microsoft.com/office/drawing/2014/main" id="{4F757C8B-F49E-4492-86EE-01998C4242B1}"/>
              </a:ext>
            </a:extLst>
          </p:cNvPr>
          <p:cNvSpPr/>
          <p:nvPr/>
        </p:nvSpPr>
        <p:spPr>
          <a:xfrm>
            <a:off x="6934199" y="1279809"/>
            <a:ext cx="1371600" cy="685800"/>
          </a:xfrm>
          <a:prstGeom prst="rect">
            <a:avLst/>
          </a:prstGeom>
          <a:solidFill>
            <a:srgbClr val="0A557D"/>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2"/>
                </a:solidFill>
              </a:rPr>
              <a:t>Public</a:t>
            </a:r>
          </a:p>
        </p:txBody>
      </p:sp>
      <p:sp>
        <p:nvSpPr>
          <p:cNvPr id="16" name="Rectangle 15">
            <a:extLst>
              <a:ext uri="{FF2B5EF4-FFF2-40B4-BE49-F238E27FC236}">
                <a16:creationId xmlns:a16="http://schemas.microsoft.com/office/drawing/2014/main" id="{210E4F2C-AE4D-4E8C-BE00-51787A759809}"/>
              </a:ext>
            </a:extLst>
          </p:cNvPr>
          <p:cNvSpPr/>
          <p:nvPr/>
        </p:nvSpPr>
        <p:spPr>
          <a:xfrm>
            <a:off x="3886199" y="2756184"/>
            <a:ext cx="1371600" cy="685800"/>
          </a:xfrm>
          <a:prstGeom prst="rect">
            <a:avLst/>
          </a:prstGeom>
          <a:solidFill>
            <a:srgbClr val="0A557D"/>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2"/>
                </a:solidFill>
              </a:rPr>
              <a:t>Via Renewables, Inc.</a:t>
            </a:r>
          </a:p>
        </p:txBody>
      </p:sp>
      <p:sp>
        <p:nvSpPr>
          <p:cNvPr id="17" name="Isosceles Triangle 16">
            <a:extLst>
              <a:ext uri="{FF2B5EF4-FFF2-40B4-BE49-F238E27FC236}">
                <a16:creationId xmlns:a16="http://schemas.microsoft.com/office/drawing/2014/main" id="{E826D5BF-452E-4738-AF31-D9A145044900}"/>
              </a:ext>
            </a:extLst>
          </p:cNvPr>
          <p:cNvSpPr/>
          <p:nvPr/>
        </p:nvSpPr>
        <p:spPr>
          <a:xfrm>
            <a:off x="3886199" y="3899184"/>
            <a:ext cx="1371600" cy="685800"/>
          </a:xfrm>
          <a:prstGeom prst="triangle">
            <a:avLst/>
          </a:prstGeom>
          <a:solidFill>
            <a:srgbClr val="0A557D"/>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18" name="Oval 17">
            <a:extLst>
              <a:ext uri="{FF2B5EF4-FFF2-40B4-BE49-F238E27FC236}">
                <a16:creationId xmlns:a16="http://schemas.microsoft.com/office/drawing/2014/main" id="{348052BB-FCE6-4F7E-B605-ECA9CAB0E131}"/>
              </a:ext>
            </a:extLst>
          </p:cNvPr>
          <p:cNvSpPr/>
          <p:nvPr/>
        </p:nvSpPr>
        <p:spPr>
          <a:xfrm>
            <a:off x="838199" y="1279809"/>
            <a:ext cx="1371600" cy="685800"/>
          </a:xfrm>
          <a:prstGeom prst="ellipse">
            <a:avLst/>
          </a:prstGeom>
          <a:solidFill>
            <a:srgbClr val="0A557D"/>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2"/>
                </a:solidFill>
              </a:rPr>
              <a:t>Sponsor</a:t>
            </a:r>
          </a:p>
        </p:txBody>
      </p:sp>
      <p:cxnSp>
        <p:nvCxnSpPr>
          <p:cNvPr id="19" name="Straight Connector 18">
            <a:extLst>
              <a:ext uri="{FF2B5EF4-FFF2-40B4-BE49-F238E27FC236}">
                <a16:creationId xmlns:a16="http://schemas.microsoft.com/office/drawing/2014/main" id="{1FFD010B-CCAC-41C7-A335-215DF2234C0E}"/>
              </a:ext>
            </a:extLst>
          </p:cNvPr>
          <p:cNvCxnSpPr>
            <a:stCxn id="18" idx="4"/>
            <a:endCxn id="16" idx="0"/>
          </p:cNvCxnSpPr>
          <p:nvPr/>
        </p:nvCxnSpPr>
        <p:spPr>
          <a:xfrm>
            <a:off x="1523999" y="1965609"/>
            <a:ext cx="3048000" cy="790575"/>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7CD8B4E-BAE1-4E08-ADCF-4715E0B175D2}"/>
              </a:ext>
            </a:extLst>
          </p:cNvPr>
          <p:cNvCxnSpPr>
            <a:stCxn id="13" idx="2"/>
            <a:endCxn id="16" idx="0"/>
          </p:cNvCxnSpPr>
          <p:nvPr/>
        </p:nvCxnSpPr>
        <p:spPr>
          <a:xfrm flipH="1">
            <a:off x="4571999" y="1965609"/>
            <a:ext cx="3048000" cy="79057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E35F19B-1560-4400-8B3E-98273FCE390A}"/>
              </a:ext>
            </a:extLst>
          </p:cNvPr>
          <p:cNvCxnSpPr>
            <a:stCxn id="16" idx="2"/>
            <a:endCxn id="17" idx="0"/>
          </p:cNvCxnSpPr>
          <p:nvPr/>
        </p:nvCxnSpPr>
        <p:spPr>
          <a:xfrm>
            <a:off x="4571999" y="3441984"/>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F7141156-5BC8-4110-9561-99EDECE4310A}"/>
              </a:ext>
            </a:extLst>
          </p:cNvPr>
          <p:cNvCxnSpPr>
            <a:stCxn id="18" idx="4"/>
            <a:endCxn id="17" idx="1"/>
          </p:cNvCxnSpPr>
          <p:nvPr/>
        </p:nvCxnSpPr>
        <p:spPr>
          <a:xfrm>
            <a:off x="1523999" y="1965609"/>
            <a:ext cx="2705100" cy="2276475"/>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8303709-9ECB-489E-B9C4-06022C87BDB8}"/>
              </a:ext>
            </a:extLst>
          </p:cNvPr>
          <p:cNvSpPr txBox="1"/>
          <p:nvPr/>
        </p:nvSpPr>
        <p:spPr>
          <a:xfrm>
            <a:off x="4076699" y="4085219"/>
            <a:ext cx="990600" cy="461665"/>
          </a:xfrm>
          <a:prstGeom prst="rect">
            <a:avLst/>
          </a:prstGeom>
          <a:noFill/>
        </p:spPr>
        <p:txBody>
          <a:bodyPr wrap="square" rtlCol="0">
            <a:spAutoFit/>
          </a:bodyPr>
          <a:lstStyle/>
          <a:p>
            <a:pPr algn="ctr"/>
            <a:r>
              <a:rPr lang="en-US" sz="1200" dirty="0">
                <a:solidFill>
                  <a:schemeClr val="bg2"/>
                </a:solidFill>
              </a:rPr>
              <a:t>Spark </a:t>
            </a:r>
          </a:p>
          <a:p>
            <a:pPr algn="ctr"/>
            <a:r>
              <a:rPr lang="en-US" sz="1200" dirty="0">
                <a:solidFill>
                  <a:schemeClr val="bg2"/>
                </a:solidFill>
              </a:rPr>
              <a:t>HoldCo</a:t>
            </a:r>
          </a:p>
        </p:txBody>
      </p:sp>
      <p:cxnSp>
        <p:nvCxnSpPr>
          <p:cNvPr id="24" name="Straight Connector 23">
            <a:extLst>
              <a:ext uri="{FF2B5EF4-FFF2-40B4-BE49-F238E27FC236}">
                <a16:creationId xmlns:a16="http://schemas.microsoft.com/office/drawing/2014/main" id="{FD6FC796-ECD8-4159-B949-CB1745AED9F9}"/>
              </a:ext>
            </a:extLst>
          </p:cNvPr>
          <p:cNvCxnSpPr>
            <a:stCxn id="17" idx="3"/>
          </p:cNvCxnSpPr>
          <p:nvPr/>
        </p:nvCxnSpPr>
        <p:spPr>
          <a:xfrm>
            <a:off x="4571999" y="4584984"/>
            <a:ext cx="0" cy="274320"/>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0096F499-7254-4C10-8695-07AEAECAD871}"/>
              </a:ext>
            </a:extLst>
          </p:cNvPr>
          <p:cNvSpPr txBox="1"/>
          <p:nvPr/>
        </p:nvSpPr>
        <p:spPr>
          <a:xfrm>
            <a:off x="1868069" y="5442234"/>
            <a:ext cx="5410200" cy="276999"/>
          </a:xfrm>
          <a:prstGeom prst="rect">
            <a:avLst/>
          </a:prstGeom>
          <a:noFill/>
        </p:spPr>
        <p:txBody>
          <a:bodyPr wrap="square" rtlCol="0">
            <a:spAutoFit/>
          </a:bodyPr>
          <a:lstStyle/>
          <a:p>
            <a:pPr algn="ctr"/>
            <a:r>
              <a:rPr lang="en-US" sz="1200" dirty="0"/>
              <a:t>Operating Subsidiaries</a:t>
            </a:r>
          </a:p>
        </p:txBody>
      </p:sp>
      <p:cxnSp>
        <p:nvCxnSpPr>
          <p:cNvPr id="26" name="Straight Connector 25">
            <a:extLst>
              <a:ext uri="{FF2B5EF4-FFF2-40B4-BE49-F238E27FC236}">
                <a16:creationId xmlns:a16="http://schemas.microsoft.com/office/drawing/2014/main" id="{A5E31F59-91AA-4956-8D8B-A5E69A44D740}"/>
              </a:ext>
            </a:extLst>
          </p:cNvPr>
          <p:cNvCxnSpPr/>
          <p:nvPr/>
        </p:nvCxnSpPr>
        <p:spPr>
          <a:xfrm>
            <a:off x="2287169" y="4861209"/>
            <a:ext cx="4572000"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4B92A58-36D3-4C02-AB05-4A770A786C74}"/>
              </a:ext>
            </a:extLst>
          </p:cNvPr>
          <p:cNvCxnSpPr/>
          <p:nvPr/>
        </p:nvCxnSpPr>
        <p:spPr>
          <a:xfrm>
            <a:off x="2287169" y="4857551"/>
            <a:ext cx="0" cy="18288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E25C2FA-AF68-4193-A2ED-9901BE0AF572}"/>
              </a:ext>
            </a:extLst>
          </p:cNvPr>
          <p:cNvCxnSpPr/>
          <p:nvPr/>
        </p:nvCxnSpPr>
        <p:spPr>
          <a:xfrm>
            <a:off x="6859169" y="4857551"/>
            <a:ext cx="0" cy="18288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B8FF8F7-D086-4AAE-A38C-7C558884835B}"/>
              </a:ext>
            </a:extLst>
          </p:cNvPr>
          <p:cNvCxnSpPr/>
          <p:nvPr/>
        </p:nvCxnSpPr>
        <p:spPr>
          <a:xfrm>
            <a:off x="3811169" y="4857551"/>
            <a:ext cx="0" cy="18288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02D5AAC-5F01-4AC2-94AB-A6E2B7C2CBA4}"/>
              </a:ext>
            </a:extLst>
          </p:cNvPr>
          <p:cNvCxnSpPr/>
          <p:nvPr/>
        </p:nvCxnSpPr>
        <p:spPr>
          <a:xfrm>
            <a:off x="5335169" y="4857551"/>
            <a:ext cx="0" cy="182880"/>
          </a:xfrm>
          <a:prstGeom prst="line">
            <a:avLst/>
          </a:prstGeom>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D99EB059-0EAF-4120-9A63-FD07E2D7DC76}"/>
              </a:ext>
            </a:extLst>
          </p:cNvPr>
          <p:cNvSpPr/>
          <p:nvPr/>
        </p:nvSpPr>
        <p:spPr>
          <a:xfrm>
            <a:off x="1868069" y="5040431"/>
            <a:ext cx="838200" cy="342900"/>
          </a:xfrm>
          <a:prstGeom prst="rect">
            <a:avLst/>
          </a:prstGeom>
          <a:solidFill>
            <a:srgbClr val="0A557D"/>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800" dirty="0"/>
          </a:p>
        </p:txBody>
      </p:sp>
      <p:sp>
        <p:nvSpPr>
          <p:cNvPr id="32" name="Rectangle 31">
            <a:extLst>
              <a:ext uri="{FF2B5EF4-FFF2-40B4-BE49-F238E27FC236}">
                <a16:creationId xmlns:a16="http://schemas.microsoft.com/office/drawing/2014/main" id="{07C247DB-C3F6-4217-ABE6-A54215845D9E}"/>
              </a:ext>
            </a:extLst>
          </p:cNvPr>
          <p:cNvSpPr/>
          <p:nvPr/>
        </p:nvSpPr>
        <p:spPr>
          <a:xfrm>
            <a:off x="3392069" y="5040431"/>
            <a:ext cx="838200" cy="342900"/>
          </a:xfrm>
          <a:prstGeom prst="rect">
            <a:avLst/>
          </a:prstGeom>
          <a:solidFill>
            <a:srgbClr val="0A557D"/>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800" dirty="0"/>
          </a:p>
        </p:txBody>
      </p:sp>
      <p:sp>
        <p:nvSpPr>
          <p:cNvPr id="33" name="Rectangle 32">
            <a:extLst>
              <a:ext uri="{FF2B5EF4-FFF2-40B4-BE49-F238E27FC236}">
                <a16:creationId xmlns:a16="http://schemas.microsoft.com/office/drawing/2014/main" id="{9136D07F-C6AE-498D-9B8D-EA279CE07155}"/>
              </a:ext>
            </a:extLst>
          </p:cNvPr>
          <p:cNvSpPr/>
          <p:nvPr/>
        </p:nvSpPr>
        <p:spPr>
          <a:xfrm>
            <a:off x="6440069" y="5040431"/>
            <a:ext cx="838200" cy="342900"/>
          </a:xfrm>
          <a:prstGeom prst="rect">
            <a:avLst/>
          </a:prstGeom>
          <a:solidFill>
            <a:srgbClr val="0A557D"/>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800" dirty="0"/>
          </a:p>
        </p:txBody>
      </p:sp>
      <p:sp>
        <p:nvSpPr>
          <p:cNvPr id="34" name="Rectangle 33">
            <a:extLst>
              <a:ext uri="{FF2B5EF4-FFF2-40B4-BE49-F238E27FC236}">
                <a16:creationId xmlns:a16="http://schemas.microsoft.com/office/drawing/2014/main" id="{EAE4EE89-41E5-4FAA-9DAE-5D9F099057DF}"/>
              </a:ext>
            </a:extLst>
          </p:cNvPr>
          <p:cNvSpPr/>
          <p:nvPr/>
        </p:nvSpPr>
        <p:spPr>
          <a:xfrm>
            <a:off x="4906544" y="5040431"/>
            <a:ext cx="838200" cy="342900"/>
          </a:xfrm>
          <a:prstGeom prst="rect">
            <a:avLst/>
          </a:prstGeom>
          <a:solidFill>
            <a:srgbClr val="0A557D"/>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800" dirty="0"/>
          </a:p>
        </p:txBody>
      </p:sp>
      <p:sp>
        <p:nvSpPr>
          <p:cNvPr id="35" name="TextBox 34">
            <a:extLst>
              <a:ext uri="{FF2B5EF4-FFF2-40B4-BE49-F238E27FC236}">
                <a16:creationId xmlns:a16="http://schemas.microsoft.com/office/drawing/2014/main" id="{CC0A6EB0-A091-4278-933C-66E6C235A656}"/>
              </a:ext>
            </a:extLst>
          </p:cNvPr>
          <p:cNvSpPr txBox="1"/>
          <p:nvPr/>
        </p:nvSpPr>
        <p:spPr>
          <a:xfrm>
            <a:off x="4916069" y="1223998"/>
            <a:ext cx="2057400" cy="1200329"/>
          </a:xfrm>
          <a:prstGeom prst="rect">
            <a:avLst/>
          </a:prstGeom>
          <a:noFill/>
        </p:spPr>
        <p:txBody>
          <a:bodyPr wrap="square" rtlCol="0">
            <a:spAutoFit/>
          </a:bodyPr>
          <a:lstStyle/>
          <a:p>
            <a:r>
              <a:rPr lang="en-US" sz="1100" b="1" dirty="0"/>
              <a:t>Class A Common Stock</a:t>
            </a:r>
          </a:p>
          <a:p>
            <a:r>
              <a:rPr lang="en-US" sz="1100" b="1" dirty="0"/>
              <a:t>15,646,425 Shares</a:t>
            </a:r>
            <a:r>
              <a:rPr lang="en-US" sz="1100" b="1" baseline="30000" dirty="0"/>
              <a:t>1</a:t>
            </a:r>
            <a:endParaRPr lang="en-US" sz="1000" dirty="0"/>
          </a:p>
          <a:p>
            <a:pPr marL="171450" indent="-171450">
              <a:buFont typeface="Wingdings" panose="05000000000000000000" pitchFamily="2" charset="2"/>
              <a:buChar char="§"/>
            </a:pPr>
            <a:r>
              <a:rPr lang="en-US" sz="1000" dirty="0"/>
              <a:t>Publicly traded</a:t>
            </a:r>
          </a:p>
          <a:p>
            <a:pPr marL="171450" indent="-171450">
              <a:buFont typeface="Wingdings" panose="05000000000000000000" pitchFamily="2" charset="2"/>
              <a:buChar char="§"/>
            </a:pPr>
            <a:r>
              <a:rPr lang="en-US" sz="1000" dirty="0"/>
              <a:t>100% of economic interest in Via Renewables, Inc.</a:t>
            </a:r>
          </a:p>
          <a:p>
            <a:pPr marL="171450" indent="-171450">
              <a:buFont typeface="Wingdings" panose="05000000000000000000" pitchFamily="2" charset="2"/>
              <a:buChar char="§"/>
            </a:pPr>
            <a:endParaRPr lang="en-US" sz="1000" dirty="0"/>
          </a:p>
          <a:p>
            <a:pPr marL="171450" indent="-171450">
              <a:buFont typeface="Wingdings" panose="05000000000000000000" pitchFamily="2" charset="2"/>
              <a:buChar char="§"/>
            </a:pPr>
            <a:endParaRPr lang="en-US" sz="1000" dirty="0"/>
          </a:p>
        </p:txBody>
      </p:sp>
      <p:sp>
        <p:nvSpPr>
          <p:cNvPr id="36" name="TextBox 35">
            <a:extLst>
              <a:ext uri="{FF2B5EF4-FFF2-40B4-BE49-F238E27FC236}">
                <a16:creationId xmlns:a16="http://schemas.microsoft.com/office/drawing/2014/main" id="{4906A984-A621-43A2-B438-8F2576EACB1A}"/>
              </a:ext>
            </a:extLst>
          </p:cNvPr>
          <p:cNvSpPr txBox="1"/>
          <p:nvPr/>
        </p:nvSpPr>
        <p:spPr>
          <a:xfrm>
            <a:off x="2266950" y="1223998"/>
            <a:ext cx="2057400" cy="1200329"/>
          </a:xfrm>
          <a:prstGeom prst="rect">
            <a:avLst/>
          </a:prstGeom>
          <a:noFill/>
        </p:spPr>
        <p:txBody>
          <a:bodyPr wrap="square" rtlCol="0">
            <a:spAutoFit/>
          </a:bodyPr>
          <a:lstStyle/>
          <a:p>
            <a:r>
              <a:rPr lang="en-US" sz="1100" b="1" dirty="0"/>
              <a:t>Class B Common Stock</a:t>
            </a:r>
          </a:p>
          <a:p>
            <a:r>
              <a:rPr lang="en-US" sz="1100" b="1" dirty="0"/>
              <a:t>20,000,000 Shares</a:t>
            </a:r>
            <a:r>
              <a:rPr lang="en-US" sz="1100" b="1" baseline="30000" dirty="0"/>
              <a:t>1</a:t>
            </a:r>
            <a:endParaRPr lang="en-US" sz="1100" b="1" dirty="0"/>
          </a:p>
          <a:p>
            <a:pPr marL="171450" indent="-171450">
              <a:buFont typeface="Wingdings" panose="05000000000000000000" pitchFamily="2" charset="2"/>
              <a:buChar char="§"/>
            </a:pPr>
            <a:r>
              <a:rPr lang="en-US" sz="1000" dirty="0"/>
              <a:t>Not publicly traded</a:t>
            </a:r>
          </a:p>
          <a:p>
            <a:pPr marL="171450" indent="-171450">
              <a:buFont typeface="Wingdings" panose="05000000000000000000" pitchFamily="2" charset="2"/>
              <a:buChar char="§"/>
            </a:pPr>
            <a:r>
              <a:rPr lang="en-US" sz="1000" dirty="0"/>
              <a:t>No economic rights</a:t>
            </a:r>
            <a:r>
              <a:rPr lang="en-US" sz="1000" baseline="30000" dirty="0"/>
              <a:t>2</a:t>
            </a:r>
          </a:p>
          <a:p>
            <a:pPr marL="171450" indent="-171450">
              <a:buFont typeface="Wingdings" panose="05000000000000000000" pitchFamily="2" charset="2"/>
              <a:buChar char="§"/>
            </a:pPr>
            <a:r>
              <a:rPr lang="en-US" sz="1000" dirty="0"/>
              <a:t>Voting rights</a:t>
            </a:r>
            <a:endParaRPr lang="en-US" sz="1000" baseline="30000" dirty="0"/>
          </a:p>
          <a:p>
            <a:endParaRPr lang="en-US" sz="1000" dirty="0"/>
          </a:p>
          <a:p>
            <a:endParaRPr lang="en-US" sz="1000" dirty="0"/>
          </a:p>
        </p:txBody>
      </p:sp>
      <p:sp>
        <p:nvSpPr>
          <p:cNvPr id="37" name="TextBox 36">
            <a:extLst>
              <a:ext uri="{FF2B5EF4-FFF2-40B4-BE49-F238E27FC236}">
                <a16:creationId xmlns:a16="http://schemas.microsoft.com/office/drawing/2014/main" id="{D421B52D-9C09-4DE9-AFFF-B47E6BE24489}"/>
              </a:ext>
            </a:extLst>
          </p:cNvPr>
          <p:cNvSpPr txBox="1"/>
          <p:nvPr/>
        </p:nvSpPr>
        <p:spPr>
          <a:xfrm>
            <a:off x="4286250" y="5710325"/>
            <a:ext cx="4343400" cy="369332"/>
          </a:xfrm>
          <a:prstGeom prst="rect">
            <a:avLst/>
          </a:prstGeom>
          <a:noFill/>
        </p:spPr>
        <p:txBody>
          <a:bodyPr wrap="square" rtlCol="0" anchor="b">
            <a:spAutoFit/>
          </a:bodyPr>
          <a:lstStyle/>
          <a:p>
            <a:pPr algn="r"/>
            <a:r>
              <a:rPr lang="en-US" sz="900" i="1" baseline="30000" dirty="0">
                <a:latin typeface="Arial" panose="020B0604020202020204" pitchFamily="34" charset="0"/>
                <a:cs typeface="Arial" panose="020B0604020202020204" pitchFamily="34" charset="0"/>
              </a:rPr>
              <a:t>1</a:t>
            </a:r>
            <a:r>
              <a:rPr lang="en-US" sz="900" i="1" dirty="0">
                <a:latin typeface="Arial" panose="020B0604020202020204" pitchFamily="34" charset="0"/>
                <a:cs typeface="Arial" panose="020B0604020202020204" pitchFamily="34" charset="0"/>
              </a:rPr>
              <a:t>Shares/Units Outstanding as of December 31, 2021</a:t>
            </a:r>
          </a:p>
          <a:p>
            <a:pPr algn="r"/>
            <a:r>
              <a:rPr lang="en-US" sz="900" i="1" baseline="30000" dirty="0">
                <a:latin typeface="Arial" panose="020B0604020202020204" pitchFamily="34" charset="0"/>
                <a:cs typeface="Arial" panose="020B0604020202020204" pitchFamily="34" charset="0"/>
              </a:rPr>
              <a:t>2</a:t>
            </a:r>
            <a:r>
              <a:rPr lang="en-US" sz="900" i="1" dirty="0">
                <a:latin typeface="Arial" panose="020B0604020202020204" pitchFamily="34" charset="0"/>
                <a:cs typeface="Arial" panose="020B0604020202020204" pitchFamily="34" charset="0"/>
              </a:rPr>
              <a:t>Sponsor receives distributions through direct interest in Spark </a:t>
            </a:r>
            <a:r>
              <a:rPr lang="en-US" sz="900" i="1" dirty="0" err="1">
                <a:latin typeface="Arial" panose="020B0604020202020204" pitchFamily="34" charset="0"/>
                <a:cs typeface="Arial" panose="020B0604020202020204" pitchFamily="34" charset="0"/>
              </a:rPr>
              <a:t>HoldCo</a:t>
            </a:r>
            <a:endParaRPr lang="en-US" sz="900" i="1"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C774CDF-2494-4930-BA1C-A69ABD1B0080}"/>
              </a:ext>
            </a:extLst>
          </p:cNvPr>
          <p:cNvSpPr txBox="1"/>
          <p:nvPr/>
        </p:nvSpPr>
        <p:spPr>
          <a:xfrm>
            <a:off x="2000250" y="3773841"/>
            <a:ext cx="2057400" cy="1046440"/>
          </a:xfrm>
          <a:prstGeom prst="rect">
            <a:avLst/>
          </a:prstGeom>
          <a:noFill/>
        </p:spPr>
        <p:txBody>
          <a:bodyPr wrap="square" rtlCol="0">
            <a:spAutoFit/>
          </a:bodyPr>
          <a:lstStyle/>
          <a:p>
            <a:r>
              <a:rPr lang="en-US" sz="1100" b="1" dirty="0" err="1"/>
              <a:t>HoldCo</a:t>
            </a:r>
            <a:r>
              <a:rPr lang="en-US" sz="1100" b="1" dirty="0"/>
              <a:t> Units</a:t>
            </a:r>
          </a:p>
          <a:p>
            <a:r>
              <a:rPr lang="en-US" sz="1100" b="1" dirty="0"/>
              <a:t>20,000,000 Units</a:t>
            </a:r>
            <a:r>
              <a:rPr lang="en-US" sz="1100" b="1" baseline="30000" dirty="0"/>
              <a:t>1</a:t>
            </a:r>
            <a:endParaRPr lang="en-US" sz="1100" b="1" dirty="0"/>
          </a:p>
          <a:p>
            <a:pPr marL="171450" indent="-171450">
              <a:buFont typeface="Wingdings" panose="05000000000000000000" pitchFamily="2" charset="2"/>
              <a:buChar char="§"/>
            </a:pPr>
            <a:r>
              <a:rPr lang="en-US" sz="1000" dirty="0"/>
              <a:t>Not publicly traded</a:t>
            </a:r>
          </a:p>
          <a:p>
            <a:pPr marL="171450" indent="-171450">
              <a:buFont typeface="Wingdings" panose="05000000000000000000" pitchFamily="2" charset="2"/>
              <a:buChar char="§"/>
            </a:pPr>
            <a:r>
              <a:rPr lang="en-US" sz="1000" dirty="0"/>
              <a:t>Economic rights</a:t>
            </a:r>
            <a:r>
              <a:rPr lang="en-US" sz="1000" baseline="30000" dirty="0"/>
              <a:t>2</a:t>
            </a:r>
          </a:p>
          <a:p>
            <a:endParaRPr lang="en-US" sz="1000" dirty="0"/>
          </a:p>
          <a:p>
            <a:endParaRPr lang="en-US" sz="1000" dirty="0"/>
          </a:p>
        </p:txBody>
      </p:sp>
      <p:sp>
        <p:nvSpPr>
          <p:cNvPr id="39" name="TextBox 38">
            <a:extLst>
              <a:ext uri="{FF2B5EF4-FFF2-40B4-BE49-F238E27FC236}">
                <a16:creationId xmlns:a16="http://schemas.microsoft.com/office/drawing/2014/main" id="{D3745782-012D-447E-8CB7-7595409A9098}"/>
              </a:ext>
            </a:extLst>
          </p:cNvPr>
          <p:cNvSpPr txBox="1"/>
          <p:nvPr/>
        </p:nvSpPr>
        <p:spPr>
          <a:xfrm>
            <a:off x="5448299" y="3775987"/>
            <a:ext cx="2057400" cy="738664"/>
          </a:xfrm>
          <a:prstGeom prst="rect">
            <a:avLst/>
          </a:prstGeom>
          <a:noFill/>
        </p:spPr>
        <p:txBody>
          <a:bodyPr wrap="square" rtlCol="0">
            <a:spAutoFit/>
          </a:bodyPr>
          <a:lstStyle/>
          <a:p>
            <a:r>
              <a:rPr lang="en-US" sz="1100" b="1" dirty="0" err="1"/>
              <a:t>HoldCo</a:t>
            </a:r>
            <a:r>
              <a:rPr lang="en-US" sz="1100" b="1" dirty="0"/>
              <a:t> Units</a:t>
            </a:r>
          </a:p>
          <a:p>
            <a:r>
              <a:rPr lang="en-US" sz="1100" b="1" dirty="0"/>
              <a:t>15,646,425 Units</a:t>
            </a:r>
            <a:r>
              <a:rPr lang="en-US" sz="1100" b="1" baseline="30000" dirty="0"/>
              <a:t>1</a:t>
            </a:r>
            <a:endParaRPr lang="en-US" sz="1100" b="1" dirty="0"/>
          </a:p>
          <a:p>
            <a:endParaRPr lang="en-US" sz="1000" dirty="0"/>
          </a:p>
          <a:p>
            <a:endParaRPr lang="en-US" sz="1000" dirty="0"/>
          </a:p>
        </p:txBody>
      </p:sp>
    </p:spTree>
    <p:extLst>
      <p:ext uri="{BB962C8B-B14F-4D97-AF65-F5344CB8AC3E}">
        <p14:creationId xmlns:p14="http://schemas.microsoft.com/office/powerpoint/2010/main" val="219074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19</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Proven Track Record of Acquisitions and Integration</a:t>
            </a:r>
          </a:p>
        </p:txBody>
      </p:sp>
      <p:sp>
        <p:nvSpPr>
          <p:cNvPr id="7" name="Rectangle 6">
            <a:extLst>
              <a:ext uri="{FF2B5EF4-FFF2-40B4-BE49-F238E27FC236}">
                <a16:creationId xmlns:a16="http://schemas.microsoft.com/office/drawing/2014/main" id="{08A5AB42-EE55-47C3-9B43-6E736E28763F}"/>
              </a:ext>
            </a:extLst>
          </p:cNvPr>
          <p:cNvSpPr/>
          <p:nvPr/>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55" name="Rectangle 54">
            <a:extLst>
              <a:ext uri="{FF2B5EF4-FFF2-40B4-BE49-F238E27FC236}">
                <a16:creationId xmlns:a16="http://schemas.microsoft.com/office/drawing/2014/main" id="{71F325BE-A6A3-43EA-A2A3-8965F0D6C716}"/>
              </a:ext>
            </a:extLst>
          </p:cNvPr>
          <p:cNvSpPr/>
          <p:nvPr/>
        </p:nvSpPr>
        <p:spPr>
          <a:xfrm>
            <a:off x="466626" y="1273829"/>
            <a:ext cx="8229600" cy="365760"/>
          </a:xfrm>
          <a:prstGeom prst="rect">
            <a:avLst/>
          </a:prstGeom>
          <a:solidFill>
            <a:srgbClr val="0A557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Prior Transactions</a:t>
            </a:r>
          </a:p>
        </p:txBody>
      </p:sp>
      <p:grpSp>
        <p:nvGrpSpPr>
          <p:cNvPr id="56" name="Group 55">
            <a:extLst>
              <a:ext uri="{FF2B5EF4-FFF2-40B4-BE49-F238E27FC236}">
                <a16:creationId xmlns:a16="http://schemas.microsoft.com/office/drawing/2014/main" id="{ADD4258A-1B9A-4D53-B180-136CE5749F77}"/>
              </a:ext>
            </a:extLst>
          </p:cNvPr>
          <p:cNvGrpSpPr/>
          <p:nvPr/>
        </p:nvGrpSpPr>
        <p:grpSpPr>
          <a:xfrm>
            <a:off x="396584" y="1709928"/>
            <a:ext cx="1151944" cy="1946429"/>
            <a:chOff x="1035050" y="3740150"/>
            <a:chExt cx="2139950" cy="2155518"/>
          </a:xfrm>
        </p:grpSpPr>
        <p:sp>
          <p:nvSpPr>
            <p:cNvPr id="57" name="Rectangle 56">
              <a:extLst>
                <a:ext uri="{FF2B5EF4-FFF2-40B4-BE49-F238E27FC236}">
                  <a16:creationId xmlns:a16="http://schemas.microsoft.com/office/drawing/2014/main" id="{E646450D-27C4-4387-92E7-707F880E844B}"/>
                </a:ext>
              </a:extLst>
            </p:cNvPr>
            <p:cNvSpPr/>
            <p:nvPr/>
          </p:nvSpPr>
          <p:spPr>
            <a:xfrm>
              <a:off x="1035050" y="3740150"/>
              <a:ext cx="2139950" cy="996950"/>
            </a:xfrm>
            <a:prstGeom prst="rect">
              <a:avLst/>
            </a:prstGeom>
            <a:solidFill>
              <a:schemeClr val="bg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7D8AC"/>
                </a:solidFill>
                <a:effectLst/>
                <a:uLnTx/>
                <a:uFillTx/>
                <a:latin typeface="Arial" panose="020B0604020202020204" pitchFamily="34" charset="0"/>
                <a:ea typeface="+mn-ea"/>
                <a:cs typeface="Arial" panose="020B0604020202020204" pitchFamily="34" charset="0"/>
              </a:endParaRPr>
            </a:p>
          </p:txBody>
        </p:sp>
        <p:sp>
          <p:nvSpPr>
            <p:cNvPr id="58" name="Rectangle 57">
              <a:extLst>
                <a:ext uri="{FF2B5EF4-FFF2-40B4-BE49-F238E27FC236}">
                  <a16:creationId xmlns:a16="http://schemas.microsoft.com/office/drawing/2014/main" id="{3FA3375D-58FA-4E25-8A92-07A86428CCD0}"/>
                </a:ext>
              </a:extLst>
            </p:cNvPr>
            <p:cNvSpPr/>
            <p:nvPr/>
          </p:nvSpPr>
          <p:spPr>
            <a:xfrm>
              <a:off x="1035050" y="4737100"/>
              <a:ext cx="2139950" cy="1158568"/>
            </a:xfrm>
            <a:prstGeom prst="rect">
              <a:avLst/>
            </a:prstGeom>
            <a:solidFill>
              <a:srgbClr val="0A557D"/>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70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~65,000 RCEs</a:t>
              </a:r>
              <a:b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13 New Markets</a:t>
              </a:r>
            </a:p>
            <a:p>
              <a:pPr marL="0" marR="0" lvl="0" indent="0" algn="ctr" defTabSz="914400" rtl="0" eaLnBrk="1" fontAlgn="auto" latinLnBrk="0" hangingPunct="1">
                <a:lnSpc>
                  <a:spcPct val="100000"/>
                </a:lnSpc>
                <a:spcBef>
                  <a:spcPts val="700"/>
                </a:spcBef>
                <a:spcAft>
                  <a:spcPts val="0"/>
                </a:spcAft>
                <a:buClrTx/>
                <a:buSzTx/>
                <a:buFontTx/>
                <a:buNone/>
                <a:tabLst/>
                <a:defRPr/>
              </a:pPr>
              <a:b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July 2015</a:t>
              </a:r>
            </a:p>
          </p:txBody>
        </p:sp>
      </p:grpSp>
      <p:pic>
        <p:nvPicPr>
          <p:cNvPr id="59" name="Picture 58">
            <a:extLst>
              <a:ext uri="{FF2B5EF4-FFF2-40B4-BE49-F238E27FC236}">
                <a16:creationId xmlns:a16="http://schemas.microsoft.com/office/drawing/2014/main" id="{E0DB62A0-F6A6-4B65-9319-8F753984505B}"/>
              </a:ext>
            </a:extLst>
          </p:cNvPr>
          <p:cNvPicPr>
            <a:picLocks noChangeAspect="1"/>
          </p:cNvPicPr>
          <p:nvPr/>
        </p:nvPicPr>
        <p:blipFill rotWithShape="1">
          <a:blip r:embed="rId3">
            <a:extLst>
              <a:ext uri="{28A0092B-C50C-407E-A947-70E740481C1C}">
                <a14:useLocalDpi xmlns:a14="http://schemas.microsoft.com/office/drawing/2010/main" val="0"/>
              </a:ext>
            </a:extLst>
          </a:blip>
          <a:srcRect t="40992" r="8213" b="13358"/>
          <a:stretch/>
        </p:blipFill>
        <p:spPr>
          <a:xfrm>
            <a:off x="336263" y="1986060"/>
            <a:ext cx="1230971" cy="294232"/>
          </a:xfrm>
          <a:prstGeom prst="rect">
            <a:avLst/>
          </a:prstGeom>
        </p:spPr>
      </p:pic>
      <p:sp>
        <p:nvSpPr>
          <p:cNvPr id="60" name="Rectangle 59">
            <a:extLst>
              <a:ext uri="{FF2B5EF4-FFF2-40B4-BE49-F238E27FC236}">
                <a16:creationId xmlns:a16="http://schemas.microsoft.com/office/drawing/2014/main" id="{DCD855A7-308B-4FFD-A139-8589656EF43C}"/>
              </a:ext>
            </a:extLst>
          </p:cNvPr>
          <p:cNvSpPr/>
          <p:nvPr/>
        </p:nvSpPr>
        <p:spPr>
          <a:xfrm>
            <a:off x="386909" y="3894687"/>
            <a:ext cx="1407520" cy="939105"/>
          </a:xfrm>
          <a:prstGeom prst="rect">
            <a:avLst/>
          </a:prstGeom>
          <a:solidFill>
            <a:schemeClr val="bg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7D8AC"/>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F5AA590F-B999-4DEE-8A3B-DC2A3A4C4DBD}"/>
              </a:ext>
            </a:extLst>
          </p:cNvPr>
          <p:cNvSpPr/>
          <p:nvPr/>
        </p:nvSpPr>
        <p:spPr>
          <a:xfrm>
            <a:off x="2101531" y="3894687"/>
            <a:ext cx="1411662" cy="939105"/>
          </a:xfrm>
          <a:prstGeom prst="rect">
            <a:avLst/>
          </a:prstGeom>
          <a:solidFill>
            <a:schemeClr val="bg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7D8AC"/>
              </a:solidFill>
              <a:effectLst/>
              <a:uLnTx/>
              <a:uFillTx/>
              <a:latin typeface="Arial" panose="020B060402020202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id="{8DDA951B-EED0-4B9E-A501-390BA717156F}"/>
              </a:ext>
            </a:extLst>
          </p:cNvPr>
          <p:cNvSpPr/>
          <p:nvPr/>
        </p:nvSpPr>
        <p:spPr>
          <a:xfrm>
            <a:off x="3872928" y="3919630"/>
            <a:ext cx="1410244" cy="939105"/>
          </a:xfrm>
          <a:prstGeom prst="rect">
            <a:avLst/>
          </a:prstGeom>
          <a:solidFill>
            <a:schemeClr val="bg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7D8AC"/>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D8C129EB-1006-4269-9EF8-5FC09D405BB9}"/>
              </a:ext>
            </a:extLst>
          </p:cNvPr>
          <p:cNvSpPr/>
          <p:nvPr/>
        </p:nvSpPr>
        <p:spPr>
          <a:xfrm>
            <a:off x="5606569" y="3919630"/>
            <a:ext cx="1411662" cy="939105"/>
          </a:xfrm>
          <a:prstGeom prst="rect">
            <a:avLst/>
          </a:prstGeom>
          <a:solidFill>
            <a:schemeClr val="bg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7D8AC"/>
              </a:solidFill>
              <a:effectLst/>
              <a:uLnTx/>
              <a:uFillTx/>
              <a:latin typeface="Arial" panose="020B0604020202020204" pitchFamily="34" charset="0"/>
              <a:ea typeface="+mn-ea"/>
              <a:cs typeface="Arial" panose="020B0604020202020204" pitchFamily="34" charset="0"/>
            </a:endParaRPr>
          </a:p>
        </p:txBody>
      </p:sp>
      <p:pic>
        <p:nvPicPr>
          <p:cNvPr id="64" name="Picture 63">
            <a:extLst>
              <a:ext uri="{FF2B5EF4-FFF2-40B4-BE49-F238E27FC236}">
                <a16:creationId xmlns:a16="http://schemas.microsoft.com/office/drawing/2014/main" id="{934D4ACB-0446-47BC-B048-9055834EFFA4}"/>
              </a:ext>
            </a:extLst>
          </p:cNvPr>
          <p:cNvPicPr>
            <a:picLocks noChangeAspect="1"/>
          </p:cNvPicPr>
          <p:nvPr/>
        </p:nvPicPr>
        <p:blipFill>
          <a:blip r:embed="rId4"/>
          <a:stretch>
            <a:fillRect/>
          </a:stretch>
        </p:blipFill>
        <p:spPr>
          <a:xfrm>
            <a:off x="2209512" y="4233681"/>
            <a:ext cx="1210607" cy="279040"/>
          </a:xfrm>
          <a:prstGeom prst="rect">
            <a:avLst/>
          </a:prstGeom>
        </p:spPr>
      </p:pic>
      <p:pic>
        <p:nvPicPr>
          <p:cNvPr id="65" name="Picture 64">
            <a:extLst>
              <a:ext uri="{FF2B5EF4-FFF2-40B4-BE49-F238E27FC236}">
                <a16:creationId xmlns:a16="http://schemas.microsoft.com/office/drawing/2014/main" id="{039CD0A7-673A-463B-AFE7-22CD1B791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40" y="4135096"/>
            <a:ext cx="1205448" cy="452043"/>
          </a:xfrm>
          <a:prstGeom prst="rect">
            <a:avLst/>
          </a:prstGeom>
        </p:spPr>
      </p:pic>
      <p:sp>
        <p:nvSpPr>
          <p:cNvPr id="66" name="Rectangle 65">
            <a:extLst>
              <a:ext uri="{FF2B5EF4-FFF2-40B4-BE49-F238E27FC236}">
                <a16:creationId xmlns:a16="http://schemas.microsoft.com/office/drawing/2014/main" id="{41E3FF8D-9738-4A72-B5CD-AAB6C530AEFA}"/>
              </a:ext>
            </a:extLst>
          </p:cNvPr>
          <p:cNvSpPr/>
          <p:nvPr/>
        </p:nvSpPr>
        <p:spPr>
          <a:xfrm>
            <a:off x="7391879" y="3894687"/>
            <a:ext cx="1406141" cy="939105"/>
          </a:xfrm>
          <a:prstGeom prst="rect">
            <a:avLst/>
          </a:prstGeom>
          <a:solidFill>
            <a:schemeClr val="bg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7D8AC"/>
              </a:solidFill>
              <a:effectLst/>
              <a:uLnTx/>
              <a:uFillTx/>
              <a:latin typeface="Arial" panose="020B0604020202020204" pitchFamily="34" charset="0"/>
              <a:ea typeface="+mn-ea"/>
              <a:cs typeface="Arial" panose="020B0604020202020204" pitchFamily="34" charset="0"/>
            </a:endParaRPr>
          </a:p>
        </p:txBody>
      </p:sp>
      <p:pic>
        <p:nvPicPr>
          <p:cNvPr id="67" name="Picture 66">
            <a:extLst>
              <a:ext uri="{FF2B5EF4-FFF2-40B4-BE49-F238E27FC236}">
                <a16:creationId xmlns:a16="http://schemas.microsoft.com/office/drawing/2014/main" id="{A7B1B422-1824-44CB-8C23-A0F6E0B279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6236" y="4059175"/>
            <a:ext cx="1235574" cy="611609"/>
          </a:xfrm>
          <a:prstGeom prst="rect">
            <a:avLst/>
          </a:prstGeom>
        </p:spPr>
      </p:pic>
      <p:sp>
        <p:nvSpPr>
          <p:cNvPr id="68" name="Rectangle 67">
            <a:extLst>
              <a:ext uri="{FF2B5EF4-FFF2-40B4-BE49-F238E27FC236}">
                <a16:creationId xmlns:a16="http://schemas.microsoft.com/office/drawing/2014/main" id="{F70C4651-9DF7-456E-95FA-9488841BCEC3}"/>
              </a:ext>
            </a:extLst>
          </p:cNvPr>
          <p:cNvSpPr/>
          <p:nvPr/>
        </p:nvSpPr>
        <p:spPr>
          <a:xfrm>
            <a:off x="2096032" y="4882070"/>
            <a:ext cx="1411662" cy="1127034"/>
          </a:xfrm>
          <a:prstGeom prst="rect">
            <a:avLst/>
          </a:prstGeom>
          <a:solidFill>
            <a:srgbClr val="0A557D"/>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7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~50,000 RCEs</a:t>
            </a: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a:t>
            </a:r>
            <a:r>
              <a:rPr kumimoji="0" lang="en-US" sz="1200" b="0"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 Mid-Atlantic / Midwest</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Aft>
                <a:spcPts val="0"/>
              </a:spcAft>
              <a:buClrTx/>
              <a:buSzTx/>
              <a:buFontTx/>
              <a:buNone/>
              <a:tabLst/>
              <a:defRPr/>
            </a:pP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lang="en-US" sz="1200" noProof="0" dirty="0">
                <a:solidFill>
                  <a:srgbClr val="FFFFFF"/>
                </a:solidFill>
                <a:latin typeface="Arial" panose="020B0604020202020204" pitchFamily="34" charset="0"/>
                <a:cs typeface="Arial" panose="020B0604020202020204" pitchFamily="34" charset="0"/>
              </a:rPr>
              <a:t>April</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2018</a:t>
            </a:r>
          </a:p>
        </p:txBody>
      </p:sp>
      <p:sp>
        <p:nvSpPr>
          <p:cNvPr id="69" name="Rectangle 68">
            <a:extLst>
              <a:ext uri="{FF2B5EF4-FFF2-40B4-BE49-F238E27FC236}">
                <a16:creationId xmlns:a16="http://schemas.microsoft.com/office/drawing/2014/main" id="{5B6EA7EC-97BB-4DEE-A281-C250DFEECB51}"/>
              </a:ext>
            </a:extLst>
          </p:cNvPr>
          <p:cNvSpPr/>
          <p:nvPr/>
        </p:nvSpPr>
        <p:spPr>
          <a:xfrm>
            <a:off x="7385993" y="4882069"/>
            <a:ext cx="1411662" cy="1127034"/>
          </a:xfrm>
          <a:prstGeom prst="rect">
            <a:avLst/>
          </a:prstGeom>
          <a:solidFill>
            <a:srgbClr val="0A557D"/>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7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~50,000 RCEs</a:t>
            </a: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Mid-Atlantic</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Aft>
                <a:spcPts val="0"/>
              </a:spcAft>
              <a:buClrTx/>
              <a:buSzTx/>
              <a:buFontTx/>
              <a:buNone/>
              <a:tabLst/>
              <a:defRPr/>
            </a:pP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lang="en-US" sz="1200" noProof="0" dirty="0">
                <a:solidFill>
                  <a:srgbClr val="FFFFFF"/>
                </a:solidFill>
                <a:latin typeface="Arial" panose="020B0604020202020204" pitchFamily="34" charset="0"/>
                <a:cs typeface="Arial" panose="020B0604020202020204" pitchFamily="34" charset="0"/>
              </a:rPr>
              <a:t>July 2021</a:t>
            </a:r>
          </a:p>
        </p:txBody>
      </p:sp>
      <p:sp>
        <p:nvSpPr>
          <p:cNvPr id="70" name="Rectangle 69">
            <a:extLst>
              <a:ext uri="{FF2B5EF4-FFF2-40B4-BE49-F238E27FC236}">
                <a16:creationId xmlns:a16="http://schemas.microsoft.com/office/drawing/2014/main" id="{E3E82667-EE1E-4935-972B-B9897783448E}"/>
              </a:ext>
            </a:extLst>
          </p:cNvPr>
          <p:cNvSpPr/>
          <p:nvPr/>
        </p:nvSpPr>
        <p:spPr>
          <a:xfrm>
            <a:off x="382493" y="4888363"/>
            <a:ext cx="1411662" cy="1127034"/>
          </a:xfrm>
          <a:prstGeom prst="rect">
            <a:avLst/>
          </a:prstGeom>
          <a:solidFill>
            <a:srgbClr val="0A557D"/>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7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~29,000 RCEs</a:t>
            </a: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a:t>
            </a:r>
            <a:r>
              <a:rPr kumimoji="0" lang="en-US" sz="1200" b="0"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 Mid-Atlantic / Midwest</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Aft>
                <a:spcPts val="0"/>
              </a:spcAft>
              <a:buClrTx/>
              <a:buSzTx/>
              <a:buFontTx/>
              <a:buNone/>
              <a:tabLst/>
              <a:defRPr/>
            </a:pP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March 2018</a:t>
            </a:r>
          </a:p>
        </p:txBody>
      </p:sp>
      <p:sp>
        <p:nvSpPr>
          <p:cNvPr id="71" name="Rectangle 70">
            <a:extLst>
              <a:ext uri="{FF2B5EF4-FFF2-40B4-BE49-F238E27FC236}">
                <a16:creationId xmlns:a16="http://schemas.microsoft.com/office/drawing/2014/main" id="{2B3BEBA3-5C0F-48F4-AED4-4D8E0B313A18}"/>
              </a:ext>
            </a:extLst>
          </p:cNvPr>
          <p:cNvSpPr/>
          <p:nvPr/>
        </p:nvSpPr>
        <p:spPr>
          <a:xfrm>
            <a:off x="3871415" y="4890924"/>
            <a:ext cx="1411662" cy="1127034"/>
          </a:xfrm>
          <a:prstGeom prst="rect">
            <a:avLst/>
          </a:prstGeom>
          <a:solidFill>
            <a:srgbClr val="0A557D"/>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7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~60,000 RCEs</a:t>
            </a: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Mid-Atlantic / Midwest</a:t>
            </a:r>
          </a:p>
          <a:p>
            <a:pPr marL="0" marR="0" lvl="0" indent="0" algn="ctr" defTabSz="914400" rtl="0" eaLnBrk="1" fontAlgn="auto" latinLnBrk="0" hangingPunct="1">
              <a:lnSpc>
                <a:spcPct val="100000"/>
              </a:lnSpc>
              <a:spcAft>
                <a:spcPts val="0"/>
              </a:spcAft>
              <a:buClrTx/>
              <a:buSzTx/>
              <a:buFontTx/>
              <a:buNone/>
              <a:tabLst/>
              <a:defRPr/>
            </a:pP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lang="en-US" sz="1200" dirty="0">
                <a:solidFill>
                  <a:srgbClr val="FFFFFF"/>
                </a:solidFill>
                <a:latin typeface="Arial" panose="020B0604020202020204" pitchFamily="34" charset="0"/>
                <a:cs typeface="Arial" panose="020B0604020202020204" pitchFamily="34" charset="0"/>
              </a:rPr>
              <a:t>October</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2018</a:t>
            </a:r>
          </a:p>
        </p:txBody>
      </p:sp>
      <p:sp>
        <p:nvSpPr>
          <p:cNvPr id="72" name="Rectangle 71">
            <a:extLst>
              <a:ext uri="{FF2B5EF4-FFF2-40B4-BE49-F238E27FC236}">
                <a16:creationId xmlns:a16="http://schemas.microsoft.com/office/drawing/2014/main" id="{F8989592-8643-4C4A-882C-2035F6DC6A85}"/>
              </a:ext>
            </a:extLst>
          </p:cNvPr>
          <p:cNvSpPr/>
          <p:nvPr/>
        </p:nvSpPr>
        <p:spPr>
          <a:xfrm>
            <a:off x="5612068" y="4882069"/>
            <a:ext cx="1411662" cy="1127034"/>
          </a:xfrm>
          <a:prstGeom prst="rect">
            <a:avLst/>
          </a:prstGeom>
          <a:solidFill>
            <a:srgbClr val="0A557D"/>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7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~57,000 RCEs</a:t>
            </a: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Mid-Atlantic / Midwest</a:t>
            </a:r>
          </a:p>
          <a:p>
            <a:pPr marL="0" marR="0" lvl="0" indent="0" algn="ctr" defTabSz="914400" rtl="0" eaLnBrk="1" fontAlgn="auto" latinLnBrk="0" hangingPunct="1">
              <a:lnSpc>
                <a:spcPct val="100000"/>
              </a:lnSpc>
              <a:spcAft>
                <a:spcPts val="0"/>
              </a:spcAft>
              <a:buClrTx/>
              <a:buSzTx/>
              <a:buFontTx/>
              <a:buNone/>
              <a:tabLst/>
              <a:defRPr/>
            </a:pP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May 2021</a:t>
            </a:r>
          </a:p>
        </p:txBody>
      </p:sp>
      <p:grpSp>
        <p:nvGrpSpPr>
          <p:cNvPr id="73" name="Group 72">
            <a:extLst>
              <a:ext uri="{FF2B5EF4-FFF2-40B4-BE49-F238E27FC236}">
                <a16:creationId xmlns:a16="http://schemas.microsoft.com/office/drawing/2014/main" id="{C79D42B3-E470-49A4-96D7-3184A0C7F655}"/>
              </a:ext>
            </a:extLst>
          </p:cNvPr>
          <p:cNvGrpSpPr/>
          <p:nvPr/>
        </p:nvGrpSpPr>
        <p:grpSpPr>
          <a:xfrm>
            <a:off x="1802520" y="1709263"/>
            <a:ext cx="1151944" cy="1946429"/>
            <a:chOff x="1035050" y="3740150"/>
            <a:chExt cx="2139950" cy="2155518"/>
          </a:xfrm>
        </p:grpSpPr>
        <p:sp>
          <p:nvSpPr>
            <p:cNvPr id="74" name="Rectangle 73">
              <a:extLst>
                <a:ext uri="{FF2B5EF4-FFF2-40B4-BE49-F238E27FC236}">
                  <a16:creationId xmlns:a16="http://schemas.microsoft.com/office/drawing/2014/main" id="{E1D67D8C-A254-4E94-942A-2C01B0822659}"/>
                </a:ext>
              </a:extLst>
            </p:cNvPr>
            <p:cNvSpPr/>
            <p:nvPr/>
          </p:nvSpPr>
          <p:spPr>
            <a:xfrm>
              <a:off x="1035050" y="3740150"/>
              <a:ext cx="2139950" cy="996950"/>
            </a:xfrm>
            <a:prstGeom prst="rect">
              <a:avLst/>
            </a:prstGeom>
            <a:solidFill>
              <a:schemeClr val="bg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7D8AC"/>
                </a:solidFill>
                <a:effectLst/>
                <a:uLnTx/>
                <a:uFillTx/>
                <a:latin typeface="Arial" panose="020B060402020202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87031ECE-6E49-429D-9615-489578292CF1}"/>
                </a:ext>
              </a:extLst>
            </p:cNvPr>
            <p:cNvSpPr/>
            <p:nvPr/>
          </p:nvSpPr>
          <p:spPr>
            <a:xfrm>
              <a:off x="1035050" y="4737100"/>
              <a:ext cx="2139950" cy="1158568"/>
            </a:xfrm>
            <a:prstGeom prst="rect">
              <a:avLst/>
            </a:prstGeom>
            <a:solidFill>
              <a:srgbClr val="0A557D"/>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70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~40,000 RCEs</a:t>
              </a:r>
              <a:b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7 New Markets</a:t>
              </a:r>
            </a:p>
            <a:p>
              <a:pPr marL="0" marR="0" lvl="0" indent="0" algn="ctr" defTabSz="914400" rtl="0" eaLnBrk="1" fontAlgn="auto" latinLnBrk="0" hangingPunct="1">
                <a:lnSpc>
                  <a:spcPct val="100000"/>
                </a:lnSpc>
                <a:spcBef>
                  <a:spcPts val="700"/>
                </a:spcBef>
                <a:spcAft>
                  <a:spcPts val="0"/>
                </a:spcAft>
                <a:buClrTx/>
                <a:buSzTx/>
                <a:buFontTx/>
                <a:buNone/>
                <a:tabLst/>
                <a:defRPr/>
              </a:pPr>
              <a:b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July 2015</a:t>
              </a:r>
            </a:p>
          </p:txBody>
        </p:sp>
      </p:grpSp>
      <p:pic>
        <p:nvPicPr>
          <p:cNvPr id="76" name="Picture 75" descr="Oasis_energy.png">
            <a:extLst>
              <a:ext uri="{FF2B5EF4-FFF2-40B4-BE49-F238E27FC236}">
                <a16:creationId xmlns:a16="http://schemas.microsoft.com/office/drawing/2014/main" id="{4E17BCE2-00A5-49A2-85FD-24EE2FEFFF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0022" y="1864191"/>
            <a:ext cx="1086343" cy="525812"/>
          </a:xfrm>
          <a:prstGeom prst="rect">
            <a:avLst/>
          </a:prstGeom>
        </p:spPr>
      </p:pic>
      <p:grpSp>
        <p:nvGrpSpPr>
          <p:cNvPr id="77" name="Group 76">
            <a:extLst>
              <a:ext uri="{FF2B5EF4-FFF2-40B4-BE49-F238E27FC236}">
                <a16:creationId xmlns:a16="http://schemas.microsoft.com/office/drawing/2014/main" id="{88E8B4F4-FDFE-4C1B-A946-3AAF58532F9A}"/>
              </a:ext>
            </a:extLst>
          </p:cNvPr>
          <p:cNvGrpSpPr/>
          <p:nvPr/>
        </p:nvGrpSpPr>
        <p:grpSpPr>
          <a:xfrm>
            <a:off x="3239041" y="1709263"/>
            <a:ext cx="1151944" cy="1946429"/>
            <a:chOff x="1035050" y="3740150"/>
            <a:chExt cx="2139950" cy="2155518"/>
          </a:xfrm>
        </p:grpSpPr>
        <p:sp>
          <p:nvSpPr>
            <p:cNvPr id="78" name="Rectangle 77">
              <a:extLst>
                <a:ext uri="{FF2B5EF4-FFF2-40B4-BE49-F238E27FC236}">
                  <a16:creationId xmlns:a16="http://schemas.microsoft.com/office/drawing/2014/main" id="{D3544B61-47B0-473E-9552-BAA29892FF92}"/>
                </a:ext>
              </a:extLst>
            </p:cNvPr>
            <p:cNvSpPr/>
            <p:nvPr/>
          </p:nvSpPr>
          <p:spPr>
            <a:xfrm>
              <a:off x="1035050" y="3740150"/>
              <a:ext cx="2139950" cy="996950"/>
            </a:xfrm>
            <a:prstGeom prst="rect">
              <a:avLst/>
            </a:prstGeom>
            <a:solidFill>
              <a:schemeClr val="bg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7D8AC"/>
                </a:solidFill>
                <a:effectLst/>
                <a:uLnTx/>
                <a:uFillTx/>
                <a:latin typeface="Arial" panose="020B0604020202020204" pitchFamily="34" charset="0"/>
                <a:ea typeface="+mn-ea"/>
                <a:cs typeface="Arial" panose="020B0604020202020204" pitchFamily="34" charset="0"/>
              </a:endParaRPr>
            </a:p>
          </p:txBody>
        </p:sp>
        <p:sp>
          <p:nvSpPr>
            <p:cNvPr id="79" name="Rectangle 78">
              <a:extLst>
                <a:ext uri="{FF2B5EF4-FFF2-40B4-BE49-F238E27FC236}">
                  <a16:creationId xmlns:a16="http://schemas.microsoft.com/office/drawing/2014/main" id="{197194A5-506A-46F2-B588-E92F1233F8DD}"/>
                </a:ext>
              </a:extLst>
            </p:cNvPr>
            <p:cNvSpPr/>
            <p:nvPr/>
          </p:nvSpPr>
          <p:spPr>
            <a:xfrm>
              <a:off x="1035050" y="4737100"/>
              <a:ext cx="2139950" cy="1158568"/>
            </a:xfrm>
            <a:prstGeom prst="rect">
              <a:avLst/>
            </a:prstGeom>
            <a:solidFill>
              <a:srgbClr val="0A557D"/>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70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~121,000 RCEs</a:t>
              </a:r>
              <a:b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9 New Markets</a:t>
              </a:r>
            </a:p>
            <a:p>
              <a:pPr marL="0" marR="0" lvl="0" indent="0" algn="ctr" defTabSz="914400" rtl="0" eaLnBrk="1" fontAlgn="auto" latinLnBrk="0" hangingPunct="1">
                <a:lnSpc>
                  <a:spcPct val="100000"/>
                </a:lnSpc>
                <a:spcBef>
                  <a:spcPts val="700"/>
                </a:spcBef>
                <a:spcAft>
                  <a:spcPts val="0"/>
                </a:spcAft>
                <a:buClrTx/>
                <a:buSzTx/>
                <a:buFontTx/>
                <a:buNone/>
                <a:tabLst/>
                <a:defRPr/>
              </a:pPr>
              <a:b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August 2016</a:t>
              </a:r>
            </a:p>
          </p:txBody>
        </p:sp>
      </p:grpSp>
      <p:pic>
        <p:nvPicPr>
          <p:cNvPr id="80" name="Picture 79">
            <a:extLst>
              <a:ext uri="{FF2B5EF4-FFF2-40B4-BE49-F238E27FC236}">
                <a16:creationId xmlns:a16="http://schemas.microsoft.com/office/drawing/2014/main" id="{9BF535DA-A644-42EA-9E17-F8B9FEB4A6BC}"/>
              </a:ext>
            </a:extLst>
          </p:cNvPr>
          <p:cNvPicPr>
            <a:picLocks noChangeAspect="1"/>
          </p:cNvPicPr>
          <p:nvPr/>
        </p:nvPicPr>
        <p:blipFill rotWithShape="1">
          <a:blip r:embed="rId8">
            <a:extLst>
              <a:ext uri="{28A0092B-C50C-407E-A947-70E740481C1C}">
                <a14:useLocalDpi xmlns:a14="http://schemas.microsoft.com/office/drawing/2010/main" val="0"/>
              </a:ext>
            </a:extLst>
          </a:blip>
          <a:srcRect l="2951" t="2930" r="1871" b="48691"/>
          <a:stretch/>
        </p:blipFill>
        <p:spPr>
          <a:xfrm>
            <a:off x="3348499" y="1862779"/>
            <a:ext cx="1011315" cy="496655"/>
          </a:xfrm>
          <a:prstGeom prst="rect">
            <a:avLst/>
          </a:prstGeom>
        </p:spPr>
      </p:pic>
      <p:grpSp>
        <p:nvGrpSpPr>
          <p:cNvPr id="81" name="Group 80">
            <a:extLst>
              <a:ext uri="{FF2B5EF4-FFF2-40B4-BE49-F238E27FC236}">
                <a16:creationId xmlns:a16="http://schemas.microsoft.com/office/drawing/2014/main" id="{56CD1A47-E22C-4B24-A782-6C14C8D4983B}"/>
              </a:ext>
            </a:extLst>
          </p:cNvPr>
          <p:cNvGrpSpPr/>
          <p:nvPr/>
        </p:nvGrpSpPr>
        <p:grpSpPr>
          <a:xfrm>
            <a:off x="4732063" y="1709263"/>
            <a:ext cx="1151944" cy="1946429"/>
            <a:chOff x="1035050" y="3740150"/>
            <a:chExt cx="2139950" cy="2155518"/>
          </a:xfrm>
        </p:grpSpPr>
        <p:sp>
          <p:nvSpPr>
            <p:cNvPr id="82" name="Rectangle 81">
              <a:extLst>
                <a:ext uri="{FF2B5EF4-FFF2-40B4-BE49-F238E27FC236}">
                  <a16:creationId xmlns:a16="http://schemas.microsoft.com/office/drawing/2014/main" id="{78061F8D-5F9F-486C-B151-C45ACC6206C3}"/>
                </a:ext>
              </a:extLst>
            </p:cNvPr>
            <p:cNvSpPr/>
            <p:nvPr/>
          </p:nvSpPr>
          <p:spPr>
            <a:xfrm>
              <a:off x="1035050" y="3740150"/>
              <a:ext cx="2139950" cy="996950"/>
            </a:xfrm>
            <a:prstGeom prst="rect">
              <a:avLst/>
            </a:prstGeom>
            <a:solidFill>
              <a:schemeClr val="bg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7D8AC"/>
                </a:solidFill>
                <a:effectLst/>
                <a:uLnTx/>
                <a:uFillTx/>
                <a:latin typeface="Arial" panose="020B0604020202020204" pitchFamily="34" charset="0"/>
                <a:ea typeface="+mn-ea"/>
                <a:cs typeface="Arial" panose="020B0604020202020204" pitchFamily="34" charset="0"/>
              </a:endParaRPr>
            </a:p>
          </p:txBody>
        </p:sp>
        <p:sp>
          <p:nvSpPr>
            <p:cNvPr id="83" name="Rectangle 82">
              <a:extLst>
                <a:ext uri="{FF2B5EF4-FFF2-40B4-BE49-F238E27FC236}">
                  <a16:creationId xmlns:a16="http://schemas.microsoft.com/office/drawing/2014/main" id="{FFDD0272-14A6-41C7-A98A-AE87B6B82C57}"/>
                </a:ext>
              </a:extLst>
            </p:cNvPr>
            <p:cNvSpPr/>
            <p:nvPr/>
          </p:nvSpPr>
          <p:spPr>
            <a:xfrm>
              <a:off x="1035050" y="4737100"/>
              <a:ext cx="2139950" cy="1158568"/>
            </a:xfrm>
            <a:prstGeom prst="rect">
              <a:avLst/>
            </a:prstGeom>
            <a:solidFill>
              <a:srgbClr val="0A557D"/>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70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~220,000 RCEs</a:t>
              </a:r>
              <a:b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15 New Markets</a:t>
              </a:r>
            </a:p>
            <a:p>
              <a:pPr marL="0" marR="0" lvl="0" indent="0" algn="ctr" defTabSz="914400" rtl="0" eaLnBrk="1" fontAlgn="auto" latinLnBrk="0" hangingPunct="1">
                <a:lnSpc>
                  <a:spcPct val="100000"/>
                </a:lnSpc>
                <a:spcBef>
                  <a:spcPts val="700"/>
                </a:spcBef>
                <a:spcAft>
                  <a:spcPts val="0"/>
                </a:spcAft>
                <a:buClrTx/>
                <a:buSzTx/>
                <a:buFontTx/>
                <a:buNone/>
                <a:tabLst/>
                <a:defRPr/>
              </a:pPr>
              <a:b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August 2016</a:t>
              </a:r>
            </a:p>
          </p:txBody>
        </p:sp>
      </p:grpSp>
      <p:pic>
        <p:nvPicPr>
          <p:cNvPr id="84" name="Picture 83">
            <a:extLst>
              <a:ext uri="{FF2B5EF4-FFF2-40B4-BE49-F238E27FC236}">
                <a16:creationId xmlns:a16="http://schemas.microsoft.com/office/drawing/2014/main" id="{48FA86A4-D8E8-4262-AFAE-E06415A51B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5465" y="1939381"/>
            <a:ext cx="1171422" cy="318762"/>
          </a:xfrm>
          <a:prstGeom prst="rect">
            <a:avLst/>
          </a:prstGeom>
        </p:spPr>
      </p:pic>
      <p:grpSp>
        <p:nvGrpSpPr>
          <p:cNvPr id="85" name="Group 84">
            <a:extLst>
              <a:ext uri="{FF2B5EF4-FFF2-40B4-BE49-F238E27FC236}">
                <a16:creationId xmlns:a16="http://schemas.microsoft.com/office/drawing/2014/main" id="{76DC8D2F-42A3-4DD5-B85C-F893BDE55704}"/>
              </a:ext>
            </a:extLst>
          </p:cNvPr>
          <p:cNvGrpSpPr/>
          <p:nvPr/>
        </p:nvGrpSpPr>
        <p:grpSpPr>
          <a:xfrm>
            <a:off x="6228364" y="1717304"/>
            <a:ext cx="1151944" cy="1946429"/>
            <a:chOff x="1035050" y="3740150"/>
            <a:chExt cx="2139950" cy="2155518"/>
          </a:xfrm>
        </p:grpSpPr>
        <p:sp>
          <p:nvSpPr>
            <p:cNvPr id="86" name="Rectangle 85">
              <a:extLst>
                <a:ext uri="{FF2B5EF4-FFF2-40B4-BE49-F238E27FC236}">
                  <a16:creationId xmlns:a16="http://schemas.microsoft.com/office/drawing/2014/main" id="{0B179149-FC1C-4337-9299-693377871620}"/>
                </a:ext>
              </a:extLst>
            </p:cNvPr>
            <p:cNvSpPr/>
            <p:nvPr/>
          </p:nvSpPr>
          <p:spPr>
            <a:xfrm>
              <a:off x="1035050" y="3740150"/>
              <a:ext cx="2139950" cy="996950"/>
            </a:xfrm>
            <a:prstGeom prst="rect">
              <a:avLst/>
            </a:prstGeom>
            <a:solidFill>
              <a:schemeClr val="bg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7D8AC"/>
                </a:solidFill>
                <a:effectLst/>
                <a:uLnTx/>
                <a:uFillTx/>
                <a:latin typeface="Arial" panose="020B0604020202020204" pitchFamily="34" charset="0"/>
                <a:ea typeface="+mn-ea"/>
                <a:cs typeface="Arial" panose="020B0604020202020204" pitchFamily="34" charset="0"/>
              </a:endParaRPr>
            </a:p>
          </p:txBody>
        </p:sp>
        <p:sp>
          <p:nvSpPr>
            <p:cNvPr id="87" name="Rectangle 86">
              <a:extLst>
                <a:ext uri="{FF2B5EF4-FFF2-40B4-BE49-F238E27FC236}">
                  <a16:creationId xmlns:a16="http://schemas.microsoft.com/office/drawing/2014/main" id="{BF2F85FF-345B-4DE3-B572-EC56C375F062}"/>
                </a:ext>
              </a:extLst>
            </p:cNvPr>
            <p:cNvSpPr/>
            <p:nvPr/>
          </p:nvSpPr>
          <p:spPr>
            <a:xfrm>
              <a:off x="1035050" y="4737100"/>
              <a:ext cx="2139950" cy="1158568"/>
            </a:xfrm>
            <a:prstGeom prst="rect">
              <a:avLst/>
            </a:prstGeom>
            <a:solidFill>
              <a:srgbClr val="0A557D"/>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70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~60,000 RCEs</a:t>
              </a:r>
              <a:b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a:t>
              </a:r>
              <a:r>
                <a:rPr kumimoji="0" lang="en-US" sz="1050" b="0"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New State &amp; Market</a:t>
              </a: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Aft>
                  <a:spcPts val="0"/>
                </a:spcAft>
                <a:buClrTx/>
                <a:buSzTx/>
                <a:buFontTx/>
                <a:buNone/>
                <a:tabLst/>
                <a:defRPr/>
              </a:pPr>
              <a:b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lang="en-US" sz="1050" noProof="0" dirty="0">
                  <a:solidFill>
                    <a:srgbClr val="FFFFFF"/>
                  </a:solidFill>
                  <a:latin typeface="Arial" panose="020B0604020202020204" pitchFamily="34" charset="0"/>
                  <a:cs typeface="Arial" panose="020B0604020202020204" pitchFamily="34" charset="0"/>
                </a:rPr>
                <a:t>April</a:t>
              </a: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2017</a:t>
              </a:r>
            </a:p>
          </p:txBody>
        </p:sp>
      </p:grpSp>
      <p:grpSp>
        <p:nvGrpSpPr>
          <p:cNvPr id="88" name="Group 87">
            <a:extLst>
              <a:ext uri="{FF2B5EF4-FFF2-40B4-BE49-F238E27FC236}">
                <a16:creationId xmlns:a16="http://schemas.microsoft.com/office/drawing/2014/main" id="{B65AF7DD-F634-4374-931E-6D28147F2A49}"/>
              </a:ext>
            </a:extLst>
          </p:cNvPr>
          <p:cNvGrpSpPr/>
          <p:nvPr/>
        </p:nvGrpSpPr>
        <p:grpSpPr>
          <a:xfrm>
            <a:off x="7662251" y="1714014"/>
            <a:ext cx="1151944" cy="1946429"/>
            <a:chOff x="1035050" y="3740150"/>
            <a:chExt cx="2139950" cy="2155518"/>
          </a:xfrm>
        </p:grpSpPr>
        <p:sp>
          <p:nvSpPr>
            <p:cNvPr id="89" name="Rectangle 88">
              <a:extLst>
                <a:ext uri="{FF2B5EF4-FFF2-40B4-BE49-F238E27FC236}">
                  <a16:creationId xmlns:a16="http://schemas.microsoft.com/office/drawing/2014/main" id="{816D41CB-3225-4ECA-BFB7-32427081CCA5}"/>
                </a:ext>
              </a:extLst>
            </p:cNvPr>
            <p:cNvSpPr/>
            <p:nvPr/>
          </p:nvSpPr>
          <p:spPr>
            <a:xfrm>
              <a:off x="1035050" y="3740150"/>
              <a:ext cx="2139950" cy="996950"/>
            </a:xfrm>
            <a:prstGeom prst="rect">
              <a:avLst/>
            </a:prstGeom>
            <a:solidFill>
              <a:schemeClr val="bg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7D8AC"/>
                </a:solidFill>
                <a:effectLst/>
                <a:uLnTx/>
                <a:uFillTx/>
                <a:latin typeface="Arial" panose="020B0604020202020204" pitchFamily="34" charset="0"/>
                <a:ea typeface="+mn-ea"/>
                <a:cs typeface="Arial" panose="020B0604020202020204" pitchFamily="34" charset="0"/>
              </a:endParaRPr>
            </a:p>
          </p:txBody>
        </p:sp>
        <p:sp>
          <p:nvSpPr>
            <p:cNvPr id="90" name="Rectangle 89">
              <a:extLst>
                <a:ext uri="{FF2B5EF4-FFF2-40B4-BE49-F238E27FC236}">
                  <a16:creationId xmlns:a16="http://schemas.microsoft.com/office/drawing/2014/main" id="{DF33FAA1-6E1D-4287-B19F-ECECA2630437}"/>
                </a:ext>
              </a:extLst>
            </p:cNvPr>
            <p:cNvSpPr/>
            <p:nvPr/>
          </p:nvSpPr>
          <p:spPr>
            <a:xfrm>
              <a:off x="1035050" y="4737100"/>
              <a:ext cx="2139950" cy="1158568"/>
            </a:xfrm>
            <a:prstGeom prst="rect">
              <a:avLst/>
            </a:prstGeom>
            <a:solidFill>
              <a:srgbClr val="0A557D"/>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70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~145,000 RCEs</a:t>
              </a:r>
              <a:b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New Markets</a:t>
              </a:r>
            </a:p>
            <a:p>
              <a:pPr marL="0" marR="0" lvl="0" indent="0" algn="ctr" defTabSz="914400" rtl="0" eaLnBrk="1" fontAlgn="auto" latinLnBrk="0" hangingPunct="1">
                <a:lnSpc>
                  <a:spcPct val="100000"/>
                </a:lnSpc>
                <a:spcBef>
                  <a:spcPts val="700"/>
                </a:spcBef>
                <a:spcAft>
                  <a:spcPts val="0"/>
                </a:spcAft>
                <a:buClrTx/>
                <a:buSzTx/>
                <a:buFontTx/>
                <a:buNone/>
                <a:tabLst/>
                <a:defRPr/>
              </a:pP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July</a:t>
              </a: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2017</a:t>
              </a:r>
            </a:p>
          </p:txBody>
        </p:sp>
      </p:grpSp>
      <p:pic>
        <p:nvPicPr>
          <p:cNvPr id="91" name="Picture 2">
            <a:extLst>
              <a:ext uri="{FF2B5EF4-FFF2-40B4-BE49-F238E27FC236}">
                <a16:creationId xmlns:a16="http://schemas.microsoft.com/office/drawing/2014/main" id="{DBFCF9A4-D8D0-42B0-B59B-1B563886A87F}"/>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240366" y="1945217"/>
            <a:ext cx="1099609" cy="44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 descr="https://www.verdeenergy.com/Content/images/logo.png">
            <a:extLst>
              <a:ext uri="{FF2B5EF4-FFF2-40B4-BE49-F238E27FC236}">
                <a16:creationId xmlns:a16="http://schemas.microsoft.com/office/drawing/2014/main" id="{6C2C378D-98E9-4884-A63E-33179B8B75E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48053" y="1960064"/>
            <a:ext cx="1026652" cy="34886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5B223838-A938-419E-90F4-52E64AC9E080}"/>
              </a:ext>
            </a:extLst>
          </p:cNvPr>
          <p:cNvSpPr txBox="1"/>
          <p:nvPr/>
        </p:nvSpPr>
        <p:spPr>
          <a:xfrm>
            <a:off x="5678574" y="4153854"/>
            <a:ext cx="1267652" cy="523220"/>
          </a:xfrm>
          <a:prstGeom prst="rect">
            <a:avLst/>
          </a:prstGeom>
          <a:noFill/>
        </p:spPr>
        <p:txBody>
          <a:bodyPr wrap="square" rtlCol="0">
            <a:spAutoFit/>
          </a:bodyPr>
          <a:lstStyle/>
          <a:p>
            <a:pPr algn="ctr"/>
            <a:r>
              <a:rPr lang="en-US" sz="1400" b="1" dirty="0">
                <a:latin typeface="+mj-lt"/>
              </a:rPr>
              <a:t>Four  Agreements</a:t>
            </a:r>
            <a:endParaRPr lang="en-US" b="1" dirty="0">
              <a:latin typeface="+mj-lt"/>
            </a:endParaRPr>
          </a:p>
        </p:txBody>
      </p:sp>
      <p:pic>
        <p:nvPicPr>
          <p:cNvPr id="2" name="Picture 1">
            <a:extLst>
              <a:ext uri="{FF2B5EF4-FFF2-40B4-BE49-F238E27FC236}">
                <a16:creationId xmlns:a16="http://schemas.microsoft.com/office/drawing/2014/main" id="{8545BC74-9B99-4BAC-8C2B-E2514E24F100}"/>
              </a:ext>
            </a:extLst>
          </p:cNvPr>
          <p:cNvPicPr>
            <a:picLocks noChangeAspect="1"/>
          </p:cNvPicPr>
          <p:nvPr/>
        </p:nvPicPr>
        <p:blipFill>
          <a:blip r:embed="rId12"/>
          <a:stretch>
            <a:fillRect/>
          </a:stretch>
        </p:blipFill>
        <p:spPr>
          <a:xfrm>
            <a:off x="7662251" y="3973562"/>
            <a:ext cx="921594" cy="843752"/>
          </a:xfrm>
          <a:prstGeom prst="rect">
            <a:avLst/>
          </a:prstGeom>
        </p:spPr>
      </p:pic>
    </p:spTree>
    <p:extLst>
      <p:ext uri="{BB962C8B-B14F-4D97-AF65-F5344CB8AC3E}">
        <p14:creationId xmlns:p14="http://schemas.microsoft.com/office/powerpoint/2010/main" val="22916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2</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lstStyle/>
          <a:p>
            <a:r>
              <a:rPr lang="en-US" sz="2600" dirty="0">
                <a:solidFill>
                  <a:srgbClr val="00702C"/>
                </a:solidFill>
              </a:rPr>
              <a:t>Safe Harbor Statement</a:t>
            </a:r>
          </a:p>
        </p:txBody>
      </p:sp>
      <p:sp>
        <p:nvSpPr>
          <p:cNvPr id="6" name="Content Placeholder 5">
            <a:extLst>
              <a:ext uri="{FF2B5EF4-FFF2-40B4-BE49-F238E27FC236}">
                <a16:creationId xmlns:a16="http://schemas.microsoft.com/office/drawing/2014/main" id="{8130D993-A888-4BED-9EAE-E4357F24686F}"/>
              </a:ext>
            </a:extLst>
          </p:cNvPr>
          <p:cNvSpPr>
            <a:spLocks noGrp="1"/>
          </p:cNvSpPr>
          <p:nvPr>
            <p:ph idx="4294967295"/>
          </p:nvPr>
        </p:nvSpPr>
        <p:spPr>
          <a:xfrm>
            <a:off x="555625" y="1273505"/>
            <a:ext cx="7959725" cy="4948238"/>
          </a:xfrm>
          <a:prstGeom prst="rect">
            <a:avLst/>
          </a:prstGeom>
        </p:spPr>
        <p:txBody>
          <a:bodyPr>
            <a:normAutofit fontScale="25000" lnSpcReduction="20000"/>
          </a:bodyPr>
          <a:lstStyle/>
          <a:p>
            <a:pPr marL="0" indent="0" algn="just">
              <a:lnSpc>
                <a:spcPct val="120000"/>
              </a:lnSpc>
              <a:spcBef>
                <a:spcPts val="0"/>
              </a:spcBef>
              <a:buNone/>
            </a:pPr>
            <a:r>
              <a:rPr lang="en-US" sz="2800" dirty="0"/>
              <a:t>This presentation contains forward-looking statements that are subject to a number of risks and uncertainties, many of which are beyond our control. These forward-looking statements within the meaning of Section 27A of the Securities Act of 1933, as amended (the “Securities Act”) and Section 21E of the Securities Exchange Act of 1934, as amended (the “Exchange Act”) can be identified by the use of forward-looking terminology including “may,” “should,” “likely,” “will,” “believe,” “expect,” “anticipate,” “estimate,” “continue,” “plan,” “intend,” “project,” or other similar words. All statements, other than statements of historical fact, included in this presentation are forward-looking statements. The forward-looking statements include statements regarding the impacts of COVID-19 and the 2021 severe weather event, cash flow generation and liquidity, business strategy, prospects for growth, outcomes of legal proceedings, ability to pay cash dividends, future operations, financial position, estimated revenues and losses, projected costs, prospects, plans, objectives, beliefs of management, availability and terms of capital, competition, governmental regulation and general economic conditions. Although we believe that the expectations reflected in such forward-looking statements are reasonable, we cannot give any assurance that such expectations will prove correct.</a:t>
            </a:r>
          </a:p>
          <a:p>
            <a:pPr marL="0" indent="0" algn="just">
              <a:lnSpc>
                <a:spcPct val="120000"/>
              </a:lnSpc>
              <a:spcBef>
                <a:spcPts val="0"/>
              </a:spcBef>
              <a:buNone/>
            </a:pPr>
            <a:endParaRPr lang="en-US" sz="2800" dirty="0"/>
          </a:p>
          <a:p>
            <a:pPr marL="0" indent="0" algn="just">
              <a:lnSpc>
                <a:spcPct val="120000"/>
              </a:lnSpc>
              <a:spcBef>
                <a:spcPts val="0"/>
              </a:spcBef>
              <a:buNone/>
            </a:pPr>
            <a:r>
              <a:rPr lang="en-US" sz="2800" dirty="0"/>
              <a:t>The forward-looking statements in this presentation are subject to risks and uncertainties. Important factors that could cause actual results to materially differ from those projected in the forward-looking statements include, but are not limited to:</a:t>
            </a:r>
          </a:p>
          <a:p>
            <a:pPr algn="just">
              <a:lnSpc>
                <a:spcPct val="120000"/>
              </a:lnSpc>
              <a:spcBef>
                <a:spcPts val="0"/>
              </a:spcBef>
              <a:buFont typeface="Wingdings" panose="05000000000000000000" pitchFamily="2" charset="2"/>
              <a:buChar char="§"/>
            </a:pPr>
            <a:r>
              <a:rPr lang="en-US" sz="2800" dirty="0"/>
              <a:t>evolving risks, uncertainties and impacts relating to COVID-19, including the geographic spread, the severity of the disease, the scope and duration of the COVID-19 outbreak, actions that may be taken by governmental authorities to contain the COVID-19 outbreak or to treat its impact, and the potential for continuing negative impacts of COVID-19 on economies and financial markets;</a:t>
            </a:r>
          </a:p>
          <a:p>
            <a:pPr algn="just">
              <a:lnSpc>
                <a:spcPct val="120000"/>
              </a:lnSpc>
              <a:spcBef>
                <a:spcPts val="0"/>
              </a:spcBef>
              <a:buFont typeface="Wingdings" panose="05000000000000000000" pitchFamily="2" charset="2"/>
              <a:buChar char="§"/>
            </a:pPr>
            <a:r>
              <a:rPr lang="en-US" sz="2800" dirty="0"/>
              <a:t>the ultimate impact of the 2021 severe weather event, including future benefits or costs related to</a:t>
            </a:r>
          </a:p>
          <a:p>
            <a:pPr algn="just">
              <a:lnSpc>
                <a:spcPct val="120000"/>
              </a:lnSpc>
              <a:spcBef>
                <a:spcPts val="0"/>
              </a:spcBef>
              <a:buFont typeface="Wingdings" panose="05000000000000000000" pitchFamily="2" charset="2"/>
              <a:buChar char="§"/>
            </a:pPr>
            <a:r>
              <a:rPr lang="en-US" sz="2800" dirty="0"/>
              <a:t>ERCOT market Securitization efforts, and any corrective action by the State of Texas, ERCOT, the Railroad Commission of Texas, or the Public Utility Commission of Texas;</a:t>
            </a:r>
          </a:p>
          <a:p>
            <a:pPr algn="just">
              <a:lnSpc>
                <a:spcPct val="120000"/>
              </a:lnSpc>
              <a:spcBef>
                <a:spcPts val="0"/>
              </a:spcBef>
              <a:buFont typeface="Wingdings" panose="05000000000000000000" pitchFamily="2" charset="2"/>
              <a:buChar char="§"/>
            </a:pPr>
            <a:r>
              <a:rPr lang="en-US" sz="2800" dirty="0"/>
              <a:t>changes in commodity prices;</a:t>
            </a:r>
          </a:p>
          <a:p>
            <a:pPr algn="just">
              <a:lnSpc>
                <a:spcPct val="120000"/>
              </a:lnSpc>
              <a:spcBef>
                <a:spcPts val="0"/>
              </a:spcBef>
              <a:buFont typeface="Wingdings" panose="05000000000000000000" pitchFamily="2" charset="2"/>
              <a:buChar char="§"/>
            </a:pPr>
            <a:r>
              <a:rPr lang="en-US" sz="2800" dirty="0"/>
              <a:t>the sufficiency of risk management and hedging policies and practices;</a:t>
            </a:r>
          </a:p>
          <a:p>
            <a:pPr algn="just">
              <a:lnSpc>
                <a:spcPct val="120000"/>
              </a:lnSpc>
              <a:spcBef>
                <a:spcPts val="0"/>
              </a:spcBef>
              <a:buFont typeface="Wingdings" panose="05000000000000000000" pitchFamily="2" charset="2"/>
              <a:buChar char="§"/>
            </a:pPr>
            <a:r>
              <a:rPr lang="en-US" sz="2800" dirty="0"/>
              <a:t>the impact of extreme and unpredictable weather conditions, including hurricanes and other natural disasters;</a:t>
            </a:r>
          </a:p>
          <a:p>
            <a:pPr algn="just">
              <a:lnSpc>
                <a:spcPct val="120000"/>
              </a:lnSpc>
              <a:spcBef>
                <a:spcPts val="0"/>
              </a:spcBef>
              <a:buFont typeface="Wingdings" panose="05000000000000000000" pitchFamily="2" charset="2"/>
              <a:buChar char="§"/>
            </a:pPr>
            <a:r>
              <a:rPr lang="en-US" sz="2800" dirty="0"/>
              <a:t>federal, state and local regulations, including the industry's ability to address or adapt to potentially restrictive new regulations that may be enacted by public utility commissions;</a:t>
            </a:r>
          </a:p>
          <a:p>
            <a:pPr algn="just">
              <a:lnSpc>
                <a:spcPct val="120000"/>
              </a:lnSpc>
              <a:spcBef>
                <a:spcPts val="0"/>
              </a:spcBef>
              <a:buFont typeface="Wingdings" panose="05000000000000000000" pitchFamily="2" charset="2"/>
              <a:buChar char="§"/>
            </a:pPr>
            <a:r>
              <a:rPr lang="en-US" sz="2800" dirty="0"/>
              <a:t>our ability to borrow funds and access credit markets;</a:t>
            </a:r>
          </a:p>
          <a:p>
            <a:pPr algn="just">
              <a:lnSpc>
                <a:spcPct val="120000"/>
              </a:lnSpc>
              <a:spcBef>
                <a:spcPts val="0"/>
              </a:spcBef>
              <a:buFont typeface="Wingdings" panose="05000000000000000000" pitchFamily="2" charset="2"/>
              <a:buChar char="§"/>
            </a:pPr>
            <a:r>
              <a:rPr lang="en-US" sz="2800" dirty="0"/>
              <a:t>restrictions in our debt agreements and collateral requirements;</a:t>
            </a:r>
          </a:p>
          <a:p>
            <a:pPr algn="just">
              <a:lnSpc>
                <a:spcPct val="120000"/>
              </a:lnSpc>
              <a:spcBef>
                <a:spcPts val="0"/>
              </a:spcBef>
              <a:buFont typeface="Wingdings" panose="05000000000000000000" pitchFamily="2" charset="2"/>
              <a:buChar char="§"/>
            </a:pPr>
            <a:r>
              <a:rPr lang="en-US" sz="2800" dirty="0"/>
              <a:t>credit risk with respect to suppliers and customers;</a:t>
            </a:r>
          </a:p>
          <a:p>
            <a:pPr algn="just">
              <a:lnSpc>
                <a:spcPct val="120000"/>
              </a:lnSpc>
              <a:spcBef>
                <a:spcPts val="0"/>
              </a:spcBef>
              <a:buFont typeface="Wingdings" panose="05000000000000000000" pitchFamily="2" charset="2"/>
              <a:buChar char="§"/>
            </a:pPr>
            <a:r>
              <a:rPr lang="en-US" sz="2800" dirty="0"/>
              <a:t>changes in costs to acquire customers as well as actual attrition rates;</a:t>
            </a:r>
          </a:p>
          <a:p>
            <a:pPr algn="just">
              <a:lnSpc>
                <a:spcPct val="120000"/>
              </a:lnSpc>
              <a:spcBef>
                <a:spcPts val="0"/>
              </a:spcBef>
              <a:buFont typeface="Wingdings" panose="05000000000000000000" pitchFamily="2" charset="2"/>
              <a:buChar char="§"/>
            </a:pPr>
            <a:r>
              <a:rPr lang="en-US" sz="2800" dirty="0"/>
              <a:t>accuracy of billing systems;</a:t>
            </a:r>
          </a:p>
          <a:p>
            <a:pPr algn="just">
              <a:lnSpc>
                <a:spcPct val="120000"/>
              </a:lnSpc>
              <a:spcBef>
                <a:spcPts val="0"/>
              </a:spcBef>
              <a:buFont typeface="Wingdings" panose="05000000000000000000" pitchFamily="2" charset="2"/>
              <a:buChar char="§"/>
            </a:pPr>
            <a:r>
              <a:rPr lang="en-US" sz="2800" dirty="0"/>
              <a:t>our ability to successfully identify, complete, and efficiently integrate acquisitions into our operations;</a:t>
            </a:r>
          </a:p>
          <a:p>
            <a:pPr algn="just">
              <a:lnSpc>
                <a:spcPct val="120000"/>
              </a:lnSpc>
              <a:spcBef>
                <a:spcPts val="0"/>
              </a:spcBef>
              <a:buFont typeface="Wingdings" panose="05000000000000000000" pitchFamily="2" charset="2"/>
              <a:buChar char="§"/>
            </a:pPr>
            <a:r>
              <a:rPr lang="en-US" sz="2800" dirty="0"/>
              <a:t>significant changes in, or new changes by, the independent system operators (“ISOs”) in the regions we operate;</a:t>
            </a:r>
          </a:p>
          <a:p>
            <a:pPr algn="just">
              <a:lnSpc>
                <a:spcPct val="120000"/>
              </a:lnSpc>
              <a:spcBef>
                <a:spcPts val="0"/>
              </a:spcBef>
              <a:buFont typeface="Wingdings" panose="05000000000000000000" pitchFamily="2" charset="2"/>
              <a:buChar char="§"/>
            </a:pPr>
            <a:r>
              <a:rPr lang="en-US" sz="2800" dirty="0"/>
              <a:t>competition; and</a:t>
            </a:r>
          </a:p>
          <a:p>
            <a:pPr algn="just">
              <a:lnSpc>
                <a:spcPct val="120000"/>
              </a:lnSpc>
              <a:spcBef>
                <a:spcPts val="0"/>
              </a:spcBef>
              <a:buFont typeface="Wingdings" panose="05000000000000000000" pitchFamily="2" charset="2"/>
              <a:buChar char="§"/>
            </a:pPr>
            <a:r>
              <a:rPr lang="en-US" sz="2800" dirty="0"/>
              <a:t>the “Risk Factors” in our Annual Report on Form 10-K for the year ended December 31, 2021 and in our other public filings and press releases.</a:t>
            </a:r>
          </a:p>
          <a:p>
            <a:pPr marL="0" indent="0" algn="just">
              <a:lnSpc>
                <a:spcPct val="120000"/>
              </a:lnSpc>
              <a:spcBef>
                <a:spcPts val="0"/>
              </a:spcBef>
              <a:buNone/>
            </a:pPr>
            <a:endParaRPr lang="en-US" sz="2800" dirty="0"/>
          </a:p>
          <a:p>
            <a:pPr marL="0" indent="0" algn="just">
              <a:lnSpc>
                <a:spcPct val="120000"/>
              </a:lnSpc>
              <a:spcBef>
                <a:spcPts val="0"/>
              </a:spcBef>
              <a:buNone/>
            </a:pPr>
            <a:r>
              <a:rPr lang="en-US" sz="2800" dirty="0"/>
              <a:t>You should review the risk factors and other factors noted throughout this presentation that could cause our actual results to differ materially from those contained in any forward-looking statement. All forward-looking statements speak only as of the date of this presentation. Unless required by law, we disclaim any obligation to publicly update or revise these statements whether as a result of new information, future events or otherwise. It is not possible for us to predict all risks, nor can we assess the impact of all factors on the business or the extent to which any factor, or combination of factors, may cause actual results to differ materially from those contained in any forward-looking statements.</a:t>
            </a:r>
          </a:p>
          <a:p>
            <a:pPr marL="0" indent="0" algn="just">
              <a:lnSpc>
                <a:spcPct val="120000"/>
              </a:lnSpc>
              <a:spcBef>
                <a:spcPts val="0"/>
              </a:spcBef>
              <a:buNone/>
            </a:pPr>
            <a:endParaRPr lang="en-US" sz="2800" dirty="0"/>
          </a:p>
          <a:p>
            <a:pPr marL="0" indent="0" algn="just">
              <a:lnSpc>
                <a:spcPct val="120000"/>
              </a:lnSpc>
              <a:spcBef>
                <a:spcPts val="0"/>
              </a:spcBef>
              <a:buNone/>
            </a:pPr>
            <a:r>
              <a:rPr lang="en-US" sz="2800" dirty="0"/>
              <a:t>In this presentation, we refer to Retail Gross Margin, EBITDA and Adjusted EBITDA, which are non-GAAP financials measures the Company believes are helpful in evaluating the performance of its business. Reconciliations of such non-GAAP measures to the relevant GAAP measures can be found in the Appendix.</a:t>
            </a:r>
          </a:p>
          <a:p>
            <a:pPr marL="0" indent="0" algn="just">
              <a:lnSpc>
                <a:spcPct val="120000"/>
              </a:lnSpc>
              <a:spcBef>
                <a:spcPts val="0"/>
              </a:spcBef>
              <a:buNone/>
            </a:pPr>
            <a:endParaRPr lang="en-US" sz="2800" dirty="0"/>
          </a:p>
          <a:p>
            <a:pPr marL="0" indent="0" algn="just">
              <a:lnSpc>
                <a:spcPct val="120000"/>
              </a:lnSpc>
              <a:spcBef>
                <a:spcPts val="0"/>
              </a:spcBef>
              <a:buNone/>
            </a:pPr>
            <a:r>
              <a:rPr lang="en-US" sz="2800" dirty="0"/>
              <a:t>Investors are advised that the Company does not furnish investor presentations on a Current Report on Form 8-K. Investors should consult the Company’s website at viarenewables.com to review subsequent investor presentations.</a:t>
            </a:r>
          </a:p>
          <a:p>
            <a:endParaRPr lang="en-US" dirty="0"/>
          </a:p>
        </p:txBody>
      </p:sp>
      <p:sp>
        <p:nvSpPr>
          <p:cNvPr id="5" name="Rectangle 4">
            <a:extLst>
              <a:ext uri="{FF2B5EF4-FFF2-40B4-BE49-F238E27FC236}">
                <a16:creationId xmlns:a16="http://schemas.microsoft.com/office/drawing/2014/main" id="{678567AF-D9D8-4430-8C8A-D77037DE4F28}"/>
              </a:ext>
            </a:extLst>
          </p:cNvPr>
          <p:cNvSpPr/>
          <p:nvPr/>
        </p:nvSpPr>
        <p:spPr>
          <a:xfrm>
            <a:off x="556180" y="1133010"/>
            <a:ext cx="8050493" cy="4571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8A5AB42-EE55-47C3-9B43-6E736E28763F}"/>
              </a:ext>
            </a:extLst>
          </p:cNvPr>
          <p:cNvSpPr/>
          <p:nvPr/>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Tree>
    <p:extLst>
      <p:ext uri="{BB962C8B-B14F-4D97-AF65-F5344CB8AC3E}">
        <p14:creationId xmlns:p14="http://schemas.microsoft.com/office/powerpoint/2010/main" val="279576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F61294-5D05-4686-8B90-1E2286694912}"/>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0" y="2459911"/>
            <a:ext cx="9144000" cy="1938177"/>
          </a:xfrm>
          <a:prstGeom prst="rect">
            <a:avLst/>
          </a:prstGeom>
        </p:spPr>
      </p:pic>
      <p:sp>
        <p:nvSpPr>
          <p:cNvPr id="7" name="TextBox 6"/>
          <p:cNvSpPr txBox="1"/>
          <p:nvPr/>
        </p:nvSpPr>
        <p:spPr>
          <a:xfrm>
            <a:off x="5350479" y="3136611"/>
            <a:ext cx="3238500" cy="1077218"/>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Appendix: </a:t>
            </a:r>
          </a:p>
          <a:p>
            <a:r>
              <a:rPr lang="en-US" sz="3200" dirty="0">
                <a:solidFill>
                  <a:schemeClr val="bg1">
                    <a:lumMod val="50000"/>
                  </a:schemeClr>
                </a:solidFill>
                <a:latin typeface="Arial" panose="020B0604020202020204" pitchFamily="34" charset="0"/>
                <a:cs typeface="Arial" panose="020B0604020202020204" pitchFamily="34" charset="0"/>
              </a:rPr>
              <a:t>Reg. G</a:t>
            </a:r>
          </a:p>
        </p:txBody>
      </p:sp>
      <p:pic>
        <p:nvPicPr>
          <p:cNvPr id="9" name="Picture 8" descr="Logo&#10;&#10;Description automatically generated">
            <a:extLst>
              <a:ext uri="{FF2B5EF4-FFF2-40B4-BE49-F238E27FC236}">
                <a16:creationId xmlns:a16="http://schemas.microsoft.com/office/drawing/2014/main" id="{1E8952CB-14F0-4345-B805-9ACE3CA1E10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1198" y="2787135"/>
            <a:ext cx="2832325" cy="1327146"/>
          </a:xfrm>
          <a:prstGeom prst="rect">
            <a:avLst/>
          </a:prstGeom>
        </p:spPr>
      </p:pic>
    </p:spTree>
    <p:extLst>
      <p:ext uri="{BB962C8B-B14F-4D97-AF65-F5344CB8AC3E}">
        <p14:creationId xmlns:p14="http://schemas.microsoft.com/office/powerpoint/2010/main" val="1518330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21</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Reg. G</a:t>
            </a:r>
          </a:p>
        </p:txBody>
      </p:sp>
      <p:sp>
        <p:nvSpPr>
          <p:cNvPr id="7" name="Rectangle 6">
            <a:extLst>
              <a:ext uri="{FF2B5EF4-FFF2-40B4-BE49-F238E27FC236}">
                <a16:creationId xmlns:a16="http://schemas.microsoft.com/office/drawing/2014/main" id="{08A5AB42-EE55-47C3-9B43-6E736E28763F}"/>
              </a:ext>
            </a:extLst>
          </p:cNvPr>
          <p:cNvSpPr/>
          <p:nvPr/>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14" name="Content Placeholder 4">
            <a:extLst>
              <a:ext uri="{FF2B5EF4-FFF2-40B4-BE49-F238E27FC236}">
                <a16:creationId xmlns:a16="http://schemas.microsoft.com/office/drawing/2014/main" id="{1864B5E0-2AD5-44CE-88B2-A1341AA202CD}"/>
              </a:ext>
            </a:extLst>
          </p:cNvPr>
          <p:cNvSpPr txBox="1">
            <a:spLocks/>
          </p:cNvSpPr>
          <p:nvPr/>
        </p:nvSpPr>
        <p:spPr>
          <a:xfrm>
            <a:off x="459066" y="1141115"/>
            <a:ext cx="8153400" cy="762000"/>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panose="020B0604020202020204" pitchFamily="34" charset="0"/>
                <a:cs typeface="Arial" panose="020B0604020202020204" pitchFamily="34" charset="0"/>
              </a:rPr>
              <a:t>Appendix Table A-1: Adjusted EBITDA Reconciliation</a:t>
            </a:r>
          </a:p>
          <a:p>
            <a:pPr marL="0" lvl="1" indent="0">
              <a:buFont typeface="Arial"/>
              <a:buNone/>
            </a:pPr>
            <a:r>
              <a:rPr lang="en-US" sz="1000" dirty="0">
                <a:latin typeface="Arial" panose="020B0604020202020204" pitchFamily="34" charset="0"/>
                <a:cs typeface="Arial" panose="020B0604020202020204" pitchFamily="34" charset="0"/>
              </a:rPr>
              <a:t>The following table presents a reconciliation of Adjusted EBITDA to net income for each of the periods indicated.</a:t>
            </a:r>
          </a:p>
        </p:txBody>
      </p:sp>
      <p:pic>
        <p:nvPicPr>
          <p:cNvPr id="4" name="Picture 3">
            <a:extLst>
              <a:ext uri="{FF2B5EF4-FFF2-40B4-BE49-F238E27FC236}">
                <a16:creationId xmlns:a16="http://schemas.microsoft.com/office/drawing/2014/main" id="{FF3A679D-D620-4B03-A77D-D19C29D52568}"/>
              </a:ext>
            </a:extLst>
          </p:cNvPr>
          <p:cNvPicPr>
            <a:picLocks noChangeAspect="1"/>
          </p:cNvPicPr>
          <p:nvPr/>
        </p:nvPicPr>
        <p:blipFill>
          <a:blip r:embed="rId3"/>
          <a:stretch>
            <a:fillRect/>
          </a:stretch>
        </p:blipFill>
        <p:spPr>
          <a:xfrm>
            <a:off x="710174" y="1505709"/>
            <a:ext cx="7651184" cy="4531049"/>
          </a:xfrm>
          <a:prstGeom prst="rect">
            <a:avLst/>
          </a:prstGeom>
        </p:spPr>
      </p:pic>
    </p:spTree>
    <p:extLst>
      <p:ext uri="{BB962C8B-B14F-4D97-AF65-F5344CB8AC3E}">
        <p14:creationId xmlns:p14="http://schemas.microsoft.com/office/powerpoint/2010/main" val="865256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22</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Reg. G</a:t>
            </a:r>
          </a:p>
        </p:txBody>
      </p:sp>
      <p:sp>
        <p:nvSpPr>
          <p:cNvPr id="7" name="Rectangle 6">
            <a:extLst>
              <a:ext uri="{FF2B5EF4-FFF2-40B4-BE49-F238E27FC236}">
                <a16:creationId xmlns:a16="http://schemas.microsoft.com/office/drawing/2014/main" id="{08A5AB42-EE55-47C3-9B43-6E736E28763F}"/>
              </a:ext>
            </a:extLst>
          </p:cNvPr>
          <p:cNvSpPr/>
          <p:nvPr/>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13" name="Content Placeholder 4">
            <a:extLst>
              <a:ext uri="{FF2B5EF4-FFF2-40B4-BE49-F238E27FC236}">
                <a16:creationId xmlns:a16="http://schemas.microsoft.com/office/drawing/2014/main" id="{EB52C17E-CF78-4F51-8C7F-AA492A770F18}"/>
              </a:ext>
            </a:extLst>
          </p:cNvPr>
          <p:cNvSpPr txBox="1">
            <a:spLocks/>
          </p:cNvSpPr>
          <p:nvPr/>
        </p:nvSpPr>
        <p:spPr>
          <a:xfrm>
            <a:off x="453272" y="1171364"/>
            <a:ext cx="8153400" cy="914400"/>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panose="020B0604020202020204" pitchFamily="34" charset="0"/>
                <a:cs typeface="Arial" panose="020B0604020202020204" pitchFamily="34" charset="0"/>
              </a:rPr>
              <a:t>Appendix Table A-2: Adjusted EBITDA Reconciliation</a:t>
            </a:r>
          </a:p>
          <a:p>
            <a:pPr marL="0" lvl="1" indent="0">
              <a:buNone/>
            </a:pPr>
            <a:r>
              <a:rPr lang="en-US" sz="1000" dirty="0">
                <a:latin typeface="Arial" panose="020B0604020202020204" pitchFamily="34" charset="0"/>
                <a:cs typeface="Arial" panose="020B0604020202020204" pitchFamily="34" charset="0"/>
              </a:rPr>
              <a:t>The following table presents a reconciliation of Adjusted EBITDA to net cash provided by operating activities for each of the periods indicated.</a:t>
            </a:r>
          </a:p>
        </p:txBody>
      </p:sp>
      <p:pic>
        <p:nvPicPr>
          <p:cNvPr id="4" name="Picture 3">
            <a:extLst>
              <a:ext uri="{FF2B5EF4-FFF2-40B4-BE49-F238E27FC236}">
                <a16:creationId xmlns:a16="http://schemas.microsoft.com/office/drawing/2014/main" id="{95ED4567-472F-45FF-B9EC-F3600AAFF5BE}"/>
              </a:ext>
            </a:extLst>
          </p:cNvPr>
          <p:cNvPicPr>
            <a:picLocks noChangeAspect="1"/>
          </p:cNvPicPr>
          <p:nvPr/>
        </p:nvPicPr>
        <p:blipFill>
          <a:blip r:embed="rId3"/>
          <a:stretch>
            <a:fillRect/>
          </a:stretch>
        </p:blipFill>
        <p:spPr>
          <a:xfrm>
            <a:off x="733446" y="1611316"/>
            <a:ext cx="7521321" cy="4406642"/>
          </a:xfrm>
          <a:prstGeom prst="rect">
            <a:avLst/>
          </a:prstGeom>
        </p:spPr>
      </p:pic>
    </p:spTree>
    <p:extLst>
      <p:ext uri="{BB962C8B-B14F-4D97-AF65-F5344CB8AC3E}">
        <p14:creationId xmlns:p14="http://schemas.microsoft.com/office/powerpoint/2010/main" val="182058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23</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Reg. G</a:t>
            </a:r>
          </a:p>
        </p:txBody>
      </p:sp>
      <p:sp>
        <p:nvSpPr>
          <p:cNvPr id="7" name="Rectangle 6">
            <a:extLst>
              <a:ext uri="{FF2B5EF4-FFF2-40B4-BE49-F238E27FC236}">
                <a16:creationId xmlns:a16="http://schemas.microsoft.com/office/drawing/2014/main" id="{08A5AB42-EE55-47C3-9B43-6E736E28763F}"/>
              </a:ext>
            </a:extLst>
          </p:cNvPr>
          <p:cNvSpPr/>
          <p:nvPr/>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14" name="Content Placeholder 4">
            <a:extLst>
              <a:ext uri="{FF2B5EF4-FFF2-40B4-BE49-F238E27FC236}">
                <a16:creationId xmlns:a16="http://schemas.microsoft.com/office/drawing/2014/main" id="{892AEF71-D30B-4B49-8811-09EBDBF22C6D}"/>
              </a:ext>
            </a:extLst>
          </p:cNvPr>
          <p:cNvSpPr txBox="1">
            <a:spLocks/>
          </p:cNvSpPr>
          <p:nvPr/>
        </p:nvSpPr>
        <p:spPr>
          <a:xfrm>
            <a:off x="467659" y="1171364"/>
            <a:ext cx="8153400" cy="536149"/>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latin typeface="Arial" panose="020B0604020202020204" pitchFamily="34" charset="0"/>
                <a:cs typeface="Arial" panose="020B0604020202020204" pitchFamily="34" charset="0"/>
              </a:rPr>
              <a:t>Appendix Table A-3: Retail Gross Margin Reconciliation</a:t>
            </a:r>
          </a:p>
          <a:p>
            <a:pPr marL="0" lvl="1" indent="0">
              <a:buNone/>
            </a:pPr>
            <a:r>
              <a:rPr lang="en-US" sz="1000" dirty="0">
                <a:latin typeface="Arial" panose="020B0604020202020204" pitchFamily="34" charset="0"/>
                <a:cs typeface="Arial" panose="020B0604020202020204" pitchFamily="34" charset="0"/>
              </a:rPr>
              <a:t>The following table presents a reconciliation of Retail Gross Margin to operating income for each of the periods indicated.</a:t>
            </a:r>
          </a:p>
        </p:txBody>
      </p:sp>
      <p:pic>
        <p:nvPicPr>
          <p:cNvPr id="5" name="Picture 4">
            <a:extLst>
              <a:ext uri="{FF2B5EF4-FFF2-40B4-BE49-F238E27FC236}">
                <a16:creationId xmlns:a16="http://schemas.microsoft.com/office/drawing/2014/main" id="{8B1EBA4B-33B1-4524-B815-EEF3E567C7A4}"/>
              </a:ext>
            </a:extLst>
          </p:cNvPr>
          <p:cNvPicPr>
            <a:picLocks noChangeAspect="1"/>
          </p:cNvPicPr>
          <p:nvPr/>
        </p:nvPicPr>
        <p:blipFill>
          <a:blip r:embed="rId3"/>
          <a:stretch>
            <a:fillRect/>
          </a:stretch>
        </p:blipFill>
        <p:spPr>
          <a:xfrm>
            <a:off x="556179" y="1707513"/>
            <a:ext cx="8070617" cy="3426549"/>
          </a:xfrm>
          <a:prstGeom prst="rect">
            <a:avLst/>
          </a:prstGeom>
        </p:spPr>
      </p:pic>
    </p:spTree>
    <p:extLst>
      <p:ext uri="{BB962C8B-B14F-4D97-AF65-F5344CB8AC3E}">
        <p14:creationId xmlns:p14="http://schemas.microsoft.com/office/powerpoint/2010/main" val="2975668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24</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Reg. G</a:t>
            </a:r>
          </a:p>
        </p:txBody>
      </p:sp>
      <p:sp>
        <p:nvSpPr>
          <p:cNvPr id="7" name="Rectangle 6">
            <a:extLst>
              <a:ext uri="{FF2B5EF4-FFF2-40B4-BE49-F238E27FC236}">
                <a16:creationId xmlns:a16="http://schemas.microsoft.com/office/drawing/2014/main" id="{08A5AB42-EE55-47C3-9B43-6E736E28763F}"/>
              </a:ext>
            </a:extLst>
          </p:cNvPr>
          <p:cNvSpPr/>
          <p:nvPr/>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13" name="Content Placeholder 2">
            <a:extLst>
              <a:ext uri="{FF2B5EF4-FFF2-40B4-BE49-F238E27FC236}">
                <a16:creationId xmlns:a16="http://schemas.microsoft.com/office/drawing/2014/main" id="{1CBEA396-AF4A-41BC-82E6-FAC9710C1357}"/>
              </a:ext>
            </a:extLst>
          </p:cNvPr>
          <p:cNvSpPr txBox="1">
            <a:spLocks/>
          </p:cNvSpPr>
          <p:nvPr/>
        </p:nvSpPr>
        <p:spPr>
          <a:xfrm>
            <a:off x="492357" y="1213052"/>
            <a:ext cx="8232194" cy="5069254"/>
          </a:xfrm>
          <a:prstGeom prst="rect">
            <a:avLst/>
          </a:prstGeom>
        </p:spPr>
        <p:txBody>
          <a:bodyPr>
            <a:noAutofit/>
          </a:bodyPr>
          <a:lstStyle>
            <a:lvl1pPr marL="342900" indent="-342900" algn="l" defTabSz="914400" rtl="0" eaLnBrk="1" latinLnBrk="0" hangingPunct="1">
              <a:spcBef>
                <a:spcPct val="20000"/>
              </a:spcBef>
              <a:buFontTx/>
              <a:buBlip>
                <a:blip r:embed="rId3"/>
              </a:buBlip>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Tx/>
              <a:buBlip>
                <a:blip r:embed="rId3"/>
              </a:buBlip>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50" b="1" dirty="0"/>
              <a:t>Adjusted EBITDA</a:t>
            </a:r>
          </a:p>
          <a:p>
            <a:pPr marL="0" marR="0" indent="0">
              <a:lnSpc>
                <a:spcPct val="103000"/>
              </a:lnSpc>
              <a:spcAft>
                <a:spcPts val="1000"/>
              </a:spcAft>
              <a:buNone/>
            </a:pPr>
            <a:r>
              <a:rPr lang="en-US" sz="950" dirty="0"/>
              <a:t>We define “Adjusted EBITDA” as EBITDA less (</a:t>
            </a:r>
            <a:r>
              <a:rPr lang="en-US" sz="950" dirty="0" err="1"/>
              <a:t>i</a:t>
            </a:r>
            <a:r>
              <a:rPr lang="en-US" sz="950" dirty="0"/>
              <a:t>) customer acquisition costs incurred in the current period, plus or minus (ii) net (loss) gain on derivative instruments, and (iii) net current period cash settlements on derivative instruments, plus (iv) non-cash compensation expense, and (v) other non-cash and non-recurring operating items. EBITDA is defined as net income (loss) before the provision for income taxes, interest expense and depreciation and amortization. This conforms to the calculation of Adjusted EBITDA in our Senior Credit Facility. We deduct all current period customer acquisition costs (representing spending for organic customer acquisitions) in the Adjusted EBITDA calculation because such costs reflect a cash outlay in the period in which they are incurred, even though we capitalize and amortize such costs over two years. We do not deduct the cost of customer acquisitions through acquisitions of businesses or portfolios of customers in calculating Adjusted EBITDA. We deduct our net gains (losses) on derivative instruments, excluding current period cash settlements, from the Adjusted EBITDA calculation in order to remove the non-cash impact of net gains and losses on these instruments. We also deduct non-cash compensation expense that results from the issuance of restricted stock units under our long-term incentive plan due to the non-cash nature of the expense. We adjust from time to time other non-cash or unusual and/or infrequent charges due to either their non-cash nature or their infrequency. We have historically included the financial impact of weather variability in the calculation of Adjusted EBITDA. We will continue this historical approach, but during the current quarter we incurred a net pre-tax financial loss of $64.9 million due to winter storm Uri, as described above. This loss was incurred because of uncharacteristic extended sub-freezing temperatures across Texas combined with the impact of the pricing caps ordered by ERCOT. We believe this event is unusual, infrequent, and non-recurring in nature. Our lenders under our Senior Credit Facility allowed $60.0 million of the $64.9 million pre-tax storm loss incurred in the first quarter of 2021 to be added back as a non-recurring item in the calculation of Adjusted EBITDA for our Debt Covenant Calculations. As our Senior Credit Facility is considered a material agreement and Adjusted EBITDA is a key component of our material covenants, we consider our covenant compliance to be material to the understanding of our financial condition and/or liquidity. We will present any credits received related to the storm exceeding $4.9 million as a reduction of the related $60.0 million non-recurring add back to Adjusted EBITDA for consistent presentation. There are no assurances credits will be received. </a:t>
            </a:r>
          </a:p>
          <a:p>
            <a:pPr marL="0" marR="0" indent="0">
              <a:lnSpc>
                <a:spcPct val="103000"/>
              </a:lnSpc>
              <a:spcAft>
                <a:spcPts val="1000"/>
              </a:spcAft>
              <a:buNone/>
            </a:pPr>
            <a:r>
              <a:rPr lang="en-US" sz="950" dirty="0"/>
              <a:t>We believe that the presentation of Adjusted EBITDA provides information useful to investors in assessing our performance and results of operations and that Adjusted EBITDA is also useful for an understanding of our financial condition and/or liquidity due to its use in covenants in our Senior Credit Facility. Adjusted EBITDA is a supplemental financial measure that management and external users of our consolidated financial statements, such as industry analysts, investors, commercial banks and rating agencies, use to assess the following:</a:t>
            </a:r>
          </a:p>
          <a:p>
            <a:pPr>
              <a:buFont typeface="Arial" panose="020B0604020202020204" pitchFamily="34" charset="0"/>
              <a:buChar char="•"/>
            </a:pPr>
            <a:r>
              <a:rPr lang="en-US" sz="950" dirty="0"/>
              <a:t>our operating performance as compared to other publicly traded companies in the retail energy industry, without regard to financing methods, capital structure, historical cost basis and specific items not reflective of ongoing operations;</a:t>
            </a:r>
          </a:p>
          <a:p>
            <a:pPr lvl="0">
              <a:buFont typeface="Arial" panose="020B0604020202020204" pitchFamily="34" charset="0"/>
              <a:buChar char="•"/>
            </a:pPr>
            <a:r>
              <a:rPr lang="en-US" sz="950" dirty="0"/>
              <a:t>the ability of our assets to generate earnings sufficient to support our proposed cash dividends;</a:t>
            </a:r>
          </a:p>
          <a:p>
            <a:pPr lvl="0">
              <a:buFont typeface="Arial" panose="020B0604020202020204" pitchFamily="34" charset="0"/>
              <a:buChar char="•"/>
            </a:pPr>
            <a:r>
              <a:rPr lang="en-US" sz="950" dirty="0"/>
              <a:t>our ability to fund capital expenditures (including customer acquisition costs) and incur and service debt; and</a:t>
            </a:r>
          </a:p>
          <a:p>
            <a:pPr lvl="0">
              <a:buFont typeface="Arial" panose="020B0604020202020204" pitchFamily="34" charset="0"/>
              <a:buChar char="•"/>
            </a:pPr>
            <a:r>
              <a:rPr lang="en-US" sz="950" dirty="0"/>
              <a:t>our compliance with financial debt covenants.</a:t>
            </a:r>
          </a:p>
          <a:p>
            <a:pPr lvl="0">
              <a:buFont typeface="Arial" panose="020B0604020202020204" pitchFamily="34" charset="0"/>
              <a:buChar char="•"/>
            </a:pPr>
            <a:endParaRPr lang="en-US" sz="800" dirty="0"/>
          </a:p>
          <a:p>
            <a:pPr marL="0" indent="0">
              <a:buNone/>
            </a:pPr>
            <a:endParaRPr lang="en-US" sz="800" dirty="0"/>
          </a:p>
          <a:p>
            <a:pPr marL="0" indent="0" algn="just">
              <a:spcBef>
                <a:spcPts val="0"/>
              </a:spcBef>
              <a:buFontTx/>
              <a:buNone/>
            </a:pPr>
            <a:endParaRPr lang="en-US" sz="200" dirty="0"/>
          </a:p>
        </p:txBody>
      </p:sp>
    </p:spTree>
    <p:extLst>
      <p:ext uri="{BB962C8B-B14F-4D97-AF65-F5344CB8AC3E}">
        <p14:creationId xmlns:p14="http://schemas.microsoft.com/office/powerpoint/2010/main" val="1618466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25</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Reg. G Cont’d</a:t>
            </a:r>
          </a:p>
        </p:txBody>
      </p:sp>
      <p:sp>
        <p:nvSpPr>
          <p:cNvPr id="7" name="Rectangle 6">
            <a:extLst>
              <a:ext uri="{FF2B5EF4-FFF2-40B4-BE49-F238E27FC236}">
                <a16:creationId xmlns:a16="http://schemas.microsoft.com/office/drawing/2014/main" id="{08A5AB42-EE55-47C3-9B43-6E736E28763F}"/>
              </a:ext>
            </a:extLst>
          </p:cNvPr>
          <p:cNvSpPr/>
          <p:nvPr/>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9" name="Content Placeholder 2">
            <a:extLst>
              <a:ext uri="{FF2B5EF4-FFF2-40B4-BE49-F238E27FC236}">
                <a16:creationId xmlns:a16="http://schemas.microsoft.com/office/drawing/2014/main" id="{94973619-E318-4BDD-800A-99A164773E8D}"/>
              </a:ext>
            </a:extLst>
          </p:cNvPr>
          <p:cNvSpPr txBox="1">
            <a:spLocks/>
          </p:cNvSpPr>
          <p:nvPr/>
        </p:nvSpPr>
        <p:spPr>
          <a:xfrm>
            <a:off x="471037" y="1228029"/>
            <a:ext cx="8312236" cy="5325735"/>
          </a:xfrm>
          <a:prstGeom prst="rect">
            <a:avLst/>
          </a:prstGeom>
        </p:spPr>
        <p:txBody>
          <a:bodyPr>
            <a:noAutofit/>
          </a:bodyPr>
          <a:lstStyle>
            <a:lvl1pPr marL="342900" indent="-342900" algn="l" defTabSz="914400" rtl="0" eaLnBrk="1" latinLnBrk="0" hangingPunct="1">
              <a:spcBef>
                <a:spcPct val="20000"/>
              </a:spcBef>
              <a:buFontTx/>
              <a:buBlip>
                <a:blip r:embed="rId3"/>
              </a:buBlip>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Tx/>
              <a:buBlip>
                <a:blip r:embed="rId3"/>
              </a:buBlip>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t>Retail Gross Margin</a:t>
            </a:r>
            <a:endParaRPr lang="en-US" sz="1000" dirty="0"/>
          </a:p>
          <a:p>
            <a:pPr marL="0" indent="0">
              <a:buNone/>
            </a:pPr>
            <a:r>
              <a:rPr lang="en-US" sz="1000" dirty="0"/>
              <a:t>We define retail gross margin as operating income (loss) plus (</a:t>
            </a:r>
            <a:r>
              <a:rPr lang="en-US" sz="1000" dirty="0" err="1"/>
              <a:t>i</a:t>
            </a:r>
            <a:r>
              <a:rPr lang="en-US" sz="1000" dirty="0"/>
              <a:t>) depreciation and amortization expenses and (ii) general and administrative expenses, less (iii) net asset optimization revenues (expenses), (iv) net gains (losses) on non-trading derivative instruments, (v) net current period cash settlements on non-trading derivative instruments and (vi) gains (losses) from non-recurring events (including non-recurring market volatility. Retail gross margin is included as a supplemental disclosure because it is a primary performance measure used by our management to determine the performance of our retail natural gas and electricity segments. As an indicator of our retail energy business’s operating performance, retail gross margin should not be considered an alternative to, or more meaningful than, operating income (loss), its most directly comparable financial measure calculated and presented in accordance with GAAP.</a:t>
            </a:r>
          </a:p>
          <a:p>
            <a:pPr marL="0" indent="0">
              <a:buNone/>
            </a:pPr>
            <a:endParaRPr lang="en-US" sz="1000" dirty="0"/>
          </a:p>
          <a:p>
            <a:pPr marL="0" indent="0">
              <a:buNone/>
            </a:pPr>
            <a:r>
              <a:rPr lang="en-US" sz="1000" dirty="0"/>
              <a:t>We believe retail gross margin provides information useful to investors as an indicator of our retail energy business's operating performance. </a:t>
            </a:r>
          </a:p>
          <a:p>
            <a:pPr marL="0" indent="0">
              <a:buNone/>
            </a:pPr>
            <a:endParaRPr lang="en-US" sz="1000" dirty="0"/>
          </a:p>
          <a:p>
            <a:pPr marL="0" indent="0">
              <a:buNone/>
            </a:pPr>
            <a:r>
              <a:rPr lang="en-US" sz="1000" dirty="0"/>
              <a:t>We have historically included the financial impact of weather variability in the calculation of Retail Gross Margin. We will continue this historical approach, but during the first quarter of 2021 we added back the $64.9 million net financial loss incurred related to Winter Storm Uri, as described above, in the calculation of Retail Gross Margin because the extremity of the Texas storm combined with the impact of unprecedented pricing mechanisms ordered by ERCOT is considered unusual, infrequent, and non-recurring in nature. We received credits totaling $0.5 million related to Winter Storm Uri costs in the third quarter of 2021, which is included in the calculation of retail gross margin for consistent presentation.</a:t>
            </a:r>
          </a:p>
          <a:p>
            <a:pPr marL="0" indent="0">
              <a:buNone/>
            </a:pPr>
            <a:endParaRPr lang="en-US" sz="1000" dirty="0"/>
          </a:p>
          <a:p>
            <a:pPr marL="0" indent="0">
              <a:buNone/>
            </a:pPr>
            <a:r>
              <a:rPr lang="en-US" sz="1000" dirty="0"/>
              <a:t>The GAAP measures most directly comparable to Adjusted EBITDA are net income (loss) and net cash provided by operating activities. The GAAP measure most directly comparable to Retail Gross Margin is operating income (loss). Our non-GAAP financial measures of Adjusted EBITDA and Retail Gross Margin should not be considered as alternatives to net income (loss), net cash provided by operating activities, or operating income (loss). Adjusted EBITDA and Retail Gross Margin are not presentations made in accordance with GAAP and have limitations as analytical tools. You should not consider Adjusted EBITDA or Retail Gross Margin in isolation or as a substitute for analysis of our results as reported under GAAP. Because Adjusted EBITDA and Retail Gross Margin exclude some, but not all, items that affect net income (loss), net cash provided by operating activities, and operating income (loss), and are defined differently by different companies in our industry, our definition of Adjusted EBITDA and Retail Gross Margin may not be comparable to similarly titled measures of other companies. </a:t>
            </a:r>
          </a:p>
          <a:p>
            <a:pPr marL="0" indent="0">
              <a:buNone/>
            </a:pPr>
            <a:endParaRPr lang="en-US" sz="1000" dirty="0"/>
          </a:p>
          <a:p>
            <a:pPr marL="0" indent="0">
              <a:buNone/>
            </a:pPr>
            <a:r>
              <a:rPr lang="en-US" sz="1000" dirty="0"/>
              <a:t>Management compensates for the limitations of Adjusted EBITDA and Retail Gross Margin as analytical tools by reviewing the comparable GAAP measures, understanding the differences between the measures and incorporating these data points into management’s decision-making process. </a:t>
            </a:r>
          </a:p>
        </p:txBody>
      </p:sp>
    </p:spTree>
    <p:extLst>
      <p:ext uri="{BB962C8B-B14F-4D97-AF65-F5344CB8AC3E}">
        <p14:creationId xmlns:p14="http://schemas.microsoft.com/office/powerpoint/2010/main" val="905252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F61294-5D05-4686-8B90-1E2286694912}"/>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0" y="2459911"/>
            <a:ext cx="9144000" cy="1938177"/>
          </a:xfrm>
          <a:prstGeom prst="rect">
            <a:avLst/>
          </a:prstGeom>
        </p:spPr>
      </p:pic>
      <p:sp>
        <p:nvSpPr>
          <p:cNvPr id="7" name="TextBox 6"/>
          <p:cNvSpPr txBox="1"/>
          <p:nvPr/>
        </p:nvSpPr>
        <p:spPr>
          <a:xfrm>
            <a:off x="5350479" y="3136611"/>
            <a:ext cx="3238500" cy="584775"/>
          </a:xfrm>
          <a:prstGeom prst="rect">
            <a:avLst/>
          </a:prstGeom>
          <a:noFill/>
        </p:spPr>
        <p:txBody>
          <a:bodyPr wrap="square" rtlCol="0">
            <a:spAutoFit/>
          </a:bodyPr>
          <a:lstStyle/>
          <a:p>
            <a:r>
              <a:rPr lang="en-US" sz="3200" dirty="0">
                <a:solidFill>
                  <a:schemeClr val="bg1">
                    <a:lumMod val="50000"/>
                  </a:schemeClr>
                </a:solidFill>
                <a:latin typeface="Arial" panose="020B0604020202020204" pitchFamily="34" charset="0"/>
                <a:cs typeface="Arial" panose="020B0604020202020204" pitchFamily="34" charset="0"/>
              </a:rPr>
              <a:t>Thank You!</a:t>
            </a:r>
          </a:p>
        </p:txBody>
      </p:sp>
      <p:pic>
        <p:nvPicPr>
          <p:cNvPr id="9" name="Picture 8" descr="Logo&#10;&#10;Description automatically generated">
            <a:extLst>
              <a:ext uri="{FF2B5EF4-FFF2-40B4-BE49-F238E27FC236}">
                <a16:creationId xmlns:a16="http://schemas.microsoft.com/office/drawing/2014/main" id="{1E8952CB-14F0-4345-B805-9ACE3CA1E10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1198" y="2787135"/>
            <a:ext cx="2832325" cy="1327146"/>
          </a:xfrm>
          <a:prstGeom prst="rect">
            <a:avLst/>
          </a:prstGeom>
        </p:spPr>
      </p:pic>
    </p:spTree>
    <p:extLst>
      <p:ext uri="{BB962C8B-B14F-4D97-AF65-F5344CB8AC3E}">
        <p14:creationId xmlns:p14="http://schemas.microsoft.com/office/powerpoint/2010/main" val="190266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228600" y="914400"/>
            <a:ext cx="7391400" cy="984885"/>
          </a:xfrm>
          <a:prstGeom prst="rect">
            <a:avLst/>
          </a:prstGeom>
          <a:noFill/>
        </p:spPr>
        <p:txBody>
          <a:bodyPr wrap="square" rtlCol="0">
            <a:spAutoFit/>
          </a:bodyPr>
          <a:lstStyle/>
          <a:p>
            <a:r>
              <a:rPr lang="en-US" sz="2000" b="1" dirty="0">
                <a:solidFill>
                  <a:schemeClr val="bg1"/>
                </a:solidFill>
                <a:latin typeface="Arial"/>
              </a:rPr>
              <a:t>Via Renewables, Inc.</a:t>
            </a:r>
          </a:p>
          <a:p>
            <a:r>
              <a:rPr lang="en-US" sz="2000" dirty="0">
                <a:solidFill>
                  <a:schemeClr val="bg1"/>
                </a:solidFill>
              </a:rPr>
              <a:t>Independent Retail Energy Services Provider</a:t>
            </a:r>
          </a:p>
          <a:p>
            <a:endParaRPr lang="en-US" dirty="0"/>
          </a:p>
        </p:txBody>
      </p:sp>
      <p:sp>
        <p:nvSpPr>
          <p:cNvPr id="5" name="TextBox 4"/>
          <p:cNvSpPr txBox="1"/>
          <p:nvPr/>
        </p:nvSpPr>
        <p:spPr>
          <a:xfrm>
            <a:off x="533400" y="5772090"/>
            <a:ext cx="8001000" cy="646331"/>
          </a:xfrm>
          <a:prstGeom prst="rect">
            <a:avLst/>
          </a:prstGeom>
          <a:noFill/>
        </p:spPr>
        <p:txBody>
          <a:bodyPr wrap="square" rtlCol="0">
            <a:spAutoFit/>
          </a:bodyPr>
          <a:lstStyle/>
          <a:p>
            <a:pPr algn="ctr"/>
            <a:r>
              <a:rPr lang="en-US" b="1" i="1" dirty="0">
                <a:solidFill>
                  <a:schemeClr val="bg1"/>
                </a:solidFill>
                <a:latin typeface="Arial"/>
              </a:rPr>
              <a:t>20 Years of Dedicated Service to the Deregulated Energy Markets</a:t>
            </a:r>
            <a:endParaRPr lang="en-US" i="1" dirty="0">
              <a:solidFill>
                <a:schemeClr val="bg1"/>
              </a:solidFill>
            </a:endParaRPr>
          </a:p>
          <a:p>
            <a:endParaRPr lang="en-US" dirty="0"/>
          </a:p>
        </p:txBody>
      </p:sp>
      <p:sp>
        <p:nvSpPr>
          <p:cNvPr id="14" name="Title 2"/>
          <p:cNvSpPr txBox="1">
            <a:spLocks/>
          </p:cNvSpPr>
          <p:nvPr/>
        </p:nvSpPr>
        <p:spPr>
          <a:xfrm>
            <a:off x="609600" y="19812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baseline="0">
                <a:solidFill>
                  <a:srgbClr val="94A344"/>
                </a:solidFill>
                <a:latin typeface="Arial" pitchFamily="34" charset="0"/>
                <a:ea typeface="+mj-ea"/>
                <a:cs typeface="Arial" pitchFamily="34" charset="0"/>
              </a:defRPr>
            </a:lvl1pPr>
          </a:lstStyle>
          <a:p>
            <a:r>
              <a:rPr lang="en-US" dirty="0">
                <a:solidFill>
                  <a:schemeClr val="bg1"/>
                </a:solidFill>
              </a:rPr>
              <a:t>Via Renewables at a Glance</a:t>
            </a:r>
          </a:p>
        </p:txBody>
      </p:sp>
      <p:sp>
        <p:nvSpPr>
          <p:cNvPr id="17" name="TextBox 16"/>
          <p:cNvSpPr txBox="1"/>
          <p:nvPr/>
        </p:nvSpPr>
        <p:spPr>
          <a:xfrm>
            <a:off x="5059681" y="6292489"/>
            <a:ext cx="3855720" cy="369332"/>
          </a:xfrm>
          <a:prstGeom prst="rect">
            <a:avLst/>
          </a:prstGeom>
          <a:noFill/>
        </p:spPr>
        <p:txBody>
          <a:bodyPr wrap="square" rtlCol="0">
            <a:spAutoFit/>
          </a:bodyPr>
          <a:lstStyle/>
          <a:p>
            <a:pPr algn="r"/>
            <a:r>
              <a:rPr lang="en-US" sz="900" i="1" dirty="0">
                <a:solidFill>
                  <a:schemeClr val="bg1"/>
                </a:solidFill>
              </a:rPr>
              <a:t>Market Data as of  February 22, 2022; Debt as of December 31, 2021</a:t>
            </a:r>
          </a:p>
          <a:p>
            <a:pPr algn="r"/>
            <a:r>
              <a:rPr lang="en-US" sz="900" i="1" dirty="0">
                <a:solidFill>
                  <a:schemeClr val="bg1"/>
                </a:solidFill>
              </a:rPr>
              <a:t>*Net Debt is Debt of $135 MM minus Cash of $68.9 MM</a:t>
            </a:r>
            <a:endParaRPr lang="en-US" sz="1000" i="1" dirty="0">
              <a:solidFill>
                <a:schemeClr val="bg1"/>
              </a:solidFill>
            </a:endParaRPr>
          </a:p>
        </p:txBody>
      </p:sp>
      <p:pic>
        <p:nvPicPr>
          <p:cNvPr id="3" name="Picture 2">
            <a:extLst>
              <a:ext uri="{FF2B5EF4-FFF2-40B4-BE49-F238E27FC236}">
                <a16:creationId xmlns:a16="http://schemas.microsoft.com/office/drawing/2014/main" id="{981A3C91-6D01-4035-A125-D28813CD0888}"/>
              </a:ext>
            </a:extLst>
          </p:cNvPr>
          <p:cNvPicPr>
            <a:picLocks noChangeAspect="1"/>
          </p:cNvPicPr>
          <p:nvPr/>
        </p:nvPicPr>
        <p:blipFill>
          <a:blip r:embed="rId3"/>
          <a:stretch>
            <a:fillRect/>
          </a:stretch>
        </p:blipFill>
        <p:spPr>
          <a:xfrm>
            <a:off x="320224" y="1605155"/>
            <a:ext cx="5328364" cy="4131579"/>
          </a:xfrm>
          <a:prstGeom prst="rect">
            <a:avLst/>
          </a:prstGeom>
        </p:spPr>
      </p:pic>
    </p:spTree>
    <p:extLst>
      <p:ext uri="{BB962C8B-B14F-4D97-AF65-F5344CB8AC3E}">
        <p14:creationId xmlns:p14="http://schemas.microsoft.com/office/powerpoint/2010/main" val="188280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4</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How Via Renewables Serves its Customers</a:t>
            </a:r>
          </a:p>
        </p:txBody>
      </p:sp>
      <p:sp>
        <p:nvSpPr>
          <p:cNvPr id="7" name="Rectangle 6">
            <a:extLst>
              <a:ext uri="{FF2B5EF4-FFF2-40B4-BE49-F238E27FC236}">
                <a16:creationId xmlns:a16="http://schemas.microsoft.com/office/drawing/2014/main" id="{08A5AB42-EE55-47C3-9B43-6E736E28763F}"/>
              </a:ext>
            </a:extLst>
          </p:cNvPr>
          <p:cNvSpPr/>
          <p:nvPr/>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13" name="Rectangle 12">
            <a:extLst>
              <a:ext uri="{FF2B5EF4-FFF2-40B4-BE49-F238E27FC236}">
                <a16:creationId xmlns:a16="http://schemas.microsoft.com/office/drawing/2014/main" id="{F16D8A35-E78C-454C-922F-4CC5CF4D8E6B}"/>
              </a:ext>
            </a:extLst>
          </p:cNvPr>
          <p:cNvSpPr/>
          <p:nvPr/>
        </p:nvSpPr>
        <p:spPr>
          <a:xfrm>
            <a:off x="42334" y="1253982"/>
            <a:ext cx="4529665" cy="3177003"/>
          </a:xfrm>
          <a:prstGeom prst="rect">
            <a:avLst/>
          </a:prstGeom>
          <a:solidFill>
            <a:srgbClr val="0A557D"/>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4752D"/>
              </a:solidFill>
              <a:effectLst/>
              <a:highlight>
                <a:srgbClr val="0A557D"/>
              </a:highligh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4523103-D5D5-427A-B213-4BBB646EA52A}"/>
              </a:ext>
            </a:extLst>
          </p:cNvPr>
          <p:cNvSpPr/>
          <p:nvPr/>
        </p:nvSpPr>
        <p:spPr>
          <a:xfrm>
            <a:off x="4572000" y="1253982"/>
            <a:ext cx="4529665" cy="3177003"/>
          </a:xfrm>
          <a:prstGeom prst="rect">
            <a:avLst/>
          </a:prstGeom>
          <a:solidFill>
            <a:srgbClr val="665F5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840BAD3-7CC9-4CD2-99A9-826A75D194CD}"/>
              </a:ext>
            </a:extLst>
          </p:cNvPr>
          <p:cNvSpPr txBox="1"/>
          <p:nvPr/>
        </p:nvSpPr>
        <p:spPr>
          <a:xfrm>
            <a:off x="457200" y="1200505"/>
            <a:ext cx="3589867" cy="401003"/>
          </a:xfrm>
          <a:prstGeom prst="rect">
            <a:avLst/>
          </a:prstGeom>
          <a:noFill/>
        </p:spPr>
        <p:txBody>
          <a:bodyPr wrap="square" rtlCol="0">
            <a:spAutoFit/>
          </a:bodyPr>
          <a:lstStyle/>
          <a:p>
            <a:pPr algn="ctr" defTabSz="457200"/>
            <a:r>
              <a:rPr lang="en-US" sz="2400" dirty="0">
                <a:solidFill>
                  <a:prstClr val="white"/>
                </a:solidFill>
                <a:latin typeface="Arial" panose="020B0604020202020204" pitchFamily="34" charset="0"/>
                <a:cs typeface="Arial" panose="020B0604020202020204" pitchFamily="34" charset="0"/>
              </a:rPr>
              <a:t>Delivering Electricity</a:t>
            </a:r>
          </a:p>
        </p:txBody>
      </p:sp>
      <p:sp>
        <p:nvSpPr>
          <p:cNvPr id="16" name="TextBox 15">
            <a:extLst>
              <a:ext uri="{FF2B5EF4-FFF2-40B4-BE49-F238E27FC236}">
                <a16:creationId xmlns:a16="http://schemas.microsoft.com/office/drawing/2014/main" id="{0B60FB11-2013-4910-A095-89EF8F15D0B3}"/>
              </a:ext>
            </a:extLst>
          </p:cNvPr>
          <p:cNvSpPr txBox="1"/>
          <p:nvPr/>
        </p:nvSpPr>
        <p:spPr>
          <a:xfrm>
            <a:off x="5096933" y="1200505"/>
            <a:ext cx="3589867" cy="401003"/>
          </a:xfrm>
          <a:prstGeom prst="rect">
            <a:avLst/>
          </a:prstGeom>
          <a:noFill/>
        </p:spPr>
        <p:txBody>
          <a:bodyPr wrap="square" rtlCol="0">
            <a:spAutoFit/>
          </a:bodyPr>
          <a:lstStyle/>
          <a:p>
            <a:pPr algn="ctr" defTabSz="457200"/>
            <a:r>
              <a:rPr lang="en-US" sz="2400" dirty="0">
                <a:solidFill>
                  <a:prstClr val="white"/>
                </a:solidFill>
                <a:latin typeface="Arial" panose="020B0604020202020204" pitchFamily="34" charset="0"/>
                <a:cs typeface="Arial" panose="020B0604020202020204" pitchFamily="34" charset="0"/>
              </a:rPr>
              <a:t>Delivering Natural Gas</a:t>
            </a:r>
          </a:p>
        </p:txBody>
      </p:sp>
      <p:pic>
        <p:nvPicPr>
          <p:cNvPr id="17" name="Picture 16">
            <a:extLst>
              <a:ext uri="{FF2B5EF4-FFF2-40B4-BE49-F238E27FC236}">
                <a16:creationId xmlns:a16="http://schemas.microsoft.com/office/drawing/2014/main" id="{7BEB3A21-D70B-4480-9224-C87D7EF8A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2" y="2282292"/>
            <a:ext cx="9062954" cy="1812591"/>
          </a:xfrm>
          <a:prstGeom prst="rect">
            <a:avLst/>
          </a:prstGeom>
        </p:spPr>
      </p:pic>
      <p:sp>
        <p:nvSpPr>
          <p:cNvPr id="18" name="TextBox 17">
            <a:extLst>
              <a:ext uri="{FF2B5EF4-FFF2-40B4-BE49-F238E27FC236}">
                <a16:creationId xmlns:a16="http://schemas.microsoft.com/office/drawing/2014/main" id="{4C1D6E61-DF81-48DC-A678-C150C64494AC}"/>
              </a:ext>
            </a:extLst>
          </p:cNvPr>
          <p:cNvSpPr txBox="1"/>
          <p:nvPr/>
        </p:nvSpPr>
        <p:spPr>
          <a:xfrm>
            <a:off x="5897880" y="5378833"/>
            <a:ext cx="3017520" cy="668340"/>
          </a:xfrm>
          <a:prstGeom prst="rect">
            <a:avLst/>
          </a:prstGeom>
          <a:solidFill>
            <a:srgbClr val="056F68"/>
          </a:solidFill>
          <a:ln>
            <a:noFill/>
          </a:ln>
        </p:spPr>
        <p:txBody>
          <a:bodyPr wrap="square" rtlCol="0" anchor="ctr">
            <a:spAutoFit/>
          </a:bodyPr>
          <a:lstStyle/>
          <a:p>
            <a:pPr algn="ctr"/>
            <a:r>
              <a:rPr lang="en-US" sz="2200" dirty="0">
                <a:solidFill>
                  <a:schemeClr val="bg2"/>
                </a:solidFill>
                <a:latin typeface="Arial" panose="020B0604020202020204" pitchFamily="34" charset="0"/>
                <a:cs typeface="Arial" panose="020B0604020202020204" pitchFamily="34" charset="0"/>
              </a:rPr>
              <a:t>Green and Renewable Products</a:t>
            </a:r>
          </a:p>
        </p:txBody>
      </p:sp>
      <p:sp>
        <p:nvSpPr>
          <p:cNvPr id="19" name="TextBox 18">
            <a:extLst>
              <a:ext uri="{FF2B5EF4-FFF2-40B4-BE49-F238E27FC236}">
                <a16:creationId xmlns:a16="http://schemas.microsoft.com/office/drawing/2014/main" id="{E4A57841-2B67-4795-A0FC-693BBA900278}"/>
              </a:ext>
            </a:extLst>
          </p:cNvPr>
          <p:cNvSpPr txBox="1"/>
          <p:nvPr/>
        </p:nvSpPr>
        <p:spPr>
          <a:xfrm>
            <a:off x="228600" y="5378833"/>
            <a:ext cx="3017520" cy="668340"/>
          </a:xfrm>
          <a:prstGeom prst="rect">
            <a:avLst/>
          </a:prstGeom>
          <a:solidFill>
            <a:srgbClr val="056F68"/>
          </a:solidFill>
          <a:ln>
            <a:noFill/>
          </a:ln>
        </p:spPr>
        <p:txBody>
          <a:bodyPr wrap="square" rtlCol="0" anchor="ctr">
            <a:spAutoFit/>
          </a:bodyPr>
          <a:lstStyle/>
          <a:p>
            <a:pPr algn="ctr"/>
            <a:r>
              <a:rPr lang="en-US" sz="2200" dirty="0">
                <a:solidFill>
                  <a:schemeClr val="bg2"/>
                </a:solidFill>
                <a:latin typeface="Arial" panose="020B0604020202020204" pitchFamily="34" charset="0"/>
                <a:cs typeface="Arial" panose="020B0604020202020204" pitchFamily="34" charset="0"/>
              </a:rPr>
              <a:t>Stable and Predictable Energy Costs</a:t>
            </a:r>
          </a:p>
        </p:txBody>
      </p:sp>
      <p:sp>
        <p:nvSpPr>
          <p:cNvPr id="20" name="TextBox 19">
            <a:extLst>
              <a:ext uri="{FF2B5EF4-FFF2-40B4-BE49-F238E27FC236}">
                <a16:creationId xmlns:a16="http://schemas.microsoft.com/office/drawing/2014/main" id="{6C925FB3-F1D9-4355-870B-2892F5EFE895}"/>
              </a:ext>
            </a:extLst>
          </p:cNvPr>
          <p:cNvSpPr txBox="1"/>
          <p:nvPr/>
        </p:nvSpPr>
        <p:spPr>
          <a:xfrm>
            <a:off x="3383280" y="5378833"/>
            <a:ext cx="2377440" cy="668340"/>
          </a:xfrm>
          <a:prstGeom prst="rect">
            <a:avLst/>
          </a:prstGeom>
          <a:solidFill>
            <a:srgbClr val="056F68"/>
          </a:solidFill>
          <a:ln>
            <a:noFill/>
          </a:ln>
        </p:spPr>
        <p:txBody>
          <a:bodyPr wrap="square" rtlCol="0" anchor="ctr">
            <a:spAutoFit/>
          </a:bodyPr>
          <a:lstStyle/>
          <a:p>
            <a:pPr algn="ctr"/>
            <a:r>
              <a:rPr lang="en-US" sz="2200" dirty="0">
                <a:solidFill>
                  <a:schemeClr val="bg2"/>
                </a:solidFill>
                <a:latin typeface="Arial" panose="020B0604020202020204" pitchFamily="34" charset="0"/>
                <a:cs typeface="Arial" panose="020B0604020202020204" pitchFamily="34" charset="0"/>
              </a:rPr>
              <a:t>Potential Cost Savings</a:t>
            </a:r>
          </a:p>
        </p:txBody>
      </p:sp>
      <p:sp>
        <p:nvSpPr>
          <p:cNvPr id="21" name="TextBox 20">
            <a:extLst>
              <a:ext uri="{FF2B5EF4-FFF2-40B4-BE49-F238E27FC236}">
                <a16:creationId xmlns:a16="http://schemas.microsoft.com/office/drawing/2014/main" id="{24376F86-72D8-4187-8640-D9DAE8A67395}"/>
              </a:ext>
            </a:extLst>
          </p:cNvPr>
          <p:cNvSpPr txBox="1"/>
          <p:nvPr/>
        </p:nvSpPr>
        <p:spPr>
          <a:xfrm>
            <a:off x="228600" y="4767088"/>
            <a:ext cx="8686800" cy="401003"/>
          </a:xfrm>
          <a:prstGeom prst="rect">
            <a:avLst/>
          </a:prstGeom>
          <a:solidFill>
            <a:srgbClr val="056F68"/>
          </a:solidFill>
          <a:ln>
            <a:noFill/>
          </a:ln>
        </p:spPr>
        <p:txBody>
          <a:bodyPr wrap="square" rtlCol="0" anchor="ctr">
            <a:spAutoFit/>
          </a:bodyPr>
          <a:lstStyle/>
          <a:p>
            <a:pPr algn="ctr"/>
            <a:r>
              <a:rPr lang="en-US" sz="2400" dirty="0">
                <a:solidFill>
                  <a:schemeClr val="bg2"/>
                </a:solidFill>
                <a:latin typeface="Arial" panose="020B0604020202020204" pitchFamily="34" charset="0"/>
                <a:cs typeface="Arial" panose="020B0604020202020204" pitchFamily="34" charset="0"/>
              </a:rPr>
              <a:t>Our Value Proposition to the Customer</a:t>
            </a:r>
          </a:p>
        </p:txBody>
      </p:sp>
      <p:cxnSp>
        <p:nvCxnSpPr>
          <p:cNvPr id="22" name="Straight Connector 21">
            <a:extLst>
              <a:ext uri="{FF2B5EF4-FFF2-40B4-BE49-F238E27FC236}">
                <a16:creationId xmlns:a16="http://schemas.microsoft.com/office/drawing/2014/main" id="{49A9D401-1C07-4262-A3F9-E1A81AF08390}"/>
              </a:ext>
            </a:extLst>
          </p:cNvPr>
          <p:cNvCxnSpPr/>
          <p:nvPr/>
        </p:nvCxnSpPr>
        <p:spPr>
          <a:xfrm>
            <a:off x="0" y="1611308"/>
            <a:ext cx="9144000" cy="0"/>
          </a:xfrm>
          <a:prstGeom prst="line">
            <a:avLst/>
          </a:prstGeom>
          <a:noFill/>
          <a:ln w="25400" cap="flat" cmpd="sng" algn="ctr">
            <a:solidFill>
              <a:sysClr val="window" lastClr="FFFFFF"/>
            </a:solidFill>
            <a:prstDash val="solid"/>
          </a:ln>
          <a:effectLst/>
        </p:spPr>
      </p:cxnSp>
      <p:sp>
        <p:nvSpPr>
          <p:cNvPr id="2" name="Rectangle 1">
            <a:extLst>
              <a:ext uri="{FF2B5EF4-FFF2-40B4-BE49-F238E27FC236}">
                <a16:creationId xmlns:a16="http://schemas.microsoft.com/office/drawing/2014/main" id="{26793A68-32E2-4769-B323-A8CEFBBBEFDD}"/>
              </a:ext>
            </a:extLst>
          </p:cNvPr>
          <p:cNvSpPr/>
          <p:nvPr/>
        </p:nvSpPr>
        <p:spPr>
          <a:xfrm>
            <a:off x="1917702" y="2254841"/>
            <a:ext cx="674669" cy="635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6F26E4-917D-4832-8E14-A03932F089A5}"/>
              </a:ext>
            </a:extLst>
          </p:cNvPr>
          <p:cNvPicPr>
            <a:picLocks noChangeAspect="1"/>
          </p:cNvPicPr>
          <p:nvPr/>
        </p:nvPicPr>
        <p:blipFill>
          <a:blip r:embed="rId2"/>
          <a:stretch>
            <a:fillRect/>
          </a:stretch>
        </p:blipFill>
        <p:spPr>
          <a:xfrm>
            <a:off x="1947334" y="2442179"/>
            <a:ext cx="627907" cy="278045"/>
          </a:xfrm>
          <a:prstGeom prst="rect">
            <a:avLst/>
          </a:prstGeom>
        </p:spPr>
      </p:pic>
      <p:sp>
        <p:nvSpPr>
          <p:cNvPr id="26" name="TextBox 25">
            <a:extLst>
              <a:ext uri="{FF2B5EF4-FFF2-40B4-BE49-F238E27FC236}">
                <a16:creationId xmlns:a16="http://schemas.microsoft.com/office/drawing/2014/main" id="{AC4D3F57-87E4-40CD-8FDE-2618D6164092}"/>
              </a:ext>
            </a:extLst>
          </p:cNvPr>
          <p:cNvSpPr txBox="1"/>
          <p:nvPr/>
        </p:nvSpPr>
        <p:spPr>
          <a:xfrm>
            <a:off x="287867" y="3640667"/>
            <a:ext cx="1329267" cy="246221"/>
          </a:xfrm>
          <a:prstGeom prst="rect">
            <a:avLst/>
          </a:prstGeom>
          <a:noFill/>
        </p:spPr>
        <p:txBody>
          <a:bodyPr wrap="square" rtlCol="0">
            <a:spAutoFit/>
          </a:bodyPr>
          <a:lstStyle/>
          <a:p>
            <a:pPr algn="ctr" defTabSz="457200"/>
            <a:r>
              <a:rPr lang="en-US" sz="1000" dirty="0">
                <a:solidFill>
                  <a:srgbClr val="FFFFFF"/>
                </a:solidFill>
                <a:latin typeface="Arial" panose="020B0604020202020204" pitchFamily="34" charset="0"/>
                <a:cs typeface="Arial" panose="020B0604020202020204" pitchFamily="34" charset="0"/>
              </a:rPr>
              <a:t>GENERATION</a:t>
            </a:r>
          </a:p>
        </p:txBody>
      </p:sp>
      <p:sp>
        <p:nvSpPr>
          <p:cNvPr id="27" name="TextBox 26">
            <a:extLst>
              <a:ext uri="{FF2B5EF4-FFF2-40B4-BE49-F238E27FC236}">
                <a16:creationId xmlns:a16="http://schemas.microsoft.com/office/drawing/2014/main" id="{0A46A172-010E-45CD-8AE5-93CEAA27A466}"/>
              </a:ext>
            </a:extLst>
          </p:cNvPr>
          <p:cNvSpPr txBox="1"/>
          <p:nvPr/>
        </p:nvSpPr>
        <p:spPr>
          <a:xfrm>
            <a:off x="3242733" y="2540001"/>
            <a:ext cx="1329267" cy="246221"/>
          </a:xfrm>
          <a:prstGeom prst="rect">
            <a:avLst/>
          </a:prstGeom>
          <a:noFill/>
        </p:spPr>
        <p:txBody>
          <a:bodyPr wrap="square" rtlCol="0">
            <a:spAutoFit/>
          </a:bodyPr>
          <a:lstStyle/>
          <a:p>
            <a:pPr algn="ctr" defTabSz="457200"/>
            <a:r>
              <a:rPr lang="en-US" sz="1000" dirty="0">
                <a:solidFill>
                  <a:srgbClr val="FFFFFF"/>
                </a:solidFill>
                <a:latin typeface="Arial" panose="020B0604020202020204" pitchFamily="34" charset="0"/>
                <a:cs typeface="Arial" panose="020B0604020202020204" pitchFamily="34" charset="0"/>
              </a:rPr>
              <a:t>DISTRIBUTION</a:t>
            </a:r>
          </a:p>
        </p:txBody>
      </p:sp>
      <p:sp>
        <p:nvSpPr>
          <p:cNvPr id="28" name="TextBox 27">
            <a:extLst>
              <a:ext uri="{FF2B5EF4-FFF2-40B4-BE49-F238E27FC236}">
                <a16:creationId xmlns:a16="http://schemas.microsoft.com/office/drawing/2014/main" id="{2925CD40-A731-4BBF-AF6C-2D64A48084A7}"/>
              </a:ext>
            </a:extLst>
          </p:cNvPr>
          <p:cNvSpPr txBox="1"/>
          <p:nvPr/>
        </p:nvSpPr>
        <p:spPr>
          <a:xfrm>
            <a:off x="7772398" y="2540001"/>
            <a:ext cx="1329267" cy="246221"/>
          </a:xfrm>
          <a:prstGeom prst="rect">
            <a:avLst/>
          </a:prstGeom>
          <a:noFill/>
        </p:spPr>
        <p:txBody>
          <a:bodyPr wrap="square" rtlCol="0">
            <a:spAutoFit/>
          </a:bodyPr>
          <a:lstStyle/>
          <a:p>
            <a:pPr algn="ctr" defTabSz="457200"/>
            <a:r>
              <a:rPr lang="en-US" sz="1000" dirty="0">
                <a:solidFill>
                  <a:srgbClr val="FFFFFF"/>
                </a:solidFill>
                <a:latin typeface="Arial" panose="020B0604020202020204" pitchFamily="34" charset="0"/>
                <a:cs typeface="Arial" panose="020B0604020202020204" pitchFamily="34" charset="0"/>
              </a:rPr>
              <a:t>DISTRIBUTION</a:t>
            </a:r>
          </a:p>
        </p:txBody>
      </p:sp>
      <p:sp>
        <p:nvSpPr>
          <p:cNvPr id="29" name="TextBox 28">
            <a:extLst>
              <a:ext uri="{FF2B5EF4-FFF2-40B4-BE49-F238E27FC236}">
                <a16:creationId xmlns:a16="http://schemas.microsoft.com/office/drawing/2014/main" id="{D34763BF-9725-4904-AE5C-E7C4CE9A6962}"/>
              </a:ext>
            </a:extLst>
          </p:cNvPr>
          <p:cNvSpPr txBox="1"/>
          <p:nvPr/>
        </p:nvSpPr>
        <p:spPr>
          <a:xfrm>
            <a:off x="4538132" y="3640667"/>
            <a:ext cx="1329267" cy="246221"/>
          </a:xfrm>
          <a:prstGeom prst="rect">
            <a:avLst/>
          </a:prstGeom>
          <a:noFill/>
        </p:spPr>
        <p:txBody>
          <a:bodyPr wrap="square" rtlCol="0">
            <a:spAutoFit/>
          </a:bodyPr>
          <a:lstStyle/>
          <a:p>
            <a:pPr algn="ctr" defTabSz="457200"/>
            <a:r>
              <a:rPr lang="en-US" sz="1000" dirty="0">
                <a:solidFill>
                  <a:srgbClr val="FFFFFF"/>
                </a:solidFill>
                <a:latin typeface="Arial" panose="020B0604020202020204" pitchFamily="34" charset="0"/>
                <a:cs typeface="Arial" panose="020B0604020202020204" pitchFamily="34" charset="0"/>
              </a:rPr>
              <a:t>PRODUCTION</a:t>
            </a:r>
          </a:p>
        </p:txBody>
      </p:sp>
      <p:sp>
        <p:nvSpPr>
          <p:cNvPr id="30" name="TextBox 29">
            <a:extLst>
              <a:ext uri="{FF2B5EF4-FFF2-40B4-BE49-F238E27FC236}">
                <a16:creationId xmlns:a16="http://schemas.microsoft.com/office/drawing/2014/main" id="{9F0B5557-D867-44E8-811B-A9FA71914118}"/>
              </a:ext>
            </a:extLst>
          </p:cNvPr>
          <p:cNvSpPr txBox="1"/>
          <p:nvPr/>
        </p:nvSpPr>
        <p:spPr>
          <a:xfrm>
            <a:off x="6561669" y="3640667"/>
            <a:ext cx="1439331" cy="246221"/>
          </a:xfrm>
          <a:prstGeom prst="rect">
            <a:avLst/>
          </a:prstGeom>
          <a:noFill/>
        </p:spPr>
        <p:txBody>
          <a:bodyPr wrap="square" rtlCol="0">
            <a:spAutoFit/>
          </a:bodyPr>
          <a:lstStyle/>
          <a:p>
            <a:pPr algn="ctr" defTabSz="457200"/>
            <a:r>
              <a:rPr lang="en-US" sz="1000" dirty="0">
                <a:solidFill>
                  <a:srgbClr val="FFFFFF"/>
                </a:solidFill>
                <a:latin typeface="Arial" panose="020B0604020202020204" pitchFamily="34" charset="0"/>
                <a:cs typeface="Arial" panose="020B0604020202020204" pitchFamily="34" charset="0"/>
              </a:rPr>
              <a:t>TRANSPORTATION</a:t>
            </a:r>
          </a:p>
        </p:txBody>
      </p:sp>
      <p:sp>
        <p:nvSpPr>
          <p:cNvPr id="31" name="TextBox 30">
            <a:extLst>
              <a:ext uri="{FF2B5EF4-FFF2-40B4-BE49-F238E27FC236}">
                <a16:creationId xmlns:a16="http://schemas.microsoft.com/office/drawing/2014/main" id="{BDCF3E4A-5E55-45BD-8BB7-3EFCEB933D68}"/>
              </a:ext>
            </a:extLst>
          </p:cNvPr>
          <p:cNvSpPr txBox="1"/>
          <p:nvPr/>
        </p:nvSpPr>
        <p:spPr>
          <a:xfrm>
            <a:off x="2332567" y="3640667"/>
            <a:ext cx="1329267" cy="246221"/>
          </a:xfrm>
          <a:prstGeom prst="rect">
            <a:avLst/>
          </a:prstGeom>
          <a:noFill/>
        </p:spPr>
        <p:txBody>
          <a:bodyPr wrap="square" rtlCol="0">
            <a:spAutoFit/>
          </a:bodyPr>
          <a:lstStyle/>
          <a:p>
            <a:pPr algn="ctr" defTabSz="457200"/>
            <a:r>
              <a:rPr lang="en-US" sz="1000" dirty="0">
                <a:solidFill>
                  <a:srgbClr val="FFFFFF"/>
                </a:solidFill>
                <a:latin typeface="Arial" panose="020B0604020202020204" pitchFamily="34" charset="0"/>
                <a:cs typeface="Arial" panose="020B0604020202020204" pitchFamily="34" charset="0"/>
              </a:rPr>
              <a:t>TRANSMISSION</a:t>
            </a:r>
          </a:p>
        </p:txBody>
      </p:sp>
      <p:sp>
        <p:nvSpPr>
          <p:cNvPr id="32" name="Rectangle 31">
            <a:extLst>
              <a:ext uri="{FF2B5EF4-FFF2-40B4-BE49-F238E27FC236}">
                <a16:creationId xmlns:a16="http://schemas.microsoft.com/office/drawing/2014/main" id="{2E1490F4-1C00-4704-8E7E-6C74F3FF5751}"/>
              </a:ext>
            </a:extLst>
          </p:cNvPr>
          <p:cNvSpPr/>
          <p:nvPr/>
        </p:nvSpPr>
        <p:spPr>
          <a:xfrm>
            <a:off x="5867399" y="2219189"/>
            <a:ext cx="674669" cy="635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FE24D39E-F084-441C-A956-C76678609320}"/>
              </a:ext>
            </a:extLst>
          </p:cNvPr>
          <p:cNvPicPr>
            <a:picLocks noChangeAspect="1"/>
          </p:cNvPicPr>
          <p:nvPr/>
        </p:nvPicPr>
        <p:blipFill>
          <a:blip r:embed="rId2"/>
          <a:stretch>
            <a:fillRect/>
          </a:stretch>
        </p:blipFill>
        <p:spPr>
          <a:xfrm>
            <a:off x="5897880" y="2434900"/>
            <a:ext cx="627907" cy="278045"/>
          </a:xfrm>
          <a:prstGeom prst="rect">
            <a:avLst/>
          </a:prstGeom>
        </p:spPr>
      </p:pic>
    </p:spTree>
    <p:extLst>
      <p:ext uri="{BB962C8B-B14F-4D97-AF65-F5344CB8AC3E}">
        <p14:creationId xmlns:p14="http://schemas.microsoft.com/office/powerpoint/2010/main" val="254140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5</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xfrm>
            <a:off x="464858" y="344466"/>
            <a:ext cx="8050492" cy="610647"/>
          </a:xfrm>
          <a:prstGeom prst="rect">
            <a:avLst/>
          </a:prstGeom>
          <a:ln w="19050">
            <a:noFill/>
          </a:ln>
        </p:spPr>
        <p:txBody>
          <a:bodyPr>
            <a:noAutofit/>
          </a:bodyPr>
          <a:lstStyle/>
          <a:p>
            <a:r>
              <a:rPr lang="en-US" sz="2600" dirty="0"/>
              <a:t>Via’s Geographical Diversity:</a:t>
            </a:r>
            <a:br>
              <a:rPr lang="en-US" sz="2600" dirty="0"/>
            </a:br>
            <a:r>
              <a:rPr lang="en-US" sz="2600" dirty="0"/>
              <a:t>19 States and 100 Utility Service Territories</a:t>
            </a:r>
          </a:p>
        </p:txBody>
      </p:sp>
      <p:sp>
        <p:nvSpPr>
          <p:cNvPr id="7" name="Rectangle 6">
            <a:extLst>
              <a:ext uri="{FF2B5EF4-FFF2-40B4-BE49-F238E27FC236}">
                <a16:creationId xmlns:a16="http://schemas.microsoft.com/office/drawing/2014/main" id="{08A5AB42-EE55-47C3-9B43-6E736E28763F}"/>
              </a:ext>
            </a:extLst>
          </p:cNvPr>
          <p:cNvSpPr/>
          <p:nvPr/>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grpSp>
        <p:nvGrpSpPr>
          <p:cNvPr id="13" name="Group 12">
            <a:extLst>
              <a:ext uri="{FF2B5EF4-FFF2-40B4-BE49-F238E27FC236}">
                <a16:creationId xmlns:a16="http://schemas.microsoft.com/office/drawing/2014/main" id="{205ACBE1-6236-4A68-8C0C-33B5178BB232}"/>
              </a:ext>
            </a:extLst>
          </p:cNvPr>
          <p:cNvGrpSpPr>
            <a:grpSpLocks noChangeAspect="1"/>
          </p:cNvGrpSpPr>
          <p:nvPr/>
        </p:nvGrpSpPr>
        <p:grpSpPr>
          <a:xfrm>
            <a:off x="1768482" y="1248628"/>
            <a:ext cx="5756225" cy="3398278"/>
            <a:chOff x="0" y="0"/>
            <a:chExt cx="6553200" cy="4038600"/>
          </a:xfrm>
          <a:solidFill>
            <a:schemeClr val="tx1">
              <a:lumMod val="60000"/>
              <a:lumOff val="40000"/>
            </a:schemeClr>
          </a:solidFill>
        </p:grpSpPr>
        <p:sp>
          <p:nvSpPr>
            <p:cNvPr id="14" name="Freeform 134">
              <a:extLst>
                <a:ext uri="{FF2B5EF4-FFF2-40B4-BE49-F238E27FC236}">
                  <a16:creationId xmlns:a16="http://schemas.microsoft.com/office/drawing/2014/main" id="{046B9750-5F04-4896-8B72-5644A34DEC4C}"/>
                </a:ext>
              </a:extLst>
            </p:cNvPr>
            <p:cNvSpPr>
              <a:spLocks noChangeAspect="1"/>
            </p:cNvSpPr>
            <p:nvPr/>
          </p:nvSpPr>
          <p:spPr bwMode="auto">
            <a:xfrm>
              <a:off x="4332288" y="2528888"/>
              <a:ext cx="487362" cy="777875"/>
            </a:xfrm>
            <a:custGeom>
              <a:avLst/>
              <a:gdLst>
                <a:gd name="T0" fmla="*/ 458694 w 391"/>
                <a:gd name="T1" fmla="*/ 496976 h 648"/>
                <a:gd name="T2" fmla="*/ 472405 w 391"/>
                <a:gd name="T3" fmla="*/ 569001 h 648"/>
                <a:gd name="T4" fmla="*/ 487362 w 391"/>
                <a:gd name="T5" fmla="*/ 605014 h 648"/>
                <a:gd name="T6" fmla="*/ 422547 w 391"/>
                <a:gd name="T7" fmla="*/ 626622 h 648"/>
                <a:gd name="T8" fmla="*/ 349006 w 391"/>
                <a:gd name="T9" fmla="*/ 633824 h 648"/>
                <a:gd name="T10" fmla="*/ 297902 w 391"/>
                <a:gd name="T11" fmla="*/ 641027 h 648"/>
                <a:gd name="T12" fmla="*/ 246797 w 391"/>
                <a:gd name="T13" fmla="*/ 641027 h 648"/>
                <a:gd name="T14" fmla="*/ 138356 w 391"/>
                <a:gd name="T15" fmla="*/ 655432 h 648"/>
                <a:gd name="T16" fmla="*/ 167024 w 391"/>
                <a:gd name="T17" fmla="*/ 705850 h 648"/>
                <a:gd name="T18" fmla="*/ 167024 w 391"/>
                <a:gd name="T19" fmla="*/ 727457 h 648"/>
                <a:gd name="T20" fmla="*/ 167024 w 391"/>
                <a:gd name="T21" fmla="*/ 741862 h 648"/>
                <a:gd name="T22" fmla="*/ 145835 w 391"/>
                <a:gd name="T23" fmla="*/ 756267 h 648"/>
                <a:gd name="T24" fmla="*/ 123399 w 391"/>
                <a:gd name="T25" fmla="*/ 777875 h 648"/>
                <a:gd name="T26" fmla="*/ 123399 w 391"/>
                <a:gd name="T27" fmla="*/ 770672 h 648"/>
                <a:gd name="T28" fmla="*/ 102209 w 391"/>
                <a:gd name="T29" fmla="*/ 749065 h 648"/>
                <a:gd name="T30" fmla="*/ 79773 w 391"/>
                <a:gd name="T31" fmla="*/ 698647 h 648"/>
                <a:gd name="T32" fmla="*/ 43626 w 391"/>
                <a:gd name="T33" fmla="*/ 756267 h 648"/>
                <a:gd name="T34" fmla="*/ 28668 w 391"/>
                <a:gd name="T35" fmla="*/ 705850 h 648"/>
                <a:gd name="T36" fmla="*/ 21190 w 391"/>
                <a:gd name="T37" fmla="*/ 641027 h 648"/>
                <a:gd name="T38" fmla="*/ 7479 w 391"/>
                <a:gd name="T39" fmla="*/ 554596 h 648"/>
                <a:gd name="T40" fmla="*/ 7479 w 391"/>
                <a:gd name="T41" fmla="*/ 468166 h 648"/>
                <a:gd name="T42" fmla="*/ 7479 w 391"/>
                <a:gd name="T43" fmla="*/ 410545 h 648"/>
                <a:gd name="T44" fmla="*/ 7479 w 391"/>
                <a:gd name="T45" fmla="*/ 345722 h 648"/>
                <a:gd name="T46" fmla="*/ 13711 w 391"/>
                <a:gd name="T47" fmla="*/ 259292 h 648"/>
                <a:gd name="T48" fmla="*/ 13711 w 391"/>
                <a:gd name="T49" fmla="*/ 180064 h 648"/>
                <a:gd name="T50" fmla="*/ 13711 w 391"/>
                <a:gd name="T51" fmla="*/ 136848 h 648"/>
                <a:gd name="T52" fmla="*/ 13711 w 391"/>
                <a:gd name="T53" fmla="*/ 93633 h 648"/>
                <a:gd name="T54" fmla="*/ 0 w 391"/>
                <a:gd name="T55" fmla="*/ 28810 h 648"/>
                <a:gd name="T56" fmla="*/ 79773 w 391"/>
                <a:gd name="T57" fmla="*/ 21608 h 648"/>
                <a:gd name="T58" fmla="*/ 130877 w 391"/>
                <a:gd name="T59" fmla="*/ 14405 h 648"/>
                <a:gd name="T60" fmla="*/ 181982 w 391"/>
                <a:gd name="T61" fmla="*/ 14405 h 648"/>
                <a:gd name="T62" fmla="*/ 246797 w 391"/>
                <a:gd name="T63" fmla="*/ 7203 h 648"/>
                <a:gd name="T64" fmla="*/ 334049 w 391"/>
                <a:gd name="T65" fmla="*/ 0 h 648"/>
                <a:gd name="T66" fmla="*/ 349006 w 391"/>
                <a:gd name="T67" fmla="*/ 57620 h 648"/>
                <a:gd name="T68" fmla="*/ 356485 w 391"/>
                <a:gd name="T69" fmla="*/ 72025 h 648"/>
                <a:gd name="T70" fmla="*/ 378921 w 391"/>
                <a:gd name="T71" fmla="*/ 136848 h 648"/>
                <a:gd name="T72" fmla="*/ 385153 w 391"/>
                <a:gd name="T73" fmla="*/ 165659 h 648"/>
                <a:gd name="T74" fmla="*/ 400110 w 391"/>
                <a:gd name="T75" fmla="*/ 230481 h 648"/>
                <a:gd name="T76" fmla="*/ 422547 w 391"/>
                <a:gd name="T77" fmla="*/ 288102 h 648"/>
                <a:gd name="T78" fmla="*/ 428779 w 391"/>
                <a:gd name="T79" fmla="*/ 324115 h 648"/>
                <a:gd name="T80" fmla="*/ 451215 w 391"/>
                <a:gd name="T81" fmla="*/ 367330 h 648"/>
                <a:gd name="T82" fmla="*/ 466172 w 391"/>
                <a:gd name="T83" fmla="*/ 403343 h 648"/>
                <a:gd name="T84" fmla="*/ 479883 w 391"/>
                <a:gd name="T85" fmla="*/ 417748 h 648"/>
                <a:gd name="T86" fmla="*/ 466172 w 391"/>
                <a:gd name="T87" fmla="*/ 432153 h 648"/>
                <a:gd name="T88" fmla="*/ 458694 w 391"/>
                <a:gd name="T89" fmla="*/ 468166 h 648"/>
                <a:gd name="T90" fmla="*/ 458694 w 391"/>
                <a:gd name="T91" fmla="*/ 496976 h 6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1" h="648">
                  <a:moveTo>
                    <a:pt x="368" y="414"/>
                  </a:moveTo>
                  <a:lnTo>
                    <a:pt x="368" y="414"/>
                  </a:lnTo>
                  <a:lnTo>
                    <a:pt x="379" y="444"/>
                  </a:lnTo>
                  <a:lnTo>
                    <a:pt x="379" y="474"/>
                  </a:lnTo>
                  <a:lnTo>
                    <a:pt x="379" y="492"/>
                  </a:lnTo>
                  <a:lnTo>
                    <a:pt x="391" y="504"/>
                  </a:lnTo>
                  <a:lnTo>
                    <a:pt x="391" y="516"/>
                  </a:lnTo>
                  <a:lnTo>
                    <a:pt x="339" y="522"/>
                  </a:lnTo>
                  <a:lnTo>
                    <a:pt x="280" y="528"/>
                  </a:lnTo>
                  <a:lnTo>
                    <a:pt x="263" y="528"/>
                  </a:lnTo>
                  <a:lnTo>
                    <a:pt x="239" y="534"/>
                  </a:lnTo>
                  <a:lnTo>
                    <a:pt x="204" y="534"/>
                  </a:lnTo>
                  <a:lnTo>
                    <a:pt x="198" y="534"/>
                  </a:lnTo>
                  <a:lnTo>
                    <a:pt x="157" y="540"/>
                  </a:lnTo>
                  <a:lnTo>
                    <a:pt x="111" y="546"/>
                  </a:lnTo>
                  <a:lnTo>
                    <a:pt x="111" y="564"/>
                  </a:lnTo>
                  <a:lnTo>
                    <a:pt x="134" y="588"/>
                  </a:lnTo>
                  <a:lnTo>
                    <a:pt x="134" y="594"/>
                  </a:lnTo>
                  <a:lnTo>
                    <a:pt x="134" y="606"/>
                  </a:lnTo>
                  <a:lnTo>
                    <a:pt x="134" y="612"/>
                  </a:lnTo>
                  <a:lnTo>
                    <a:pt x="134" y="618"/>
                  </a:lnTo>
                  <a:lnTo>
                    <a:pt x="128" y="624"/>
                  </a:lnTo>
                  <a:lnTo>
                    <a:pt x="117" y="630"/>
                  </a:lnTo>
                  <a:lnTo>
                    <a:pt x="117" y="636"/>
                  </a:lnTo>
                  <a:lnTo>
                    <a:pt x="99" y="648"/>
                  </a:lnTo>
                  <a:lnTo>
                    <a:pt x="76" y="648"/>
                  </a:lnTo>
                  <a:lnTo>
                    <a:pt x="99" y="642"/>
                  </a:lnTo>
                  <a:lnTo>
                    <a:pt x="99" y="636"/>
                  </a:lnTo>
                  <a:lnTo>
                    <a:pt x="82" y="624"/>
                  </a:lnTo>
                  <a:lnTo>
                    <a:pt x="82" y="594"/>
                  </a:lnTo>
                  <a:lnTo>
                    <a:pt x="64" y="582"/>
                  </a:lnTo>
                  <a:lnTo>
                    <a:pt x="58" y="636"/>
                  </a:lnTo>
                  <a:lnTo>
                    <a:pt x="35" y="630"/>
                  </a:lnTo>
                  <a:lnTo>
                    <a:pt x="29" y="630"/>
                  </a:lnTo>
                  <a:lnTo>
                    <a:pt x="23" y="588"/>
                  </a:lnTo>
                  <a:lnTo>
                    <a:pt x="17" y="552"/>
                  </a:lnTo>
                  <a:lnTo>
                    <a:pt x="17" y="534"/>
                  </a:lnTo>
                  <a:lnTo>
                    <a:pt x="11" y="492"/>
                  </a:lnTo>
                  <a:lnTo>
                    <a:pt x="6" y="462"/>
                  </a:lnTo>
                  <a:lnTo>
                    <a:pt x="6" y="438"/>
                  </a:lnTo>
                  <a:lnTo>
                    <a:pt x="6" y="390"/>
                  </a:lnTo>
                  <a:lnTo>
                    <a:pt x="6" y="378"/>
                  </a:lnTo>
                  <a:lnTo>
                    <a:pt x="6" y="342"/>
                  </a:lnTo>
                  <a:lnTo>
                    <a:pt x="6" y="300"/>
                  </a:lnTo>
                  <a:lnTo>
                    <a:pt x="6" y="288"/>
                  </a:lnTo>
                  <a:lnTo>
                    <a:pt x="6" y="252"/>
                  </a:lnTo>
                  <a:lnTo>
                    <a:pt x="11" y="216"/>
                  </a:lnTo>
                  <a:lnTo>
                    <a:pt x="11" y="192"/>
                  </a:lnTo>
                  <a:lnTo>
                    <a:pt x="11" y="150"/>
                  </a:lnTo>
                  <a:lnTo>
                    <a:pt x="11" y="144"/>
                  </a:lnTo>
                  <a:lnTo>
                    <a:pt x="11" y="114"/>
                  </a:lnTo>
                  <a:lnTo>
                    <a:pt x="11" y="96"/>
                  </a:lnTo>
                  <a:lnTo>
                    <a:pt x="11" y="78"/>
                  </a:lnTo>
                  <a:lnTo>
                    <a:pt x="11" y="36"/>
                  </a:lnTo>
                  <a:lnTo>
                    <a:pt x="0" y="24"/>
                  </a:lnTo>
                  <a:lnTo>
                    <a:pt x="23" y="18"/>
                  </a:lnTo>
                  <a:lnTo>
                    <a:pt x="64" y="18"/>
                  </a:lnTo>
                  <a:lnTo>
                    <a:pt x="105" y="12"/>
                  </a:lnTo>
                  <a:lnTo>
                    <a:pt x="146" y="12"/>
                  </a:lnTo>
                  <a:lnTo>
                    <a:pt x="198" y="6"/>
                  </a:lnTo>
                  <a:lnTo>
                    <a:pt x="245" y="0"/>
                  </a:lnTo>
                  <a:lnTo>
                    <a:pt x="268" y="0"/>
                  </a:lnTo>
                  <a:lnTo>
                    <a:pt x="274" y="18"/>
                  </a:lnTo>
                  <a:lnTo>
                    <a:pt x="280" y="48"/>
                  </a:lnTo>
                  <a:lnTo>
                    <a:pt x="286" y="54"/>
                  </a:lnTo>
                  <a:lnTo>
                    <a:pt x="286" y="60"/>
                  </a:lnTo>
                  <a:lnTo>
                    <a:pt x="298" y="90"/>
                  </a:lnTo>
                  <a:lnTo>
                    <a:pt x="304" y="114"/>
                  </a:lnTo>
                  <a:lnTo>
                    <a:pt x="309" y="132"/>
                  </a:lnTo>
                  <a:lnTo>
                    <a:pt x="309" y="138"/>
                  </a:lnTo>
                  <a:lnTo>
                    <a:pt x="315" y="174"/>
                  </a:lnTo>
                  <a:lnTo>
                    <a:pt x="321" y="192"/>
                  </a:lnTo>
                  <a:lnTo>
                    <a:pt x="327" y="198"/>
                  </a:lnTo>
                  <a:lnTo>
                    <a:pt x="339" y="240"/>
                  </a:lnTo>
                  <a:lnTo>
                    <a:pt x="344" y="270"/>
                  </a:lnTo>
                  <a:lnTo>
                    <a:pt x="350" y="288"/>
                  </a:lnTo>
                  <a:lnTo>
                    <a:pt x="362" y="306"/>
                  </a:lnTo>
                  <a:lnTo>
                    <a:pt x="368" y="318"/>
                  </a:lnTo>
                  <a:lnTo>
                    <a:pt x="374" y="336"/>
                  </a:lnTo>
                  <a:lnTo>
                    <a:pt x="374" y="342"/>
                  </a:lnTo>
                  <a:lnTo>
                    <a:pt x="385" y="348"/>
                  </a:lnTo>
                  <a:lnTo>
                    <a:pt x="385" y="354"/>
                  </a:lnTo>
                  <a:lnTo>
                    <a:pt x="374" y="360"/>
                  </a:lnTo>
                  <a:lnTo>
                    <a:pt x="368" y="378"/>
                  </a:lnTo>
                  <a:lnTo>
                    <a:pt x="368" y="390"/>
                  </a:lnTo>
                  <a:lnTo>
                    <a:pt x="368" y="402"/>
                  </a:lnTo>
                  <a:lnTo>
                    <a:pt x="368" y="414"/>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15" name="Freeform 135">
              <a:extLst>
                <a:ext uri="{FF2B5EF4-FFF2-40B4-BE49-F238E27FC236}">
                  <a16:creationId xmlns:a16="http://schemas.microsoft.com/office/drawing/2014/main" id="{7AA417DC-9B8F-4F19-B6E9-9B46B6A959E9}"/>
                </a:ext>
              </a:extLst>
            </p:cNvPr>
            <p:cNvSpPr>
              <a:spLocks noChangeAspect="1"/>
            </p:cNvSpPr>
            <p:nvPr/>
          </p:nvSpPr>
          <p:spPr bwMode="auto">
            <a:xfrm>
              <a:off x="835025" y="2068513"/>
              <a:ext cx="854075" cy="987425"/>
            </a:xfrm>
            <a:custGeom>
              <a:avLst/>
              <a:gdLst>
                <a:gd name="T0" fmla="*/ 35948 w 689"/>
                <a:gd name="T1" fmla="*/ 648673 h 822"/>
                <a:gd name="T2" fmla="*/ 58261 w 689"/>
                <a:gd name="T3" fmla="*/ 619843 h 822"/>
                <a:gd name="T4" fmla="*/ 35948 w 689"/>
                <a:gd name="T5" fmla="*/ 605428 h 822"/>
                <a:gd name="T6" fmla="*/ 35948 w 689"/>
                <a:gd name="T7" fmla="*/ 569391 h 822"/>
                <a:gd name="T8" fmla="*/ 35948 w 689"/>
                <a:gd name="T9" fmla="*/ 554976 h 822"/>
                <a:gd name="T10" fmla="*/ 50823 w 689"/>
                <a:gd name="T11" fmla="*/ 540561 h 822"/>
                <a:gd name="T12" fmla="*/ 71896 w 689"/>
                <a:gd name="T13" fmla="*/ 504524 h 822"/>
                <a:gd name="T14" fmla="*/ 79334 w 689"/>
                <a:gd name="T15" fmla="*/ 482901 h 822"/>
                <a:gd name="T16" fmla="*/ 79334 w 689"/>
                <a:gd name="T17" fmla="*/ 461279 h 822"/>
                <a:gd name="T18" fmla="*/ 94209 w 689"/>
                <a:gd name="T19" fmla="*/ 446864 h 822"/>
                <a:gd name="T20" fmla="*/ 137594 w 689"/>
                <a:gd name="T21" fmla="*/ 410826 h 822"/>
                <a:gd name="T22" fmla="*/ 115282 w 689"/>
                <a:gd name="T23" fmla="*/ 374789 h 822"/>
                <a:gd name="T24" fmla="*/ 109084 w 689"/>
                <a:gd name="T25" fmla="*/ 345959 h 822"/>
                <a:gd name="T26" fmla="*/ 101646 w 689"/>
                <a:gd name="T27" fmla="*/ 295507 h 822"/>
                <a:gd name="T28" fmla="*/ 109084 w 689"/>
                <a:gd name="T29" fmla="*/ 288299 h 822"/>
                <a:gd name="T30" fmla="*/ 109084 w 689"/>
                <a:gd name="T31" fmla="*/ 281092 h 822"/>
                <a:gd name="T32" fmla="*/ 115282 w 689"/>
                <a:gd name="T33" fmla="*/ 245054 h 822"/>
                <a:gd name="T34" fmla="*/ 115282 w 689"/>
                <a:gd name="T35" fmla="*/ 201809 h 822"/>
                <a:gd name="T36" fmla="*/ 115282 w 689"/>
                <a:gd name="T37" fmla="*/ 165772 h 822"/>
                <a:gd name="T38" fmla="*/ 115282 w 689"/>
                <a:gd name="T39" fmla="*/ 144150 h 822"/>
                <a:gd name="T40" fmla="*/ 137594 w 689"/>
                <a:gd name="T41" fmla="*/ 122527 h 822"/>
                <a:gd name="T42" fmla="*/ 158667 w 689"/>
                <a:gd name="T43" fmla="*/ 129735 h 822"/>
                <a:gd name="T44" fmla="*/ 180980 w 689"/>
                <a:gd name="T45" fmla="*/ 151357 h 822"/>
                <a:gd name="T46" fmla="*/ 209490 w 689"/>
                <a:gd name="T47" fmla="*/ 122527 h 822"/>
                <a:gd name="T48" fmla="*/ 231803 w 689"/>
                <a:gd name="T49" fmla="*/ 0 h 822"/>
                <a:gd name="T50" fmla="*/ 420220 w 689"/>
                <a:gd name="T51" fmla="*/ 36037 h 822"/>
                <a:gd name="T52" fmla="*/ 644585 w 689"/>
                <a:gd name="T53" fmla="*/ 72075 h 822"/>
                <a:gd name="T54" fmla="*/ 854075 w 689"/>
                <a:gd name="T55" fmla="*/ 100905 h 822"/>
                <a:gd name="T56" fmla="*/ 810689 w 689"/>
                <a:gd name="T57" fmla="*/ 425241 h 822"/>
                <a:gd name="T58" fmla="*/ 782179 w 689"/>
                <a:gd name="T59" fmla="*/ 605428 h 822"/>
                <a:gd name="T60" fmla="*/ 759866 w 689"/>
                <a:gd name="T61" fmla="*/ 763993 h 822"/>
                <a:gd name="T62" fmla="*/ 731356 w 689"/>
                <a:gd name="T63" fmla="*/ 987425 h 822"/>
                <a:gd name="T64" fmla="*/ 456168 w 689"/>
                <a:gd name="T65" fmla="*/ 951388 h 822"/>
                <a:gd name="T66" fmla="*/ 180980 w 689"/>
                <a:gd name="T67" fmla="*/ 792823 h 822"/>
                <a:gd name="T68" fmla="*/ 0 w 689"/>
                <a:gd name="T69" fmla="*/ 663088 h 8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9" h="822">
                  <a:moveTo>
                    <a:pt x="12" y="540"/>
                  </a:moveTo>
                  <a:lnTo>
                    <a:pt x="29" y="540"/>
                  </a:lnTo>
                  <a:lnTo>
                    <a:pt x="47" y="528"/>
                  </a:lnTo>
                  <a:lnTo>
                    <a:pt x="47" y="516"/>
                  </a:lnTo>
                  <a:lnTo>
                    <a:pt x="41" y="504"/>
                  </a:lnTo>
                  <a:lnTo>
                    <a:pt x="29" y="504"/>
                  </a:lnTo>
                  <a:lnTo>
                    <a:pt x="23" y="492"/>
                  </a:lnTo>
                  <a:lnTo>
                    <a:pt x="29" y="474"/>
                  </a:lnTo>
                  <a:lnTo>
                    <a:pt x="29" y="468"/>
                  </a:lnTo>
                  <a:lnTo>
                    <a:pt x="29" y="462"/>
                  </a:lnTo>
                  <a:lnTo>
                    <a:pt x="29" y="450"/>
                  </a:lnTo>
                  <a:lnTo>
                    <a:pt x="41" y="450"/>
                  </a:lnTo>
                  <a:lnTo>
                    <a:pt x="52" y="438"/>
                  </a:lnTo>
                  <a:lnTo>
                    <a:pt x="58" y="420"/>
                  </a:lnTo>
                  <a:lnTo>
                    <a:pt x="64" y="420"/>
                  </a:lnTo>
                  <a:lnTo>
                    <a:pt x="64" y="402"/>
                  </a:lnTo>
                  <a:lnTo>
                    <a:pt x="64" y="390"/>
                  </a:lnTo>
                  <a:lnTo>
                    <a:pt x="64" y="384"/>
                  </a:lnTo>
                  <a:lnTo>
                    <a:pt x="76" y="378"/>
                  </a:lnTo>
                  <a:lnTo>
                    <a:pt x="76" y="372"/>
                  </a:lnTo>
                  <a:lnTo>
                    <a:pt x="117" y="354"/>
                  </a:lnTo>
                  <a:lnTo>
                    <a:pt x="111" y="342"/>
                  </a:lnTo>
                  <a:lnTo>
                    <a:pt x="93" y="324"/>
                  </a:lnTo>
                  <a:lnTo>
                    <a:pt x="93" y="312"/>
                  </a:lnTo>
                  <a:lnTo>
                    <a:pt x="88" y="306"/>
                  </a:lnTo>
                  <a:lnTo>
                    <a:pt x="88" y="288"/>
                  </a:lnTo>
                  <a:lnTo>
                    <a:pt x="76" y="264"/>
                  </a:lnTo>
                  <a:lnTo>
                    <a:pt x="82" y="246"/>
                  </a:lnTo>
                  <a:lnTo>
                    <a:pt x="82" y="240"/>
                  </a:lnTo>
                  <a:lnTo>
                    <a:pt x="88" y="240"/>
                  </a:lnTo>
                  <a:lnTo>
                    <a:pt x="82" y="234"/>
                  </a:lnTo>
                  <a:lnTo>
                    <a:pt x="88" y="234"/>
                  </a:lnTo>
                  <a:lnTo>
                    <a:pt x="93" y="222"/>
                  </a:lnTo>
                  <a:lnTo>
                    <a:pt x="93" y="204"/>
                  </a:lnTo>
                  <a:lnTo>
                    <a:pt x="88" y="180"/>
                  </a:lnTo>
                  <a:lnTo>
                    <a:pt x="93" y="168"/>
                  </a:lnTo>
                  <a:lnTo>
                    <a:pt x="93" y="150"/>
                  </a:lnTo>
                  <a:lnTo>
                    <a:pt x="93" y="138"/>
                  </a:lnTo>
                  <a:lnTo>
                    <a:pt x="99" y="132"/>
                  </a:lnTo>
                  <a:lnTo>
                    <a:pt x="93" y="120"/>
                  </a:lnTo>
                  <a:lnTo>
                    <a:pt x="99" y="108"/>
                  </a:lnTo>
                  <a:lnTo>
                    <a:pt x="111" y="102"/>
                  </a:lnTo>
                  <a:lnTo>
                    <a:pt x="117" y="102"/>
                  </a:lnTo>
                  <a:lnTo>
                    <a:pt x="128" y="108"/>
                  </a:lnTo>
                  <a:lnTo>
                    <a:pt x="134" y="102"/>
                  </a:lnTo>
                  <a:lnTo>
                    <a:pt x="146" y="126"/>
                  </a:lnTo>
                  <a:lnTo>
                    <a:pt x="158" y="126"/>
                  </a:lnTo>
                  <a:lnTo>
                    <a:pt x="169" y="102"/>
                  </a:lnTo>
                  <a:lnTo>
                    <a:pt x="187" y="24"/>
                  </a:lnTo>
                  <a:lnTo>
                    <a:pt x="187" y="0"/>
                  </a:lnTo>
                  <a:lnTo>
                    <a:pt x="304" y="24"/>
                  </a:lnTo>
                  <a:lnTo>
                    <a:pt x="339" y="30"/>
                  </a:lnTo>
                  <a:lnTo>
                    <a:pt x="456" y="48"/>
                  </a:lnTo>
                  <a:lnTo>
                    <a:pt x="520" y="60"/>
                  </a:lnTo>
                  <a:lnTo>
                    <a:pt x="596" y="72"/>
                  </a:lnTo>
                  <a:lnTo>
                    <a:pt x="689" y="84"/>
                  </a:lnTo>
                  <a:lnTo>
                    <a:pt x="672" y="216"/>
                  </a:lnTo>
                  <a:lnTo>
                    <a:pt x="654" y="354"/>
                  </a:lnTo>
                  <a:lnTo>
                    <a:pt x="648" y="402"/>
                  </a:lnTo>
                  <a:lnTo>
                    <a:pt x="631" y="504"/>
                  </a:lnTo>
                  <a:lnTo>
                    <a:pt x="619" y="582"/>
                  </a:lnTo>
                  <a:lnTo>
                    <a:pt x="613" y="636"/>
                  </a:lnTo>
                  <a:lnTo>
                    <a:pt x="607" y="684"/>
                  </a:lnTo>
                  <a:lnTo>
                    <a:pt x="590" y="822"/>
                  </a:lnTo>
                  <a:lnTo>
                    <a:pt x="438" y="804"/>
                  </a:lnTo>
                  <a:lnTo>
                    <a:pt x="368" y="792"/>
                  </a:lnTo>
                  <a:lnTo>
                    <a:pt x="339" y="774"/>
                  </a:lnTo>
                  <a:lnTo>
                    <a:pt x="146" y="660"/>
                  </a:lnTo>
                  <a:lnTo>
                    <a:pt x="0" y="570"/>
                  </a:lnTo>
                  <a:lnTo>
                    <a:pt x="0" y="552"/>
                  </a:lnTo>
                  <a:lnTo>
                    <a:pt x="12" y="540"/>
                  </a:lnTo>
                  <a:close/>
                </a:path>
              </a:pathLst>
            </a:custGeom>
            <a:solidFill>
              <a:schemeClr val="accent1"/>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16" name="Freeform 136">
              <a:extLst>
                <a:ext uri="{FF2B5EF4-FFF2-40B4-BE49-F238E27FC236}">
                  <a16:creationId xmlns:a16="http://schemas.microsoft.com/office/drawing/2014/main" id="{40B29E72-0963-42DB-BAD5-EC32FE020CF8}"/>
                </a:ext>
              </a:extLst>
            </p:cNvPr>
            <p:cNvSpPr>
              <a:spLocks noChangeAspect="1"/>
            </p:cNvSpPr>
            <p:nvPr/>
          </p:nvSpPr>
          <p:spPr bwMode="auto">
            <a:xfrm>
              <a:off x="3506788" y="2341563"/>
              <a:ext cx="631825" cy="568325"/>
            </a:xfrm>
            <a:custGeom>
              <a:avLst/>
              <a:gdLst>
                <a:gd name="T0" fmla="*/ 21144 w 508"/>
                <a:gd name="T1" fmla="*/ 294953 h 474"/>
                <a:gd name="T2" fmla="*/ 21144 w 508"/>
                <a:gd name="T3" fmla="*/ 151074 h 474"/>
                <a:gd name="T4" fmla="*/ 7463 w 508"/>
                <a:gd name="T5" fmla="*/ 71940 h 474"/>
                <a:gd name="T6" fmla="*/ 94525 w 508"/>
                <a:gd name="T7" fmla="*/ 21582 h 474"/>
                <a:gd name="T8" fmla="*/ 166663 w 508"/>
                <a:gd name="T9" fmla="*/ 14388 h 474"/>
                <a:gd name="T10" fmla="*/ 261188 w 508"/>
                <a:gd name="T11" fmla="*/ 14388 h 474"/>
                <a:gd name="T12" fmla="*/ 370638 w 508"/>
                <a:gd name="T13" fmla="*/ 7194 h 474"/>
                <a:gd name="T14" fmla="*/ 435313 w 508"/>
                <a:gd name="T15" fmla="*/ 7194 h 474"/>
                <a:gd name="T16" fmla="*/ 552225 w 508"/>
                <a:gd name="T17" fmla="*/ 0 h 474"/>
                <a:gd name="T18" fmla="*/ 573369 w 508"/>
                <a:gd name="T19" fmla="*/ 14388 h 474"/>
                <a:gd name="T20" fmla="*/ 544763 w 508"/>
                <a:gd name="T21" fmla="*/ 64746 h 474"/>
                <a:gd name="T22" fmla="*/ 595756 w 508"/>
                <a:gd name="T23" fmla="*/ 71940 h 474"/>
                <a:gd name="T24" fmla="*/ 631825 w 508"/>
                <a:gd name="T25" fmla="*/ 93522 h 474"/>
                <a:gd name="T26" fmla="*/ 624363 w 508"/>
                <a:gd name="T27" fmla="*/ 100716 h 474"/>
                <a:gd name="T28" fmla="*/ 595756 w 508"/>
                <a:gd name="T29" fmla="*/ 115104 h 474"/>
                <a:gd name="T30" fmla="*/ 609438 w 508"/>
                <a:gd name="T31" fmla="*/ 129492 h 474"/>
                <a:gd name="T32" fmla="*/ 603219 w 508"/>
                <a:gd name="T33" fmla="*/ 151074 h 474"/>
                <a:gd name="T34" fmla="*/ 588294 w 508"/>
                <a:gd name="T35" fmla="*/ 151074 h 474"/>
                <a:gd name="T36" fmla="*/ 580831 w 508"/>
                <a:gd name="T37" fmla="*/ 158268 h 474"/>
                <a:gd name="T38" fmla="*/ 573369 w 508"/>
                <a:gd name="T39" fmla="*/ 172656 h 474"/>
                <a:gd name="T40" fmla="*/ 573369 w 508"/>
                <a:gd name="T41" fmla="*/ 187044 h 474"/>
                <a:gd name="T42" fmla="*/ 573369 w 508"/>
                <a:gd name="T43" fmla="*/ 215820 h 474"/>
                <a:gd name="T44" fmla="*/ 559688 w 508"/>
                <a:gd name="T45" fmla="*/ 237402 h 474"/>
                <a:gd name="T46" fmla="*/ 544763 w 508"/>
                <a:gd name="T47" fmla="*/ 258984 h 474"/>
                <a:gd name="T48" fmla="*/ 537300 w 508"/>
                <a:gd name="T49" fmla="*/ 258984 h 474"/>
                <a:gd name="T50" fmla="*/ 537300 w 508"/>
                <a:gd name="T51" fmla="*/ 273372 h 474"/>
                <a:gd name="T52" fmla="*/ 537300 w 508"/>
                <a:gd name="T53" fmla="*/ 280566 h 474"/>
                <a:gd name="T54" fmla="*/ 529838 w 508"/>
                <a:gd name="T55" fmla="*/ 287759 h 474"/>
                <a:gd name="T56" fmla="*/ 529838 w 508"/>
                <a:gd name="T57" fmla="*/ 309341 h 474"/>
                <a:gd name="T58" fmla="*/ 516156 w 508"/>
                <a:gd name="T59" fmla="*/ 345311 h 474"/>
                <a:gd name="T60" fmla="*/ 508694 w 508"/>
                <a:gd name="T61" fmla="*/ 338117 h 474"/>
                <a:gd name="T62" fmla="*/ 493769 w 508"/>
                <a:gd name="T63" fmla="*/ 359699 h 474"/>
                <a:gd name="T64" fmla="*/ 486306 w 508"/>
                <a:gd name="T65" fmla="*/ 366893 h 474"/>
                <a:gd name="T66" fmla="*/ 486306 w 508"/>
                <a:gd name="T67" fmla="*/ 366893 h 474"/>
                <a:gd name="T68" fmla="*/ 493769 w 508"/>
                <a:gd name="T69" fmla="*/ 388475 h 474"/>
                <a:gd name="T70" fmla="*/ 465163 w 508"/>
                <a:gd name="T71" fmla="*/ 402863 h 474"/>
                <a:gd name="T72" fmla="*/ 478844 w 508"/>
                <a:gd name="T73" fmla="*/ 431639 h 474"/>
                <a:gd name="T74" fmla="*/ 465163 w 508"/>
                <a:gd name="T75" fmla="*/ 446027 h 474"/>
                <a:gd name="T76" fmla="*/ 471381 w 508"/>
                <a:gd name="T77" fmla="*/ 453221 h 474"/>
                <a:gd name="T78" fmla="*/ 457700 w 508"/>
                <a:gd name="T79" fmla="*/ 460415 h 474"/>
                <a:gd name="T80" fmla="*/ 450238 w 508"/>
                <a:gd name="T81" fmla="*/ 467609 h 474"/>
                <a:gd name="T82" fmla="*/ 450238 w 508"/>
                <a:gd name="T83" fmla="*/ 489191 h 474"/>
                <a:gd name="T84" fmla="*/ 465163 w 508"/>
                <a:gd name="T85" fmla="*/ 481997 h 474"/>
                <a:gd name="T86" fmla="*/ 465163 w 508"/>
                <a:gd name="T87" fmla="*/ 496385 h 474"/>
                <a:gd name="T88" fmla="*/ 471381 w 508"/>
                <a:gd name="T89" fmla="*/ 517967 h 474"/>
                <a:gd name="T90" fmla="*/ 471381 w 508"/>
                <a:gd name="T91" fmla="*/ 517967 h 474"/>
                <a:gd name="T92" fmla="*/ 471381 w 508"/>
                <a:gd name="T93" fmla="*/ 546743 h 474"/>
                <a:gd name="T94" fmla="*/ 450238 w 508"/>
                <a:gd name="T95" fmla="*/ 553937 h 474"/>
                <a:gd name="T96" fmla="*/ 340788 w 508"/>
                <a:gd name="T97" fmla="*/ 561131 h 474"/>
                <a:gd name="T98" fmla="*/ 189050 w 508"/>
                <a:gd name="T99" fmla="*/ 568325 h 474"/>
                <a:gd name="T100" fmla="*/ 115669 w 508"/>
                <a:gd name="T101" fmla="*/ 568325 h 474"/>
                <a:gd name="T102" fmla="*/ 79600 w 508"/>
                <a:gd name="T103" fmla="*/ 481997 h 474"/>
                <a:gd name="T104" fmla="*/ 64675 w 508"/>
                <a:gd name="T105" fmla="*/ 474803 h 474"/>
                <a:gd name="T106" fmla="*/ 36069 w 508"/>
                <a:gd name="T107" fmla="*/ 481997 h 474"/>
                <a:gd name="T108" fmla="*/ 28606 w 508"/>
                <a:gd name="T109" fmla="*/ 481997 h 474"/>
                <a:gd name="T110" fmla="*/ 21144 w 508"/>
                <a:gd name="T111" fmla="*/ 474803 h 4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8" h="474">
                  <a:moveTo>
                    <a:pt x="17" y="318"/>
                  </a:moveTo>
                  <a:lnTo>
                    <a:pt x="17" y="276"/>
                  </a:lnTo>
                  <a:lnTo>
                    <a:pt x="17" y="246"/>
                  </a:lnTo>
                  <a:lnTo>
                    <a:pt x="17" y="222"/>
                  </a:lnTo>
                  <a:lnTo>
                    <a:pt x="17" y="162"/>
                  </a:lnTo>
                  <a:lnTo>
                    <a:pt x="17" y="126"/>
                  </a:lnTo>
                  <a:lnTo>
                    <a:pt x="11" y="114"/>
                  </a:lnTo>
                  <a:lnTo>
                    <a:pt x="6" y="66"/>
                  </a:lnTo>
                  <a:lnTo>
                    <a:pt x="6" y="60"/>
                  </a:lnTo>
                  <a:lnTo>
                    <a:pt x="0" y="18"/>
                  </a:lnTo>
                  <a:lnTo>
                    <a:pt x="52" y="18"/>
                  </a:lnTo>
                  <a:lnTo>
                    <a:pt x="76" y="18"/>
                  </a:lnTo>
                  <a:lnTo>
                    <a:pt x="99" y="12"/>
                  </a:lnTo>
                  <a:lnTo>
                    <a:pt x="128" y="12"/>
                  </a:lnTo>
                  <a:lnTo>
                    <a:pt x="134" y="12"/>
                  </a:lnTo>
                  <a:lnTo>
                    <a:pt x="175" y="12"/>
                  </a:lnTo>
                  <a:lnTo>
                    <a:pt x="187" y="12"/>
                  </a:lnTo>
                  <a:lnTo>
                    <a:pt x="210" y="12"/>
                  </a:lnTo>
                  <a:lnTo>
                    <a:pt x="251" y="12"/>
                  </a:lnTo>
                  <a:lnTo>
                    <a:pt x="298" y="6"/>
                  </a:lnTo>
                  <a:lnTo>
                    <a:pt x="321" y="6"/>
                  </a:lnTo>
                  <a:lnTo>
                    <a:pt x="327" y="6"/>
                  </a:lnTo>
                  <a:lnTo>
                    <a:pt x="350" y="6"/>
                  </a:lnTo>
                  <a:lnTo>
                    <a:pt x="385" y="0"/>
                  </a:lnTo>
                  <a:lnTo>
                    <a:pt x="409" y="0"/>
                  </a:lnTo>
                  <a:lnTo>
                    <a:pt x="444" y="0"/>
                  </a:lnTo>
                  <a:lnTo>
                    <a:pt x="455" y="0"/>
                  </a:lnTo>
                  <a:lnTo>
                    <a:pt x="455" y="12"/>
                  </a:lnTo>
                  <a:lnTo>
                    <a:pt x="461" y="12"/>
                  </a:lnTo>
                  <a:lnTo>
                    <a:pt x="461" y="30"/>
                  </a:lnTo>
                  <a:lnTo>
                    <a:pt x="455" y="36"/>
                  </a:lnTo>
                  <a:lnTo>
                    <a:pt x="438" y="54"/>
                  </a:lnTo>
                  <a:lnTo>
                    <a:pt x="432" y="66"/>
                  </a:lnTo>
                  <a:lnTo>
                    <a:pt x="444" y="66"/>
                  </a:lnTo>
                  <a:lnTo>
                    <a:pt x="479" y="60"/>
                  </a:lnTo>
                  <a:lnTo>
                    <a:pt x="502" y="60"/>
                  </a:lnTo>
                  <a:lnTo>
                    <a:pt x="508" y="72"/>
                  </a:lnTo>
                  <a:lnTo>
                    <a:pt x="508" y="78"/>
                  </a:lnTo>
                  <a:lnTo>
                    <a:pt x="502" y="72"/>
                  </a:lnTo>
                  <a:lnTo>
                    <a:pt x="496" y="78"/>
                  </a:lnTo>
                  <a:lnTo>
                    <a:pt x="502" y="84"/>
                  </a:lnTo>
                  <a:lnTo>
                    <a:pt x="496" y="84"/>
                  </a:lnTo>
                  <a:lnTo>
                    <a:pt x="490" y="96"/>
                  </a:lnTo>
                  <a:lnTo>
                    <a:pt x="479" y="96"/>
                  </a:lnTo>
                  <a:lnTo>
                    <a:pt x="485" y="102"/>
                  </a:lnTo>
                  <a:lnTo>
                    <a:pt x="490" y="102"/>
                  </a:lnTo>
                  <a:lnTo>
                    <a:pt x="490" y="108"/>
                  </a:lnTo>
                  <a:lnTo>
                    <a:pt x="479" y="114"/>
                  </a:lnTo>
                  <a:lnTo>
                    <a:pt x="485" y="120"/>
                  </a:lnTo>
                  <a:lnTo>
                    <a:pt x="485" y="126"/>
                  </a:lnTo>
                  <a:lnTo>
                    <a:pt x="479" y="120"/>
                  </a:lnTo>
                  <a:lnTo>
                    <a:pt x="473" y="120"/>
                  </a:lnTo>
                  <a:lnTo>
                    <a:pt x="473" y="126"/>
                  </a:lnTo>
                  <a:lnTo>
                    <a:pt x="479" y="138"/>
                  </a:lnTo>
                  <a:lnTo>
                    <a:pt x="473" y="138"/>
                  </a:lnTo>
                  <a:lnTo>
                    <a:pt x="467" y="132"/>
                  </a:lnTo>
                  <a:lnTo>
                    <a:pt x="461" y="138"/>
                  </a:lnTo>
                  <a:lnTo>
                    <a:pt x="461" y="144"/>
                  </a:lnTo>
                  <a:lnTo>
                    <a:pt x="467" y="144"/>
                  </a:lnTo>
                  <a:lnTo>
                    <a:pt x="467" y="156"/>
                  </a:lnTo>
                  <a:lnTo>
                    <a:pt x="461" y="156"/>
                  </a:lnTo>
                  <a:lnTo>
                    <a:pt x="467" y="162"/>
                  </a:lnTo>
                  <a:lnTo>
                    <a:pt x="473" y="174"/>
                  </a:lnTo>
                  <a:lnTo>
                    <a:pt x="461" y="180"/>
                  </a:lnTo>
                  <a:lnTo>
                    <a:pt x="461" y="192"/>
                  </a:lnTo>
                  <a:lnTo>
                    <a:pt x="450" y="192"/>
                  </a:lnTo>
                  <a:lnTo>
                    <a:pt x="450" y="198"/>
                  </a:lnTo>
                  <a:lnTo>
                    <a:pt x="455" y="204"/>
                  </a:lnTo>
                  <a:lnTo>
                    <a:pt x="450" y="216"/>
                  </a:lnTo>
                  <a:lnTo>
                    <a:pt x="438" y="216"/>
                  </a:lnTo>
                  <a:lnTo>
                    <a:pt x="438" y="210"/>
                  </a:lnTo>
                  <a:lnTo>
                    <a:pt x="432" y="216"/>
                  </a:lnTo>
                  <a:lnTo>
                    <a:pt x="438" y="234"/>
                  </a:lnTo>
                  <a:lnTo>
                    <a:pt x="432" y="234"/>
                  </a:lnTo>
                  <a:lnTo>
                    <a:pt x="432" y="228"/>
                  </a:lnTo>
                  <a:lnTo>
                    <a:pt x="426" y="228"/>
                  </a:lnTo>
                  <a:lnTo>
                    <a:pt x="426" y="234"/>
                  </a:lnTo>
                  <a:lnTo>
                    <a:pt x="432" y="234"/>
                  </a:lnTo>
                  <a:lnTo>
                    <a:pt x="432" y="240"/>
                  </a:lnTo>
                  <a:lnTo>
                    <a:pt x="426" y="246"/>
                  </a:lnTo>
                  <a:lnTo>
                    <a:pt x="426" y="240"/>
                  </a:lnTo>
                  <a:lnTo>
                    <a:pt x="420" y="246"/>
                  </a:lnTo>
                  <a:lnTo>
                    <a:pt x="426" y="258"/>
                  </a:lnTo>
                  <a:lnTo>
                    <a:pt x="426" y="270"/>
                  </a:lnTo>
                  <a:lnTo>
                    <a:pt x="415" y="282"/>
                  </a:lnTo>
                  <a:lnTo>
                    <a:pt x="415" y="288"/>
                  </a:lnTo>
                  <a:lnTo>
                    <a:pt x="415" y="282"/>
                  </a:lnTo>
                  <a:lnTo>
                    <a:pt x="409" y="282"/>
                  </a:lnTo>
                  <a:lnTo>
                    <a:pt x="409" y="294"/>
                  </a:lnTo>
                  <a:lnTo>
                    <a:pt x="403" y="294"/>
                  </a:lnTo>
                  <a:lnTo>
                    <a:pt x="397" y="300"/>
                  </a:lnTo>
                  <a:lnTo>
                    <a:pt x="391" y="300"/>
                  </a:lnTo>
                  <a:lnTo>
                    <a:pt x="391" y="306"/>
                  </a:lnTo>
                  <a:lnTo>
                    <a:pt x="403" y="312"/>
                  </a:lnTo>
                  <a:lnTo>
                    <a:pt x="397" y="312"/>
                  </a:lnTo>
                  <a:lnTo>
                    <a:pt x="391" y="306"/>
                  </a:lnTo>
                  <a:lnTo>
                    <a:pt x="391" y="318"/>
                  </a:lnTo>
                  <a:lnTo>
                    <a:pt x="397" y="318"/>
                  </a:lnTo>
                  <a:lnTo>
                    <a:pt x="397" y="324"/>
                  </a:lnTo>
                  <a:lnTo>
                    <a:pt x="385" y="330"/>
                  </a:lnTo>
                  <a:lnTo>
                    <a:pt x="385" y="336"/>
                  </a:lnTo>
                  <a:lnTo>
                    <a:pt x="374" y="336"/>
                  </a:lnTo>
                  <a:lnTo>
                    <a:pt x="379" y="342"/>
                  </a:lnTo>
                  <a:lnTo>
                    <a:pt x="379" y="354"/>
                  </a:lnTo>
                  <a:lnTo>
                    <a:pt x="385" y="360"/>
                  </a:lnTo>
                  <a:lnTo>
                    <a:pt x="385" y="366"/>
                  </a:lnTo>
                  <a:lnTo>
                    <a:pt x="368" y="360"/>
                  </a:lnTo>
                  <a:lnTo>
                    <a:pt x="374" y="372"/>
                  </a:lnTo>
                  <a:lnTo>
                    <a:pt x="379" y="372"/>
                  </a:lnTo>
                  <a:lnTo>
                    <a:pt x="379" y="378"/>
                  </a:lnTo>
                  <a:lnTo>
                    <a:pt x="368" y="372"/>
                  </a:lnTo>
                  <a:lnTo>
                    <a:pt x="362" y="372"/>
                  </a:lnTo>
                  <a:lnTo>
                    <a:pt x="368" y="384"/>
                  </a:lnTo>
                  <a:lnTo>
                    <a:pt x="368" y="390"/>
                  </a:lnTo>
                  <a:lnTo>
                    <a:pt x="362" y="390"/>
                  </a:lnTo>
                  <a:lnTo>
                    <a:pt x="368" y="396"/>
                  </a:lnTo>
                  <a:lnTo>
                    <a:pt x="362" y="408"/>
                  </a:lnTo>
                  <a:lnTo>
                    <a:pt x="368" y="408"/>
                  </a:lnTo>
                  <a:lnTo>
                    <a:pt x="368" y="396"/>
                  </a:lnTo>
                  <a:lnTo>
                    <a:pt x="374" y="402"/>
                  </a:lnTo>
                  <a:lnTo>
                    <a:pt x="368" y="408"/>
                  </a:lnTo>
                  <a:lnTo>
                    <a:pt x="368" y="414"/>
                  </a:lnTo>
                  <a:lnTo>
                    <a:pt x="374" y="414"/>
                  </a:lnTo>
                  <a:lnTo>
                    <a:pt x="379" y="402"/>
                  </a:lnTo>
                  <a:lnTo>
                    <a:pt x="374" y="420"/>
                  </a:lnTo>
                  <a:lnTo>
                    <a:pt x="379" y="432"/>
                  </a:lnTo>
                  <a:lnTo>
                    <a:pt x="379" y="426"/>
                  </a:lnTo>
                  <a:lnTo>
                    <a:pt x="385" y="426"/>
                  </a:lnTo>
                  <a:lnTo>
                    <a:pt x="379" y="432"/>
                  </a:lnTo>
                  <a:lnTo>
                    <a:pt x="379" y="444"/>
                  </a:lnTo>
                  <a:lnTo>
                    <a:pt x="368" y="444"/>
                  </a:lnTo>
                  <a:lnTo>
                    <a:pt x="379" y="456"/>
                  </a:lnTo>
                  <a:lnTo>
                    <a:pt x="374" y="462"/>
                  </a:lnTo>
                  <a:lnTo>
                    <a:pt x="362" y="462"/>
                  </a:lnTo>
                  <a:lnTo>
                    <a:pt x="344" y="462"/>
                  </a:lnTo>
                  <a:lnTo>
                    <a:pt x="274" y="468"/>
                  </a:lnTo>
                  <a:lnTo>
                    <a:pt x="204" y="468"/>
                  </a:lnTo>
                  <a:lnTo>
                    <a:pt x="181" y="468"/>
                  </a:lnTo>
                  <a:lnTo>
                    <a:pt x="152" y="474"/>
                  </a:lnTo>
                  <a:lnTo>
                    <a:pt x="128" y="474"/>
                  </a:lnTo>
                  <a:lnTo>
                    <a:pt x="122" y="474"/>
                  </a:lnTo>
                  <a:lnTo>
                    <a:pt x="93" y="474"/>
                  </a:lnTo>
                  <a:lnTo>
                    <a:pt x="64" y="474"/>
                  </a:lnTo>
                  <a:lnTo>
                    <a:pt x="64" y="438"/>
                  </a:lnTo>
                  <a:lnTo>
                    <a:pt x="64" y="402"/>
                  </a:lnTo>
                  <a:lnTo>
                    <a:pt x="58" y="402"/>
                  </a:lnTo>
                  <a:lnTo>
                    <a:pt x="52" y="402"/>
                  </a:lnTo>
                  <a:lnTo>
                    <a:pt x="52" y="396"/>
                  </a:lnTo>
                  <a:lnTo>
                    <a:pt x="46" y="402"/>
                  </a:lnTo>
                  <a:lnTo>
                    <a:pt x="41" y="396"/>
                  </a:lnTo>
                  <a:lnTo>
                    <a:pt x="29" y="402"/>
                  </a:lnTo>
                  <a:lnTo>
                    <a:pt x="23" y="402"/>
                  </a:lnTo>
                  <a:lnTo>
                    <a:pt x="23" y="396"/>
                  </a:lnTo>
                  <a:lnTo>
                    <a:pt x="17" y="396"/>
                  </a:lnTo>
                  <a:lnTo>
                    <a:pt x="17" y="354"/>
                  </a:lnTo>
                  <a:lnTo>
                    <a:pt x="17" y="318"/>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17" name="Freeform 137">
              <a:extLst>
                <a:ext uri="{FF2B5EF4-FFF2-40B4-BE49-F238E27FC236}">
                  <a16:creationId xmlns:a16="http://schemas.microsoft.com/office/drawing/2014/main" id="{760D4B19-9110-40C4-9CF8-083389AC6437}"/>
                </a:ext>
              </a:extLst>
            </p:cNvPr>
            <p:cNvSpPr>
              <a:spLocks noChangeAspect="1" noEditPoints="1"/>
            </p:cNvSpPr>
            <p:nvPr/>
          </p:nvSpPr>
          <p:spPr bwMode="auto">
            <a:xfrm>
              <a:off x="0" y="979488"/>
              <a:ext cx="1014413" cy="1711325"/>
            </a:xfrm>
            <a:custGeom>
              <a:avLst/>
              <a:gdLst>
                <a:gd name="T0" fmla="*/ 181057 w 818"/>
                <a:gd name="T1" fmla="*/ 661521 h 1428"/>
                <a:gd name="T2" fmla="*/ 145093 w 818"/>
                <a:gd name="T3" fmla="*/ 639949 h 1428"/>
                <a:gd name="T4" fmla="*/ 130212 w 818"/>
                <a:gd name="T5" fmla="*/ 654330 h 1428"/>
                <a:gd name="T6" fmla="*/ 115331 w 818"/>
                <a:gd name="T7" fmla="*/ 661521 h 1428"/>
                <a:gd name="T8" fmla="*/ 101689 w 818"/>
                <a:gd name="T9" fmla="*/ 697473 h 1428"/>
                <a:gd name="T10" fmla="*/ 64486 w 818"/>
                <a:gd name="T11" fmla="*/ 647140 h 1428"/>
                <a:gd name="T12" fmla="*/ 64486 w 818"/>
                <a:gd name="T13" fmla="*/ 603997 h 1428"/>
                <a:gd name="T14" fmla="*/ 28523 w 818"/>
                <a:gd name="T15" fmla="*/ 517712 h 1428"/>
                <a:gd name="T16" fmla="*/ 35963 w 818"/>
                <a:gd name="T17" fmla="*/ 388284 h 1428"/>
                <a:gd name="T18" fmla="*/ 21082 w 818"/>
                <a:gd name="T19" fmla="*/ 294808 h 1428"/>
                <a:gd name="T20" fmla="*/ 58285 w 818"/>
                <a:gd name="T21" fmla="*/ 158190 h 1428"/>
                <a:gd name="T22" fmla="*/ 94249 w 818"/>
                <a:gd name="T23" fmla="*/ 43143 h 1428"/>
                <a:gd name="T24" fmla="*/ 137653 w 818"/>
                <a:gd name="T25" fmla="*/ 14381 h 1428"/>
                <a:gd name="T26" fmla="*/ 405517 w 818"/>
                <a:gd name="T27" fmla="*/ 93476 h 1428"/>
                <a:gd name="T28" fmla="*/ 484884 w 818"/>
                <a:gd name="T29" fmla="*/ 481760 h 1428"/>
                <a:gd name="T30" fmla="*/ 456362 w 818"/>
                <a:gd name="T31" fmla="*/ 575235 h 1428"/>
                <a:gd name="T32" fmla="*/ 492325 w 818"/>
                <a:gd name="T33" fmla="*/ 654330 h 1428"/>
                <a:gd name="T34" fmla="*/ 652300 w 818"/>
                <a:gd name="T35" fmla="*/ 898805 h 1428"/>
                <a:gd name="T36" fmla="*/ 971009 w 818"/>
                <a:gd name="T37" fmla="*/ 1358993 h 1428"/>
                <a:gd name="T38" fmla="*/ 984650 w 818"/>
                <a:gd name="T39" fmla="*/ 1438088 h 1428"/>
                <a:gd name="T40" fmla="*/ 963568 w 818"/>
                <a:gd name="T41" fmla="*/ 1509993 h 1428"/>
                <a:gd name="T42" fmla="*/ 948687 w 818"/>
                <a:gd name="T43" fmla="*/ 1545945 h 1428"/>
                <a:gd name="T44" fmla="*/ 920164 w 818"/>
                <a:gd name="T45" fmla="*/ 1603468 h 1428"/>
                <a:gd name="T46" fmla="*/ 905283 w 818"/>
                <a:gd name="T47" fmla="*/ 1632230 h 1428"/>
                <a:gd name="T48" fmla="*/ 927605 w 818"/>
                <a:gd name="T49" fmla="*/ 1682563 h 1428"/>
                <a:gd name="T50" fmla="*/ 703144 w 818"/>
                <a:gd name="T51" fmla="*/ 1689754 h 1428"/>
                <a:gd name="T52" fmla="*/ 571692 w 818"/>
                <a:gd name="T53" fmla="*/ 1653801 h 1428"/>
                <a:gd name="T54" fmla="*/ 565492 w 818"/>
                <a:gd name="T55" fmla="*/ 1617849 h 1428"/>
                <a:gd name="T56" fmla="*/ 484884 w 818"/>
                <a:gd name="T57" fmla="*/ 1459660 h 1428"/>
                <a:gd name="T58" fmla="*/ 441480 w 818"/>
                <a:gd name="T59" fmla="*/ 1445279 h 1428"/>
                <a:gd name="T60" fmla="*/ 405517 w 818"/>
                <a:gd name="T61" fmla="*/ 1394946 h 1428"/>
                <a:gd name="T62" fmla="*/ 333591 w 818"/>
                <a:gd name="T63" fmla="*/ 1323041 h 1428"/>
                <a:gd name="T64" fmla="*/ 252983 w 818"/>
                <a:gd name="T65" fmla="*/ 1287089 h 1428"/>
                <a:gd name="T66" fmla="*/ 202139 w 818"/>
                <a:gd name="T67" fmla="*/ 1236756 h 1428"/>
                <a:gd name="T68" fmla="*/ 209579 w 818"/>
                <a:gd name="T69" fmla="*/ 1193613 h 1428"/>
                <a:gd name="T70" fmla="*/ 195938 w 818"/>
                <a:gd name="T71" fmla="*/ 1143280 h 1428"/>
                <a:gd name="T72" fmla="*/ 173616 w 818"/>
                <a:gd name="T73" fmla="*/ 1071376 h 1428"/>
                <a:gd name="T74" fmla="*/ 130212 w 818"/>
                <a:gd name="T75" fmla="*/ 970710 h 1428"/>
                <a:gd name="T76" fmla="*/ 130212 w 818"/>
                <a:gd name="T77" fmla="*/ 898805 h 1428"/>
                <a:gd name="T78" fmla="*/ 145093 w 818"/>
                <a:gd name="T79" fmla="*/ 848472 h 1428"/>
                <a:gd name="T80" fmla="*/ 94249 w 818"/>
                <a:gd name="T81" fmla="*/ 783758 h 1428"/>
                <a:gd name="T82" fmla="*/ 101689 w 818"/>
                <a:gd name="T83" fmla="*/ 711854 h 1428"/>
                <a:gd name="T84" fmla="*/ 115331 w 818"/>
                <a:gd name="T85" fmla="*/ 719044 h 1428"/>
                <a:gd name="T86" fmla="*/ 137653 w 818"/>
                <a:gd name="T87" fmla="*/ 754996 h 1428"/>
                <a:gd name="T88" fmla="*/ 122771 w 818"/>
                <a:gd name="T89" fmla="*/ 683092 h 1428"/>
                <a:gd name="T90" fmla="*/ 209579 w 818"/>
                <a:gd name="T91" fmla="*/ 690282 h 1428"/>
                <a:gd name="T92" fmla="*/ 231901 w 818"/>
                <a:gd name="T93" fmla="*/ 690282 h 1428"/>
                <a:gd name="T94" fmla="*/ 217020 w 818"/>
                <a:gd name="T95" fmla="*/ 668711 h 1428"/>
                <a:gd name="T96" fmla="*/ 245543 w 818"/>
                <a:gd name="T97" fmla="*/ 1351803 h 1428"/>
                <a:gd name="T98" fmla="*/ 231901 w 818"/>
                <a:gd name="T99" fmla="*/ 1366184 h 1428"/>
                <a:gd name="T100" fmla="*/ 318709 w 818"/>
                <a:gd name="T101" fmla="*/ 1373374 h 1428"/>
                <a:gd name="T102" fmla="*/ 267865 w 818"/>
                <a:gd name="T103" fmla="*/ 1366184 h 1428"/>
                <a:gd name="T104" fmla="*/ 275305 w 818"/>
                <a:gd name="T105" fmla="*/ 1351803 h 1428"/>
                <a:gd name="T106" fmla="*/ 441480 w 818"/>
                <a:gd name="T107" fmla="*/ 1524374 h 1428"/>
                <a:gd name="T108" fmla="*/ 412958 w 818"/>
                <a:gd name="T109" fmla="*/ 1488421 h 1428"/>
                <a:gd name="T110" fmla="*/ 390636 w 818"/>
                <a:gd name="T111" fmla="*/ 1553135 h 14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18" h="1428">
                  <a:moveTo>
                    <a:pt x="175" y="558"/>
                  </a:moveTo>
                  <a:lnTo>
                    <a:pt x="163" y="570"/>
                  </a:lnTo>
                  <a:lnTo>
                    <a:pt x="152" y="564"/>
                  </a:lnTo>
                  <a:lnTo>
                    <a:pt x="146" y="552"/>
                  </a:lnTo>
                  <a:lnTo>
                    <a:pt x="123" y="558"/>
                  </a:lnTo>
                  <a:lnTo>
                    <a:pt x="117" y="540"/>
                  </a:lnTo>
                  <a:lnTo>
                    <a:pt x="117" y="534"/>
                  </a:lnTo>
                  <a:lnTo>
                    <a:pt x="117" y="540"/>
                  </a:lnTo>
                  <a:lnTo>
                    <a:pt x="117" y="552"/>
                  </a:lnTo>
                  <a:lnTo>
                    <a:pt x="105" y="540"/>
                  </a:lnTo>
                  <a:lnTo>
                    <a:pt x="105" y="546"/>
                  </a:lnTo>
                  <a:lnTo>
                    <a:pt x="99" y="540"/>
                  </a:lnTo>
                  <a:lnTo>
                    <a:pt x="93" y="534"/>
                  </a:lnTo>
                  <a:lnTo>
                    <a:pt x="99" y="546"/>
                  </a:lnTo>
                  <a:lnTo>
                    <a:pt x="93" y="552"/>
                  </a:lnTo>
                  <a:lnTo>
                    <a:pt x="99" y="558"/>
                  </a:lnTo>
                  <a:lnTo>
                    <a:pt x="87" y="564"/>
                  </a:lnTo>
                  <a:lnTo>
                    <a:pt x="87" y="582"/>
                  </a:lnTo>
                  <a:lnTo>
                    <a:pt x="82" y="582"/>
                  </a:lnTo>
                  <a:lnTo>
                    <a:pt x="70" y="564"/>
                  </a:lnTo>
                  <a:lnTo>
                    <a:pt x="58" y="546"/>
                  </a:lnTo>
                  <a:lnTo>
                    <a:pt x="52" y="540"/>
                  </a:lnTo>
                  <a:lnTo>
                    <a:pt x="47" y="546"/>
                  </a:lnTo>
                  <a:lnTo>
                    <a:pt x="41" y="546"/>
                  </a:lnTo>
                  <a:lnTo>
                    <a:pt x="52" y="522"/>
                  </a:lnTo>
                  <a:lnTo>
                    <a:pt x="52" y="504"/>
                  </a:lnTo>
                  <a:lnTo>
                    <a:pt x="47" y="486"/>
                  </a:lnTo>
                  <a:lnTo>
                    <a:pt x="35" y="462"/>
                  </a:lnTo>
                  <a:lnTo>
                    <a:pt x="23" y="432"/>
                  </a:lnTo>
                  <a:lnTo>
                    <a:pt x="12" y="402"/>
                  </a:lnTo>
                  <a:lnTo>
                    <a:pt x="17" y="390"/>
                  </a:lnTo>
                  <a:lnTo>
                    <a:pt x="17" y="348"/>
                  </a:lnTo>
                  <a:lnTo>
                    <a:pt x="29" y="324"/>
                  </a:lnTo>
                  <a:lnTo>
                    <a:pt x="29" y="306"/>
                  </a:lnTo>
                  <a:lnTo>
                    <a:pt x="29" y="288"/>
                  </a:lnTo>
                  <a:lnTo>
                    <a:pt x="23" y="258"/>
                  </a:lnTo>
                  <a:lnTo>
                    <a:pt x="17" y="246"/>
                  </a:lnTo>
                  <a:lnTo>
                    <a:pt x="0" y="216"/>
                  </a:lnTo>
                  <a:lnTo>
                    <a:pt x="6" y="210"/>
                  </a:lnTo>
                  <a:lnTo>
                    <a:pt x="0" y="192"/>
                  </a:lnTo>
                  <a:lnTo>
                    <a:pt x="47" y="132"/>
                  </a:lnTo>
                  <a:lnTo>
                    <a:pt x="52" y="114"/>
                  </a:lnTo>
                  <a:lnTo>
                    <a:pt x="64" y="90"/>
                  </a:lnTo>
                  <a:lnTo>
                    <a:pt x="70" y="72"/>
                  </a:lnTo>
                  <a:lnTo>
                    <a:pt x="76" y="36"/>
                  </a:lnTo>
                  <a:lnTo>
                    <a:pt x="70" y="30"/>
                  </a:lnTo>
                  <a:lnTo>
                    <a:pt x="76" y="18"/>
                  </a:lnTo>
                  <a:lnTo>
                    <a:pt x="82" y="0"/>
                  </a:lnTo>
                  <a:lnTo>
                    <a:pt x="111" y="12"/>
                  </a:lnTo>
                  <a:lnTo>
                    <a:pt x="140" y="18"/>
                  </a:lnTo>
                  <a:lnTo>
                    <a:pt x="169" y="30"/>
                  </a:lnTo>
                  <a:lnTo>
                    <a:pt x="251" y="54"/>
                  </a:lnTo>
                  <a:lnTo>
                    <a:pt x="327" y="78"/>
                  </a:lnTo>
                  <a:lnTo>
                    <a:pt x="380" y="90"/>
                  </a:lnTo>
                  <a:lnTo>
                    <a:pt x="461" y="114"/>
                  </a:lnTo>
                  <a:lnTo>
                    <a:pt x="438" y="216"/>
                  </a:lnTo>
                  <a:lnTo>
                    <a:pt x="391" y="402"/>
                  </a:lnTo>
                  <a:lnTo>
                    <a:pt x="380" y="438"/>
                  </a:lnTo>
                  <a:lnTo>
                    <a:pt x="374" y="456"/>
                  </a:lnTo>
                  <a:lnTo>
                    <a:pt x="368" y="474"/>
                  </a:lnTo>
                  <a:lnTo>
                    <a:pt x="368" y="480"/>
                  </a:lnTo>
                  <a:lnTo>
                    <a:pt x="368" y="486"/>
                  </a:lnTo>
                  <a:lnTo>
                    <a:pt x="368" y="498"/>
                  </a:lnTo>
                  <a:lnTo>
                    <a:pt x="374" y="510"/>
                  </a:lnTo>
                  <a:lnTo>
                    <a:pt x="397" y="546"/>
                  </a:lnTo>
                  <a:lnTo>
                    <a:pt x="415" y="576"/>
                  </a:lnTo>
                  <a:lnTo>
                    <a:pt x="426" y="594"/>
                  </a:lnTo>
                  <a:lnTo>
                    <a:pt x="485" y="678"/>
                  </a:lnTo>
                  <a:lnTo>
                    <a:pt x="526" y="750"/>
                  </a:lnTo>
                  <a:lnTo>
                    <a:pt x="578" y="828"/>
                  </a:lnTo>
                  <a:lnTo>
                    <a:pt x="678" y="978"/>
                  </a:lnTo>
                  <a:lnTo>
                    <a:pt x="701" y="1014"/>
                  </a:lnTo>
                  <a:lnTo>
                    <a:pt x="783" y="1134"/>
                  </a:lnTo>
                  <a:lnTo>
                    <a:pt x="777" y="1152"/>
                  </a:lnTo>
                  <a:lnTo>
                    <a:pt x="789" y="1176"/>
                  </a:lnTo>
                  <a:lnTo>
                    <a:pt x="789" y="1194"/>
                  </a:lnTo>
                  <a:lnTo>
                    <a:pt x="794" y="1200"/>
                  </a:lnTo>
                  <a:lnTo>
                    <a:pt x="794" y="1212"/>
                  </a:lnTo>
                  <a:lnTo>
                    <a:pt x="812" y="1230"/>
                  </a:lnTo>
                  <a:lnTo>
                    <a:pt x="818" y="1242"/>
                  </a:lnTo>
                  <a:lnTo>
                    <a:pt x="777" y="1260"/>
                  </a:lnTo>
                  <a:lnTo>
                    <a:pt x="777" y="1266"/>
                  </a:lnTo>
                  <a:lnTo>
                    <a:pt x="765" y="1272"/>
                  </a:lnTo>
                  <a:lnTo>
                    <a:pt x="765" y="1278"/>
                  </a:lnTo>
                  <a:lnTo>
                    <a:pt x="765" y="1290"/>
                  </a:lnTo>
                  <a:lnTo>
                    <a:pt x="765" y="1308"/>
                  </a:lnTo>
                  <a:lnTo>
                    <a:pt x="759" y="1308"/>
                  </a:lnTo>
                  <a:lnTo>
                    <a:pt x="753" y="1326"/>
                  </a:lnTo>
                  <a:lnTo>
                    <a:pt x="742" y="1338"/>
                  </a:lnTo>
                  <a:lnTo>
                    <a:pt x="730" y="1338"/>
                  </a:lnTo>
                  <a:lnTo>
                    <a:pt x="730" y="1350"/>
                  </a:lnTo>
                  <a:lnTo>
                    <a:pt x="730" y="1356"/>
                  </a:lnTo>
                  <a:lnTo>
                    <a:pt x="730" y="1362"/>
                  </a:lnTo>
                  <a:lnTo>
                    <a:pt x="724" y="1380"/>
                  </a:lnTo>
                  <a:lnTo>
                    <a:pt x="730" y="1392"/>
                  </a:lnTo>
                  <a:lnTo>
                    <a:pt x="742" y="1392"/>
                  </a:lnTo>
                  <a:lnTo>
                    <a:pt x="748" y="1404"/>
                  </a:lnTo>
                  <a:lnTo>
                    <a:pt x="748" y="1416"/>
                  </a:lnTo>
                  <a:lnTo>
                    <a:pt x="730" y="1428"/>
                  </a:lnTo>
                  <a:lnTo>
                    <a:pt x="713" y="1428"/>
                  </a:lnTo>
                  <a:lnTo>
                    <a:pt x="567" y="1410"/>
                  </a:lnTo>
                  <a:lnTo>
                    <a:pt x="456" y="1398"/>
                  </a:lnTo>
                  <a:lnTo>
                    <a:pt x="456" y="1374"/>
                  </a:lnTo>
                  <a:lnTo>
                    <a:pt x="461" y="1392"/>
                  </a:lnTo>
                  <a:lnTo>
                    <a:pt x="461" y="1380"/>
                  </a:lnTo>
                  <a:lnTo>
                    <a:pt x="456" y="1368"/>
                  </a:lnTo>
                  <a:lnTo>
                    <a:pt x="450" y="1374"/>
                  </a:lnTo>
                  <a:lnTo>
                    <a:pt x="450" y="1356"/>
                  </a:lnTo>
                  <a:lnTo>
                    <a:pt x="456" y="1350"/>
                  </a:lnTo>
                  <a:lnTo>
                    <a:pt x="456" y="1320"/>
                  </a:lnTo>
                  <a:lnTo>
                    <a:pt x="450" y="1302"/>
                  </a:lnTo>
                  <a:lnTo>
                    <a:pt x="432" y="1278"/>
                  </a:lnTo>
                  <a:lnTo>
                    <a:pt x="391" y="1218"/>
                  </a:lnTo>
                  <a:lnTo>
                    <a:pt x="380" y="1212"/>
                  </a:lnTo>
                  <a:lnTo>
                    <a:pt x="368" y="1218"/>
                  </a:lnTo>
                  <a:lnTo>
                    <a:pt x="362" y="1212"/>
                  </a:lnTo>
                  <a:lnTo>
                    <a:pt x="356" y="1206"/>
                  </a:lnTo>
                  <a:lnTo>
                    <a:pt x="362" y="1200"/>
                  </a:lnTo>
                  <a:lnTo>
                    <a:pt x="362" y="1194"/>
                  </a:lnTo>
                  <a:lnTo>
                    <a:pt x="356" y="1170"/>
                  </a:lnTo>
                  <a:lnTo>
                    <a:pt x="327" y="1164"/>
                  </a:lnTo>
                  <a:lnTo>
                    <a:pt x="315" y="1158"/>
                  </a:lnTo>
                  <a:lnTo>
                    <a:pt x="286" y="1140"/>
                  </a:lnTo>
                  <a:lnTo>
                    <a:pt x="286" y="1128"/>
                  </a:lnTo>
                  <a:lnTo>
                    <a:pt x="269" y="1104"/>
                  </a:lnTo>
                  <a:lnTo>
                    <a:pt x="257" y="1092"/>
                  </a:lnTo>
                  <a:lnTo>
                    <a:pt x="234" y="1086"/>
                  </a:lnTo>
                  <a:lnTo>
                    <a:pt x="216" y="1080"/>
                  </a:lnTo>
                  <a:lnTo>
                    <a:pt x="204" y="1074"/>
                  </a:lnTo>
                  <a:lnTo>
                    <a:pt x="175" y="1068"/>
                  </a:lnTo>
                  <a:lnTo>
                    <a:pt x="169" y="1056"/>
                  </a:lnTo>
                  <a:lnTo>
                    <a:pt x="158" y="1044"/>
                  </a:lnTo>
                  <a:lnTo>
                    <a:pt x="163" y="1032"/>
                  </a:lnTo>
                  <a:lnTo>
                    <a:pt x="163" y="1020"/>
                  </a:lnTo>
                  <a:lnTo>
                    <a:pt x="169" y="1008"/>
                  </a:lnTo>
                  <a:lnTo>
                    <a:pt x="163" y="1002"/>
                  </a:lnTo>
                  <a:lnTo>
                    <a:pt x="169" y="996"/>
                  </a:lnTo>
                  <a:lnTo>
                    <a:pt x="175" y="984"/>
                  </a:lnTo>
                  <a:lnTo>
                    <a:pt x="175" y="972"/>
                  </a:lnTo>
                  <a:lnTo>
                    <a:pt x="158" y="960"/>
                  </a:lnTo>
                  <a:lnTo>
                    <a:pt x="158" y="954"/>
                  </a:lnTo>
                  <a:lnTo>
                    <a:pt x="163" y="936"/>
                  </a:lnTo>
                  <a:lnTo>
                    <a:pt x="163" y="930"/>
                  </a:lnTo>
                  <a:lnTo>
                    <a:pt x="152" y="924"/>
                  </a:lnTo>
                  <a:lnTo>
                    <a:pt x="140" y="894"/>
                  </a:lnTo>
                  <a:lnTo>
                    <a:pt x="128" y="888"/>
                  </a:lnTo>
                  <a:lnTo>
                    <a:pt x="128" y="870"/>
                  </a:lnTo>
                  <a:lnTo>
                    <a:pt x="123" y="858"/>
                  </a:lnTo>
                  <a:lnTo>
                    <a:pt x="105" y="810"/>
                  </a:lnTo>
                  <a:lnTo>
                    <a:pt x="93" y="792"/>
                  </a:lnTo>
                  <a:lnTo>
                    <a:pt x="93" y="750"/>
                  </a:lnTo>
                  <a:lnTo>
                    <a:pt x="99" y="744"/>
                  </a:lnTo>
                  <a:lnTo>
                    <a:pt x="105" y="750"/>
                  </a:lnTo>
                  <a:lnTo>
                    <a:pt x="111" y="750"/>
                  </a:lnTo>
                  <a:lnTo>
                    <a:pt x="123" y="726"/>
                  </a:lnTo>
                  <a:lnTo>
                    <a:pt x="117" y="708"/>
                  </a:lnTo>
                  <a:lnTo>
                    <a:pt x="99" y="702"/>
                  </a:lnTo>
                  <a:lnTo>
                    <a:pt x="87" y="696"/>
                  </a:lnTo>
                  <a:lnTo>
                    <a:pt x="82" y="678"/>
                  </a:lnTo>
                  <a:lnTo>
                    <a:pt x="76" y="654"/>
                  </a:lnTo>
                  <a:lnTo>
                    <a:pt x="82" y="642"/>
                  </a:lnTo>
                  <a:lnTo>
                    <a:pt x="82" y="624"/>
                  </a:lnTo>
                  <a:lnTo>
                    <a:pt x="76" y="618"/>
                  </a:lnTo>
                  <a:lnTo>
                    <a:pt x="82" y="594"/>
                  </a:lnTo>
                  <a:lnTo>
                    <a:pt x="82" y="582"/>
                  </a:lnTo>
                  <a:lnTo>
                    <a:pt x="93" y="582"/>
                  </a:lnTo>
                  <a:lnTo>
                    <a:pt x="99" y="594"/>
                  </a:lnTo>
                  <a:lnTo>
                    <a:pt x="93" y="600"/>
                  </a:lnTo>
                  <a:lnTo>
                    <a:pt x="93" y="612"/>
                  </a:lnTo>
                  <a:lnTo>
                    <a:pt x="111" y="636"/>
                  </a:lnTo>
                  <a:lnTo>
                    <a:pt x="123" y="642"/>
                  </a:lnTo>
                  <a:lnTo>
                    <a:pt x="111" y="630"/>
                  </a:lnTo>
                  <a:lnTo>
                    <a:pt x="111" y="600"/>
                  </a:lnTo>
                  <a:lnTo>
                    <a:pt x="99" y="588"/>
                  </a:lnTo>
                  <a:lnTo>
                    <a:pt x="105" y="576"/>
                  </a:lnTo>
                  <a:lnTo>
                    <a:pt x="99" y="570"/>
                  </a:lnTo>
                  <a:lnTo>
                    <a:pt x="105" y="564"/>
                  </a:lnTo>
                  <a:lnTo>
                    <a:pt x="111" y="558"/>
                  </a:lnTo>
                  <a:lnTo>
                    <a:pt x="140" y="564"/>
                  </a:lnTo>
                  <a:lnTo>
                    <a:pt x="169" y="576"/>
                  </a:lnTo>
                  <a:lnTo>
                    <a:pt x="175" y="570"/>
                  </a:lnTo>
                  <a:lnTo>
                    <a:pt x="187" y="570"/>
                  </a:lnTo>
                  <a:lnTo>
                    <a:pt x="181" y="576"/>
                  </a:lnTo>
                  <a:lnTo>
                    <a:pt x="187" y="576"/>
                  </a:lnTo>
                  <a:lnTo>
                    <a:pt x="187" y="570"/>
                  </a:lnTo>
                  <a:lnTo>
                    <a:pt x="187" y="564"/>
                  </a:lnTo>
                  <a:lnTo>
                    <a:pt x="175" y="570"/>
                  </a:lnTo>
                  <a:lnTo>
                    <a:pt x="175" y="558"/>
                  </a:lnTo>
                  <a:close/>
                  <a:moveTo>
                    <a:pt x="187" y="1140"/>
                  </a:moveTo>
                  <a:lnTo>
                    <a:pt x="181" y="1128"/>
                  </a:lnTo>
                  <a:lnTo>
                    <a:pt x="198" y="1128"/>
                  </a:lnTo>
                  <a:lnTo>
                    <a:pt x="204" y="1146"/>
                  </a:lnTo>
                  <a:lnTo>
                    <a:pt x="193" y="1146"/>
                  </a:lnTo>
                  <a:lnTo>
                    <a:pt x="187" y="1140"/>
                  </a:lnTo>
                  <a:close/>
                  <a:moveTo>
                    <a:pt x="222" y="1128"/>
                  </a:moveTo>
                  <a:lnTo>
                    <a:pt x="239" y="1140"/>
                  </a:lnTo>
                  <a:lnTo>
                    <a:pt x="251" y="1140"/>
                  </a:lnTo>
                  <a:lnTo>
                    <a:pt x="257" y="1146"/>
                  </a:lnTo>
                  <a:lnTo>
                    <a:pt x="251" y="1146"/>
                  </a:lnTo>
                  <a:lnTo>
                    <a:pt x="234" y="1146"/>
                  </a:lnTo>
                  <a:lnTo>
                    <a:pt x="222" y="1146"/>
                  </a:lnTo>
                  <a:lnTo>
                    <a:pt x="216" y="1140"/>
                  </a:lnTo>
                  <a:lnTo>
                    <a:pt x="216" y="1134"/>
                  </a:lnTo>
                  <a:lnTo>
                    <a:pt x="216" y="1128"/>
                  </a:lnTo>
                  <a:lnTo>
                    <a:pt x="222" y="1128"/>
                  </a:lnTo>
                  <a:close/>
                  <a:moveTo>
                    <a:pt x="333" y="1242"/>
                  </a:moveTo>
                  <a:lnTo>
                    <a:pt x="356" y="1254"/>
                  </a:lnTo>
                  <a:lnTo>
                    <a:pt x="356" y="1266"/>
                  </a:lnTo>
                  <a:lnTo>
                    <a:pt x="356" y="1272"/>
                  </a:lnTo>
                  <a:lnTo>
                    <a:pt x="345" y="1266"/>
                  </a:lnTo>
                  <a:lnTo>
                    <a:pt x="345" y="1248"/>
                  </a:lnTo>
                  <a:lnTo>
                    <a:pt x="333" y="1248"/>
                  </a:lnTo>
                  <a:lnTo>
                    <a:pt x="333" y="1242"/>
                  </a:lnTo>
                  <a:close/>
                  <a:moveTo>
                    <a:pt x="339" y="1332"/>
                  </a:moveTo>
                  <a:lnTo>
                    <a:pt x="333" y="1332"/>
                  </a:lnTo>
                  <a:lnTo>
                    <a:pt x="315" y="1296"/>
                  </a:lnTo>
                  <a:lnTo>
                    <a:pt x="321" y="1296"/>
                  </a:lnTo>
                  <a:lnTo>
                    <a:pt x="339" y="1332"/>
                  </a:lnTo>
                  <a:close/>
                </a:path>
              </a:pathLst>
            </a:custGeom>
            <a:solidFill>
              <a:schemeClr val="accent1"/>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18" name="Freeform 138">
              <a:extLst>
                <a:ext uri="{FF2B5EF4-FFF2-40B4-BE49-F238E27FC236}">
                  <a16:creationId xmlns:a16="http://schemas.microsoft.com/office/drawing/2014/main" id="{B8B64B3A-2169-4A99-A31E-2AFFC7E7133D}"/>
                </a:ext>
              </a:extLst>
            </p:cNvPr>
            <p:cNvSpPr>
              <a:spLocks noChangeAspect="1"/>
            </p:cNvSpPr>
            <p:nvPr/>
          </p:nvSpPr>
          <p:spPr bwMode="auto">
            <a:xfrm>
              <a:off x="1689100" y="1543050"/>
              <a:ext cx="914400" cy="722313"/>
            </a:xfrm>
            <a:custGeom>
              <a:avLst/>
              <a:gdLst>
                <a:gd name="T0" fmla="*/ 885825 w 736"/>
                <a:gd name="T1" fmla="*/ 599520 h 600"/>
                <a:gd name="T2" fmla="*/ 885825 w 736"/>
                <a:gd name="T3" fmla="*/ 613966 h 600"/>
                <a:gd name="T4" fmla="*/ 878371 w 736"/>
                <a:gd name="T5" fmla="*/ 657305 h 600"/>
                <a:gd name="T6" fmla="*/ 878371 w 736"/>
                <a:gd name="T7" fmla="*/ 722313 h 600"/>
                <a:gd name="T8" fmla="*/ 755374 w 736"/>
                <a:gd name="T9" fmla="*/ 707867 h 600"/>
                <a:gd name="T10" fmla="*/ 747920 w 736"/>
                <a:gd name="T11" fmla="*/ 707867 h 600"/>
                <a:gd name="T12" fmla="*/ 631135 w 736"/>
                <a:gd name="T13" fmla="*/ 700644 h 600"/>
                <a:gd name="T14" fmla="*/ 487017 w 736"/>
                <a:gd name="T15" fmla="*/ 686197 h 600"/>
                <a:gd name="T16" fmla="*/ 479563 w 736"/>
                <a:gd name="T17" fmla="*/ 686197 h 600"/>
                <a:gd name="T18" fmla="*/ 413716 w 736"/>
                <a:gd name="T19" fmla="*/ 678974 h 600"/>
                <a:gd name="T20" fmla="*/ 377687 w 736"/>
                <a:gd name="T21" fmla="*/ 678974 h 600"/>
                <a:gd name="T22" fmla="*/ 319295 w 736"/>
                <a:gd name="T23" fmla="*/ 671751 h 600"/>
                <a:gd name="T24" fmla="*/ 203752 w 736"/>
                <a:gd name="T25" fmla="*/ 657305 h 600"/>
                <a:gd name="T26" fmla="*/ 196298 w 736"/>
                <a:gd name="T27" fmla="*/ 657305 h 600"/>
                <a:gd name="T28" fmla="*/ 80755 w 736"/>
                <a:gd name="T29" fmla="*/ 642859 h 600"/>
                <a:gd name="T30" fmla="*/ 0 w 736"/>
                <a:gd name="T31" fmla="*/ 628412 h 600"/>
                <a:gd name="T32" fmla="*/ 14909 w 736"/>
                <a:gd name="T33" fmla="*/ 527288 h 600"/>
                <a:gd name="T34" fmla="*/ 22363 w 736"/>
                <a:gd name="T35" fmla="*/ 491173 h 600"/>
                <a:gd name="T36" fmla="*/ 22363 w 736"/>
                <a:gd name="T37" fmla="*/ 447834 h 600"/>
                <a:gd name="T38" fmla="*/ 29817 w 736"/>
                <a:gd name="T39" fmla="*/ 397272 h 600"/>
                <a:gd name="T40" fmla="*/ 50938 w 736"/>
                <a:gd name="T41" fmla="*/ 260033 h 600"/>
                <a:gd name="T42" fmla="*/ 50938 w 736"/>
                <a:gd name="T43" fmla="*/ 231140 h 600"/>
                <a:gd name="T44" fmla="*/ 58392 w 736"/>
                <a:gd name="T45" fmla="*/ 209471 h 600"/>
                <a:gd name="T46" fmla="*/ 65847 w 736"/>
                <a:gd name="T47" fmla="*/ 122793 h 600"/>
                <a:gd name="T48" fmla="*/ 80755 w 736"/>
                <a:gd name="T49" fmla="*/ 50562 h 600"/>
                <a:gd name="T50" fmla="*/ 86967 w 736"/>
                <a:gd name="T51" fmla="*/ 0 h 600"/>
                <a:gd name="T52" fmla="*/ 218661 w 736"/>
                <a:gd name="T53" fmla="*/ 14446 h 600"/>
                <a:gd name="T54" fmla="*/ 290720 w 736"/>
                <a:gd name="T55" fmla="*/ 21669 h 600"/>
                <a:gd name="T56" fmla="*/ 341658 w 736"/>
                <a:gd name="T57" fmla="*/ 28893 h 600"/>
                <a:gd name="T58" fmla="*/ 406262 w 736"/>
                <a:gd name="T59" fmla="*/ 36116 h 600"/>
                <a:gd name="T60" fmla="*/ 421171 w 736"/>
                <a:gd name="T61" fmla="*/ 43339 h 600"/>
                <a:gd name="T62" fmla="*/ 530501 w 736"/>
                <a:gd name="T63" fmla="*/ 50562 h 600"/>
                <a:gd name="T64" fmla="*/ 573985 w 736"/>
                <a:gd name="T65" fmla="*/ 57785 h 600"/>
                <a:gd name="T66" fmla="*/ 675861 w 736"/>
                <a:gd name="T67" fmla="*/ 65008 h 600"/>
                <a:gd name="T68" fmla="*/ 733011 w 736"/>
                <a:gd name="T69" fmla="*/ 72231 h 600"/>
                <a:gd name="T70" fmla="*/ 755374 w 736"/>
                <a:gd name="T71" fmla="*/ 72231 h 600"/>
                <a:gd name="T72" fmla="*/ 842341 w 736"/>
                <a:gd name="T73" fmla="*/ 79454 h 600"/>
                <a:gd name="T74" fmla="*/ 849796 w 736"/>
                <a:gd name="T75" fmla="*/ 79454 h 600"/>
                <a:gd name="T76" fmla="*/ 914400 w 736"/>
                <a:gd name="T77" fmla="*/ 79454 h 600"/>
                <a:gd name="T78" fmla="*/ 914400 w 736"/>
                <a:gd name="T79" fmla="*/ 122793 h 600"/>
                <a:gd name="T80" fmla="*/ 914400 w 736"/>
                <a:gd name="T81" fmla="*/ 130016 h 600"/>
                <a:gd name="T82" fmla="*/ 906946 w 736"/>
                <a:gd name="T83" fmla="*/ 173355 h 600"/>
                <a:gd name="T84" fmla="*/ 906946 w 736"/>
                <a:gd name="T85" fmla="*/ 187801 h 600"/>
                <a:gd name="T86" fmla="*/ 906946 w 736"/>
                <a:gd name="T87" fmla="*/ 238363 h 600"/>
                <a:gd name="T88" fmla="*/ 900734 w 736"/>
                <a:gd name="T89" fmla="*/ 310595 h 600"/>
                <a:gd name="T90" fmla="*/ 900734 w 736"/>
                <a:gd name="T91" fmla="*/ 310595 h 600"/>
                <a:gd name="T92" fmla="*/ 900734 w 736"/>
                <a:gd name="T93" fmla="*/ 382826 h 600"/>
                <a:gd name="T94" fmla="*/ 893279 w 736"/>
                <a:gd name="T95" fmla="*/ 397272 h 600"/>
                <a:gd name="T96" fmla="*/ 893279 w 736"/>
                <a:gd name="T97" fmla="*/ 447834 h 600"/>
                <a:gd name="T98" fmla="*/ 893279 w 736"/>
                <a:gd name="T99" fmla="*/ 462280 h 600"/>
                <a:gd name="T100" fmla="*/ 885825 w 736"/>
                <a:gd name="T101" fmla="*/ 520065 h 600"/>
                <a:gd name="T102" fmla="*/ 885825 w 736"/>
                <a:gd name="T103" fmla="*/ 520065 h 600"/>
                <a:gd name="T104" fmla="*/ 885825 w 736"/>
                <a:gd name="T105" fmla="*/ 599520 h 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6" h="600">
                  <a:moveTo>
                    <a:pt x="713" y="498"/>
                  </a:moveTo>
                  <a:lnTo>
                    <a:pt x="713" y="510"/>
                  </a:lnTo>
                  <a:lnTo>
                    <a:pt x="707" y="546"/>
                  </a:lnTo>
                  <a:lnTo>
                    <a:pt x="707" y="600"/>
                  </a:lnTo>
                  <a:lnTo>
                    <a:pt x="608" y="588"/>
                  </a:lnTo>
                  <a:lnTo>
                    <a:pt x="602" y="588"/>
                  </a:lnTo>
                  <a:lnTo>
                    <a:pt x="508" y="582"/>
                  </a:lnTo>
                  <a:lnTo>
                    <a:pt x="392" y="570"/>
                  </a:lnTo>
                  <a:lnTo>
                    <a:pt x="386" y="570"/>
                  </a:lnTo>
                  <a:lnTo>
                    <a:pt x="333" y="564"/>
                  </a:lnTo>
                  <a:lnTo>
                    <a:pt x="304" y="564"/>
                  </a:lnTo>
                  <a:lnTo>
                    <a:pt x="257" y="558"/>
                  </a:lnTo>
                  <a:lnTo>
                    <a:pt x="164" y="546"/>
                  </a:lnTo>
                  <a:lnTo>
                    <a:pt x="158" y="546"/>
                  </a:lnTo>
                  <a:lnTo>
                    <a:pt x="65" y="534"/>
                  </a:lnTo>
                  <a:lnTo>
                    <a:pt x="0" y="522"/>
                  </a:lnTo>
                  <a:lnTo>
                    <a:pt x="12" y="438"/>
                  </a:lnTo>
                  <a:lnTo>
                    <a:pt x="18" y="408"/>
                  </a:lnTo>
                  <a:lnTo>
                    <a:pt x="18" y="372"/>
                  </a:lnTo>
                  <a:lnTo>
                    <a:pt x="24" y="330"/>
                  </a:lnTo>
                  <a:lnTo>
                    <a:pt x="41" y="216"/>
                  </a:lnTo>
                  <a:lnTo>
                    <a:pt x="41" y="192"/>
                  </a:lnTo>
                  <a:lnTo>
                    <a:pt x="47" y="174"/>
                  </a:lnTo>
                  <a:lnTo>
                    <a:pt x="53" y="102"/>
                  </a:lnTo>
                  <a:lnTo>
                    <a:pt x="65" y="42"/>
                  </a:lnTo>
                  <a:lnTo>
                    <a:pt x="70" y="0"/>
                  </a:lnTo>
                  <a:lnTo>
                    <a:pt x="176" y="12"/>
                  </a:lnTo>
                  <a:lnTo>
                    <a:pt x="234" y="18"/>
                  </a:lnTo>
                  <a:lnTo>
                    <a:pt x="275" y="24"/>
                  </a:lnTo>
                  <a:lnTo>
                    <a:pt x="327" y="30"/>
                  </a:lnTo>
                  <a:lnTo>
                    <a:pt x="339" y="36"/>
                  </a:lnTo>
                  <a:lnTo>
                    <a:pt x="427" y="42"/>
                  </a:lnTo>
                  <a:lnTo>
                    <a:pt x="462" y="48"/>
                  </a:lnTo>
                  <a:lnTo>
                    <a:pt x="544" y="54"/>
                  </a:lnTo>
                  <a:lnTo>
                    <a:pt x="590" y="60"/>
                  </a:lnTo>
                  <a:lnTo>
                    <a:pt x="608" y="60"/>
                  </a:lnTo>
                  <a:lnTo>
                    <a:pt x="678" y="66"/>
                  </a:lnTo>
                  <a:lnTo>
                    <a:pt x="684" y="66"/>
                  </a:lnTo>
                  <a:lnTo>
                    <a:pt x="736" y="66"/>
                  </a:lnTo>
                  <a:lnTo>
                    <a:pt x="736" y="102"/>
                  </a:lnTo>
                  <a:lnTo>
                    <a:pt x="736" y="108"/>
                  </a:lnTo>
                  <a:lnTo>
                    <a:pt x="730" y="144"/>
                  </a:lnTo>
                  <a:lnTo>
                    <a:pt x="730" y="156"/>
                  </a:lnTo>
                  <a:lnTo>
                    <a:pt x="730" y="198"/>
                  </a:lnTo>
                  <a:lnTo>
                    <a:pt x="725" y="258"/>
                  </a:lnTo>
                  <a:lnTo>
                    <a:pt x="725" y="318"/>
                  </a:lnTo>
                  <a:lnTo>
                    <a:pt x="719" y="330"/>
                  </a:lnTo>
                  <a:lnTo>
                    <a:pt x="719" y="372"/>
                  </a:lnTo>
                  <a:lnTo>
                    <a:pt x="719" y="384"/>
                  </a:lnTo>
                  <a:lnTo>
                    <a:pt x="713" y="432"/>
                  </a:lnTo>
                  <a:lnTo>
                    <a:pt x="713" y="498"/>
                  </a:lnTo>
                  <a:close/>
                </a:path>
              </a:pathLst>
            </a:custGeom>
            <a:solidFill>
              <a:schemeClr val="accent1"/>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19" name="Freeform 139">
              <a:extLst>
                <a:ext uri="{FF2B5EF4-FFF2-40B4-BE49-F238E27FC236}">
                  <a16:creationId xmlns:a16="http://schemas.microsoft.com/office/drawing/2014/main" id="{524F34C9-D9AC-48F5-8CE3-3CF38A6D77E3}"/>
                </a:ext>
              </a:extLst>
            </p:cNvPr>
            <p:cNvSpPr>
              <a:spLocks noChangeAspect="1"/>
            </p:cNvSpPr>
            <p:nvPr/>
          </p:nvSpPr>
          <p:spPr bwMode="auto">
            <a:xfrm>
              <a:off x="5943600" y="1136650"/>
              <a:ext cx="219075" cy="206375"/>
            </a:xfrm>
            <a:custGeom>
              <a:avLst/>
              <a:gdLst>
                <a:gd name="T0" fmla="*/ 13770 w 175"/>
                <a:gd name="T1" fmla="*/ 99629 h 174"/>
                <a:gd name="T2" fmla="*/ 0 w 175"/>
                <a:gd name="T3" fmla="*/ 35582 h 174"/>
                <a:gd name="T4" fmla="*/ 51326 w 175"/>
                <a:gd name="T5" fmla="*/ 28466 h 174"/>
                <a:gd name="T6" fmla="*/ 57585 w 175"/>
                <a:gd name="T7" fmla="*/ 28466 h 174"/>
                <a:gd name="T8" fmla="*/ 80119 w 175"/>
                <a:gd name="T9" fmla="*/ 21349 h 174"/>
                <a:gd name="T10" fmla="*/ 80119 w 175"/>
                <a:gd name="T11" fmla="*/ 28466 h 174"/>
                <a:gd name="T12" fmla="*/ 87630 w 175"/>
                <a:gd name="T13" fmla="*/ 28466 h 174"/>
                <a:gd name="T14" fmla="*/ 87630 w 175"/>
                <a:gd name="T15" fmla="*/ 21349 h 174"/>
                <a:gd name="T16" fmla="*/ 116423 w 175"/>
                <a:gd name="T17" fmla="*/ 14233 h 174"/>
                <a:gd name="T18" fmla="*/ 160238 w 175"/>
                <a:gd name="T19" fmla="*/ 7116 h 174"/>
                <a:gd name="T20" fmla="*/ 160238 w 175"/>
                <a:gd name="T21" fmla="*/ 7116 h 174"/>
                <a:gd name="T22" fmla="*/ 196542 w 175"/>
                <a:gd name="T23" fmla="*/ 0 h 174"/>
                <a:gd name="T24" fmla="*/ 211564 w 175"/>
                <a:gd name="T25" fmla="*/ 42698 h 174"/>
                <a:gd name="T26" fmla="*/ 211564 w 175"/>
                <a:gd name="T27" fmla="*/ 49815 h 174"/>
                <a:gd name="T28" fmla="*/ 211564 w 175"/>
                <a:gd name="T29" fmla="*/ 56931 h 174"/>
                <a:gd name="T30" fmla="*/ 219075 w 175"/>
                <a:gd name="T31" fmla="*/ 85397 h 174"/>
                <a:gd name="T32" fmla="*/ 219075 w 175"/>
                <a:gd name="T33" fmla="*/ 92513 h 174"/>
                <a:gd name="T34" fmla="*/ 219075 w 175"/>
                <a:gd name="T35" fmla="*/ 99629 h 174"/>
                <a:gd name="T36" fmla="*/ 219075 w 175"/>
                <a:gd name="T37" fmla="*/ 106746 h 174"/>
                <a:gd name="T38" fmla="*/ 167749 w 175"/>
                <a:gd name="T39" fmla="*/ 120978 h 174"/>
                <a:gd name="T40" fmla="*/ 167749 w 175"/>
                <a:gd name="T41" fmla="*/ 120978 h 174"/>
                <a:gd name="T42" fmla="*/ 152727 w 175"/>
                <a:gd name="T43" fmla="*/ 113862 h 174"/>
                <a:gd name="T44" fmla="*/ 160238 w 175"/>
                <a:gd name="T45" fmla="*/ 128095 h 174"/>
                <a:gd name="T46" fmla="*/ 145215 w 175"/>
                <a:gd name="T47" fmla="*/ 135211 h 174"/>
                <a:gd name="T48" fmla="*/ 101400 w 175"/>
                <a:gd name="T49" fmla="*/ 142328 h 174"/>
                <a:gd name="T50" fmla="*/ 80119 w 175"/>
                <a:gd name="T51" fmla="*/ 163677 h 174"/>
                <a:gd name="T52" fmla="*/ 21282 w 175"/>
                <a:gd name="T53" fmla="*/ 206375 h 174"/>
                <a:gd name="T54" fmla="*/ 6259 w 175"/>
                <a:gd name="T55" fmla="*/ 192142 h 174"/>
                <a:gd name="T56" fmla="*/ 36304 w 175"/>
                <a:gd name="T57" fmla="*/ 163677 h 174"/>
                <a:gd name="T58" fmla="*/ 21282 w 175"/>
                <a:gd name="T59" fmla="*/ 156560 h 174"/>
                <a:gd name="T60" fmla="*/ 21282 w 175"/>
                <a:gd name="T61" fmla="*/ 142328 h 174"/>
                <a:gd name="T62" fmla="*/ 13770 w 175"/>
                <a:gd name="T63" fmla="*/ 120978 h 174"/>
                <a:gd name="T64" fmla="*/ 13770 w 175"/>
                <a:gd name="T65" fmla="*/ 99629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5" h="174">
                  <a:moveTo>
                    <a:pt x="11" y="84"/>
                  </a:moveTo>
                  <a:lnTo>
                    <a:pt x="0" y="30"/>
                  </a:lnTo>
                  <a:lnTo>
                    <a:pt x="41" y="24"/>
                  </a:lnTo>
                  <a:lnTo>
                    <a:pt x="46" y="24"/>
                  </a:lnTo>
                  <a:lnTo>
                    <a:pt x="64" y="18"/>
                  </a:lnTo>
                  <a:lnTo>
                    <a:pt x="64" y="24"/>
                  </a:lnTo>
                  <a:lnTo>
                    <a:pt x="70" y="24"/>
                  </a:lnTo>
                  <a:lnTo>
                    <a:pt x="70" y="18"/>
                  </a:lnTo>
                  <a:lnTo>
                    <a:pt x="93" y="12"/>
                  </a:lnTo>
                  <a:lnTo>
                    <a:pt x="128" y="6"/>
                  </a:lnTo>
                  <a:lnTo>
                    <a:pt x="157" y="0"/>
                  </a:lnTo>
                  <a:lnTo>
                    <a:pt x="169" y="36"/>
                  </a:lnTo>
                  <a:lnTo>
                    <a:pt x="169" y="42"/>
                  </a:lnTo>
                  <a:lnTo>
                    <a:pt x="169" y="48"/>
                  </a:lnTo>
                  <a:lnTo>
                    <a:pt x="175" y="72"/>
                  </a:lnTo>
                  <a:lnTo>
                    <a:pt x="175" y="78"/>
                  </a:lnTo>
                  <a:lnTo>
                    <a:pt x="175" y="84"/>
                  </a:lnTo>
                  <a:lnTo>
                    <a:pt x="175" y="90"/>
                  </a:lnTo>
                  <a:lnTo>
                    <a:pt x="134" y="102"/>
                  </a:lnTo>
                  <a:lnTo>
                    <a:pt x="122" y="96"/>
                  </a:lnTo>
                  <a:lnTo>
                    <a:pt x="128" y="108"/>
                  </a:lnTo>
                  <a:lnTo>
                    <a:pt x="116" y="114"/>
                  </a:lnTo>
                  <a:lnTo>
                    <a:pt x="81" y="120"/>
                  </a:lnTo>
                  <a:lnTo>
                    <a:pt x="64" y="138"/>
                  </a:lnTo>
                  <a:lnTo>
                    <a:pt x="17" y="174"/>
                  </a:lnTo>
                  <a:lnTo>
                    <a:pt x="5" y="162"/>
                  </a:lnTo>
                  <a:lnTo>
                    <a:pt x="29" y="138"/>
                  </a:lnTo>
                  <a:lnTo>
                    <a:pt x="17" y="132"/>
                  </a:lnTo>
                  <a:lnTo>
                    <a:pt x="17" y="120"/>
                  </a:lnTo>
                  <a:lnTo>
                    <a:pt x="11" y="102"/>
                  </a:lnTo>
                  <a:lnTo>
                    <a:pt x="11" y="84"/>
                  </a:lnTo>
                  <a:close/>
                </a:path>
              </a:pathLst>
            </a:custGeom>
            <a:solidFill>
              <a:schemeClr val="tx2"/>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20" name="Freeform 140">
              <a:extLst>
                <a:ext uri="{FF2B5EF4-FFF2-40B4-BE49-F238E27FC236}">
                  <a16:creationId xmlns:a16="http://schemas.microsoft.com/office/drawing/2014/main" id="{56D5768D-EB5A-49A3-9E05-75C985EE577E}"/>
                </a:ext>
              </a:extLst>
            </p:cNvPr>
            <p:cNvSpPr>
              <a:spLocks noChangeAspect="1"/>
            </p:cNvSpPr>
            <p:nvPr/>
          </p:nvSpPr>
          <p:spPr bwMode="auto">
            <a:xfrm>
              <a:off x="5762625" y="1573213"/>
              <a:ext cx="130175" cy="215900"/>
            </a:xfrm>
            <a:custGeom>
              <a:avLst/>
              <a:gdLst>
                <a:gd name="T0" fmla="*/ 43392 w 105"/>
                <a:gd name="T1" fmla="*/ 187113 h 180"/>
                <a:gd name="T2" fmla="*/ 35953 w 105"/>
                <a:gd name="T3" fmla="*/ 158327 h 180"/>
                <a:gd name="T4" fmla="*/ 21076 w 105"/>
                <a:gd name="T5" fmla="*/ 107950 h 180"/>
                <a:gd name="T6" fmla="*/ 21076 w 105"/>
                <a:gd name="T7" fmla="*/ 93557 h 180"/>
                <a:gd name="T8" fmla="*/ 13637 w 105"/>
                <a:gd name="T9" fmla="*/ 86360 h 180"/>
                <a:gd name="T10" fmla="*/ 13637 w 105"/>
                <a:gd name="T11" fmla="*/ 71967 h 180"/>
                <a:gd name="T12" fmla="*/ 0 w 105"/>
                <a:gd name="T13" fmla="*/ 21590 h 180"/>
                <a:gd name="T14" fmla="*/ 6199 w 105"/>
                <a:gd name="T15" fmla="*/ 0 h 180"/>
                <a:gd name="T16" fmla="*/ 21076 w 105"/>
                <a:gd name="T17" fmla="*/ 0 h 180"/>
                <a:gd name="T18" fmla="*/ 43392 w 105"/>
                <a:gd name="T19" fmla="*/ 0 h 180"/>
                <a:gd name="T20" fmla="*/ 35953 w 105"/>
                <a:gd name="T21" fmla="*/ 0 h 180"/>
                <a:gd name="T22" fmla="*/ 35953 w 105"/>
                <a:gd name="T23" fmla="*/ 14393 h 180"/>
                <a:gd name="T24" fmla="*/ 21076 w 105"/>
                <a:gd name="T25" fmla="*/ 35983 h 180"/>
                <a:gd name="T26" fmla="*/ 28515 w 105"/>
                <a:gd name="T27" fmla="*/ 35983 h 180"/>
                <a:gd name="T28" fmla="*/ 28515 w 105"/>
                <a:gd name="T29" fmla="*/ 57573 h 180"/>
                <a:gd name="T30" fmla="*/ 43392 w 105"/>
                <a:gd name="T31" fmla="*/ 71967 h 180"/>
                <a:gd name="T32" fmla="*/ 57029 w 105"/>
                <a:gd name="T33" fmla="*/ 79163 h 180"/>
                <a:gd name="T34" fmla="*/ 64468 w 105"/>
                <a:gd name="T35" fmla="*/ 107950 h 180"/>
                <a:gd name="T36" fmla="*/ 79345 w 105"/>
                <a:gd name="T37" fmla="*/ 115147 h 180"/>
                <a:gd name="T38" fmla="*/ 79345 w 105"/>
                <a:gd name="T39" fmla="*/ 129540 h 180"/>
                <a:gd name="T40" fmla="*/ 100421 w 105"/>
                <a:gd name="T41" fmla="*/ 143933 h 180"/>
                <a:gd name="T42" fmla="*/ 115298 w 105"/>
                <a:gd name="T43" fmla="*/ 143933 h 180"/>
                <a:gd name="T44" fmla="*/ 130175 w 105"/>
                <a:gd name="T45" fmla="*/ 201507 h 180"/>
                <a:gd name="T46" fmla="*/ 130175 w 105"/>
                <a:gd name="T47" fmla="*/ 201507 h 180"/>
                <a:gd name="T48" fmla="*/ 122736 w 105"/>
                <a:gd name="T49" fmla="*/ 201507 h 180"/>
                <a:gd name="T50" fmla="*/ 94222 w 105"/>
                <a:gd name="T51" fmla="*/ 208703 h 180"/>
                <a:gd name="T52" fmla="*/ 49590 w 105"/>
                <a:gd name="T53" fmla="*/ 215900 h 180"/>
                <a:gd name="T54" fmla="*/ 49590 w 105"/>
                <a:gd name="T55" fmla="*/ 201507 h 180"/>
                <a:gd name="T56" fmla="*/ 43392 w 105"/>
                <a:gd name="T57" fmla="*/ 187113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5" h="180">
                  <a:moveTo>
                    <a:pt x="35" y="156"/>
                  </a:moveTo>
                  <a:lnTo>
                    <a:pt x="29" y="132"/>
                  </a:lnTo>
                  <a:lnTo>
                    <a:pt x="17" y="90"/>
                  </a:lnTo>
                  <a:lnTo>
                    <a:pt x="17" y="78"/>
                  </a:lnTo>
                  <a:lnTo>
                    <a:pt x="11" y="72"/>
                  </a:lnTo>
                  <a:lnTo>
                    <a:pt x="11" y="60"/>
                  </a:lnTo>
                  <a:lnTo>
                    <a:pt x="0" y="18"/>
                  </a:lnTo>
                  <a:lnTo>
                    <a:pt x="5" y="0"/>
                  </a:lnTo>
                  <a:lnTo>
                    <a:pt x="17" y="0"/>
                  </a:lnTo>
                  <a:lnTo>
                    <a:pt x="35" y="0"/>
                  </a:lnTo>
                  <a:lnTo>
                    <a:pt x="29" y="0"/>
                  </a:lnTo>
                  <a:lnTo>
                    <a:pt x="29" y="12"/>
                  </a:lnTo>
                  <a:lnTo>
                    <a:pt x="17" y="30"/>
                  </a:lnTo>
                  <a:lnTo>
                    <a:pt x="23" y="30"/>
                  </a:lnTo>
                  <a:lnTo>
                    <a:pt x="23" y="48"/>
                  </a:lnTo>
                  <a:lnTo>
                    <a:pt x="35" y="60"/>
                  </a:lnTo>
                  <a:lnTo>
                    <a:pt x="46" y="66"/>
                  </a:lnTo>
                  <a:lnTo>
                    <a:pt x="52" y="90"/>
                  </a:lnTo>
                  <a:lnTo>
                    <a:pt x="64" y="96"/>
                  </a:lnTo>
                  <a:lnTo>
                    <a:pt x="64" y="108"/>
                  </a:lnTo>
                  <a:lnTo>
                    <a:pt x="81" y="120"/>
                  </a:lnTo>
                  <a:lnTo>
                    <a:pt x="93" y="120"/>
                  </a:lnTo>
                  <a:lnTo>
                    <a:pt x="105" y="168"/>
                  </a:lnTo>
                  <a:lnTo>
                    <a:pt x="99" y="168"/>
                  </a:lnTo>
                  <a:lnTo>
                    <a:pt x="76" y="174"/>
                  </a:lnTo>
                  <a:lnTo>
                    <a:pt x="40" y="180"/>
                  </a:lnTo>
                  <a:lnTo>
                    <a:pt x="40" y="168"/>
                  </a:lnTo>
                  <a:lnTo>
                    <a:pt x="35" y="156"/>
                  </a:lnTo>
                  <a:close/>
                </a:path>
              </a:pathLst>
            </a:custGeom>
            <a:solidFill>
              <a:schemeClr val="accent2"/>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21" name="Freeform 141">
              <a:extLst>
                <a:ext uri="{FF2B5EF4-FFF2-40B4-BE49-F238E27FC236}">
                  <a16:creationId xmlns:a16="http://schemas.microsoft.com/office/drawing/2014/main" id="{AFACC1EC-3581-4BC8-9F5A-C94783EAE7E2}"/>
                </a:ext>
              </a:extLst>
            </p:cNvPr>
            <p:cNvSpPr>
              <a:spLocks noChangeAspect="1"/>
            </p:cNvSpPr>
            <p:nvPr/>
          </p:nvSpPr>
          <p:spPr bwMode="auto">
            <a:xfrm>
              <a:off x="5624513" y="1738313"/>
              <a:ext cx="30162" cy="28575"/>
            </a:xfrm>
            <a:custGeom>
              <a:avLst/>
              <a:gdLst>
                <a:gd name="T0" fmla="*/ 14425 w 23"/>
                <a:gd name="T1" fmla="*/ 0 h 24"/>
                <a:gd name="T2" fmla="*/ 30162 w 23"/>
                <a:gd name="T3" fmla="*/ 14288 h 24"/>
                <a:gd name="T4" fmla="*/ 14425 w 23"/>
                <a:gd name="T5" fmla="*/ 28575 h 24"/>
                <a:gd name="T6" fmla="*/ 14425 w 23"/>
                <a:gd name="T7" fmla="*/ 21431 h 24"/>
                <a:gd name="T8" fmla="*/ 6557 w 23"/>
                <a:gd name="T9" fmla="*/ 14288 h 24"/>
                <a:gd name="T10" fmla="*/ 0 w 23"/>
                <a:gd name="T11" fmla="*/ 14288 h 24"/>
                <a:gd name="T12" fmla="*/ 14425 w 23"/>
                <a:gd name="T13" fmla="*/ 0 h 24"/>
                <a:gd name="T14" fmla="*/ 14425 w 23"/>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24">
                  <a:moveTo>
                    <a:pt x="11" y="0"/>
                  </a:moveTo>
                  <a:lnTo>
                    <a:pt x="23" y="12"/>
                  </a:lnTo>
                  <a:lnTo>
                    <a:pt x="11" y="24"/>
                  </a:lnTo>
                  <a:lnTo>
                    <a:pt x="11" y="18"/>
                  </a:lnTo>
                  <a:lnTo>
                    <a:pt x="5" y="12"/>
                  </a:lnTo>
                  <a:lnTo>
                    <a:pt x="0" y="12"/>
                  </a:lnTo>
                  <a:lnTo>
                    <a:pt x="11" y="0"/>
                  </a:lnTo>
                  <a:close/>
                </a:path>
              </a:pathLst>
            </a:custGeom>
            <a:grp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22" name="Freeform 142">
              <a:extLst>
                <a:ext uri="{FF2B5EF4-FFF2-40B4-BE49-F238E27FC236}">
                  <a16:creationId xmlns:a16="http://schemas.microsoft.com/office/drawing/2014/main" id="{8B5D6DB2-2D4C-4843-BE0E-995842ACE9BF}"/>
                </a:ext>
              </a:extLst>
            </p:cNvPr>
            <p:cNvSpPr>
              <a:spLocks noChangeAspect="1" noEditPoints="1"/>
            </p:cNvSpPr>
            <p:nvPr/>
          </p:nvSpPr>
          <p:spPr bwMode="auto">
            <a:xfrm>
              <a:off x="4468813" y="3119438"/>
              <a:ext cx="1138237" cy="874712"/>
            </a:xfrm>
            <a:custGeom>
              <a:avLst/>
              <a:gdLst>
                <a:gd name="T0" fmla="*/ 572222 w 917"/>
                <a:gd name="T1" fmla="*/ 200754 h 732"/>
                <a:gd name="T2" fmla="*/ 456784 w 917"/>
                <a:gd name="T3" fmla="*/ 157735 h 732"/>
                <a:gd name="T4" fmla="*/ 441889 w 917"/>
                <a:gd name="T5" fmla="*/ 186414 h 732"/>
                <a:gd name="T6" fmla="*/ 319004 w 917"/>
                <a:gd name="T7" fmla="*/ 222263 h 732"/>
                <a:gd name="T8" fmla="*/ 326452 w 917"/>
                <a:gd name="T9" fmla="*/ 215093 h 732"/>
                <a:gd name="T10" fmla="*/ 304109 w 917"/>
                <a:gd name="T11" fmla="*/ 179244 h 732"/>
                <a:gd name="T12" fmla="*/ 275560 w 917"/>
                <a:gd name="T13" fmla="*/ 150565 h 732"/>
                <a:gd name="T14" fmla="*/ 253217 w 917"/>
                <a:gd name="T15" fmla="*/ 157735 h 732"/>
                <a:gd name="T16" fmla="*/ 173777 w 917"/>
                <a:gd name="T17" fmla="*/ 136226 h 732"/>
                <a:gd name="T18" fmla="*/ 173777 w 917"/>
                <a:gd name="T19" fmla="*/ 129056 h 732"/>
                <a:gd name="T20" fmla="*/ 86888 w 917"/>
                <a:gd name="T21" fmla="*/ 129056 h 732"/>
                <a:gd name="T22" fmla="*/ 64546 w 917"/>
                <a:gd name="T23" fmla="*/ 143395 h 732"/>
                <a:gd name="T24" fmla="*/ 28549 w 917"/>
                <a:gd name="T25" fmla="*/ 143395 h 732"/>
                <a:gd name="T26" fmla="*/ 57098 w 917"/>
                <a:gd name="T27" fmla="*/ 57358 h 732"/>
                <a:gd name="T28" fmla="*/ 283008 w 917"/>
                <a:gd name="T29" fmla="*/ 35849 h 732"/>
                <a:gd name="T30" fmla="*/ 369896 w 917"/>
                <a:gd name="T31" fmla="*/ 71698 h 732"/>
                <a:gd name="T32" fmla="*/ 543673 w 917"/>
                <a:gd name="T33" fmla="*/ 57358 h 732"/>
                <a:gd name="T34" fmla="*/ 702554 w 917"/>
                <a:gd name="T35" fmla="*/ 50188 h 732"/>
                <a:gd name="T36" fmla="*/ 760893 w 917"/>
                <a:gd name="T37" fmla="*/ 71698 h 732"/>
                <a:gd name="T38" fmla="*/ 760893 w 917"/>
                <a:gd name="T39" fmla="*/ 0 h 732"/>
                <a:gd name="T40" fmla="*/ 840334 w 917"/>
                <a:gd name="T41" fmla="*/ 50188 h 732"/>
                <a:gd name="T42" fmla="*/ 883778 w 917"/>
                <a:gd name="T43" fmla="*/ 150565 h 732"/>
                <a:gd name="T44" fmla="*/ 964460 w 917"/>
                <a:gd name="T45" fmla="*/ 293961 h 732"/>
                <a:gd name="T46" fmla="*/ 1051349 w 917"/>
                <a:gd name="T47" fmla="*/ 451696 h 732"/>
                <a:gd name="T48" fmla="*/ 1079898 w 917"/>
                <a:gd name="T49" fmla="*/ 523393 h 732"/>
                <a:gd name="T50" fmla="*/ 1130789 w 917"/>
                <a:gd name="T51" fmla="*/ 652449 h 732"/>
                <a:gd name="T52" fmla="*/ 1115894 w 917"/>
                <a:gd name="T53" fmla="*/ 824524 h 732"/>
                <a:gd name="T54" fmla="*/ 1015352 w 917"/>
                <a:gd name="T55" fmla="*/ 860372 h 732"/>
                <a:gd name="T56" fmla="*/ 1043901 w 917"/>
                <a:gd name="T57" fmla="*/ 838863 h 732"/>
                <a:gd name="T58" fmla="*/ 934670 w 917"/>
                <a:gd name="T59" fmla="*/ 745656 h 732"/>
                <a:gd name="T60" fmla="*/ 877572 w 917"/>
                <a:gd name="T61" fmla="*/ 673958 h 732"/>
                <a:gd name="T62" fmla="*/ 870124 w 917"/>
                <a:gd name="T63" fmla="*/ 638110 h 732"/>
                <a:gd name="T64" fmla="*/ 834128 w 917"/>
                <a:gd name="T65" fmla="*/ 602261 h 732"/>
                <a:gd name="T66" fmla="*/ 811785 w 917"/>
                <a:gd name="T67" fmla="*/ 595091 h 732"/>
                <a:gd name="T68" fmla="*/ 796890 w 917"/>
                <a:gd name="T69" fmla="*/ 609430 h 732"/>
                <a:gd name="T70" fmla="*/ 768341 w 917"/>
                <a:gd name="T71" fmla="*/ 559242 h 732"/>
                <a:gd name="T72" fmla="*/ 745998 w 917"/>
                <a:gd name="T73" fmla="*/ 530563 h 732"/>
                <a:gd name="T74" fmla="*/ 753446 w 917"/>
                <a:gd name="T75" fmla="*/ 523393 h 732"/>
                <a:gd name="T76" fmla="*/ 753446 w 917"/>
                <a:gd name="T77" fmla="*/ 501884 h 732"/>
                <a:gd name="T78" fmla="*/ 745998 w 917"/>
                <a:gd name="T79" fmla="*/ 458865 h 732"/>
                <a:gd name="T80" fmla="*/ 732344 w 917"/>
                <a:gd name="T81" fmla="*/ 458865 h 732"/>
                <a:gd name="T82" fmla="*/ 717449 w 917"/>
                <a:gd name="T83" fmla="*/ 480375 h 732"/>
                <a:gd name="T84" fmla="*/ 717449 w 917"/>
                <a:gd name="T85" fmla="*/ 344149 h 732"/>
                <a:gd name="T86" fmla="*/ 652904 w 917"/>
                <a:gd name="T87" fmla="*/ 272451 h 732"/>
                <a:gd name="T88" fmla="*/ 50892 w 917"/>
                <a:gd name="T89" fmla="*/ 164905 h 732"/>
                <a:gd name="T90" fmla="*/ 978114 w 917"/>
                <a:gd name="T91" fmla="*/ 286791 h 732"/>
                <a:gd name="T92" fmla="*/ 978114 w 917"/>
                <a:gd name="T93" fmla="*/ 286791 h 732"/>
                <a:gd name="T94" fmla="*/ 1000457 w 917"/>
                <a:gd name="T95" fmla="*/ 315470 h 732"/>
                <a:gd name="T96" fmla="*/ 978114 w 917"/>
                <a:gd name="T97" fmla="*/ 301130 h 732"/>
                <a:gd name="T98" fmla="*/ 1000457 w 917"/>
                <a:gd name="T99" fmla="*/ 322640 h 732"/>
                <a:gd name="T100" fmla="*/ 993009 w 917"/>
                <a:gd name="T101" fmla="*/ 322640 h 732"/>
                <a:gd name="T102" fmla="*/ 834128 w 917"/>
                <a:gd name="T103" fmla="*/ 638110 h 732"/>
                <a:gd name="T104" fmla="*/ 1123342 w 917"/>
                <a:gd name="T105" fmla="*/ 831693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17" h="732">
                  <a:moveTo>
                    <a:pt x="514" y="210"/>
                  </a:moveTo>
                  <a:lnTo>
                    <a:pt x="508" y="210"/>
                  </a:lnTo>
                  <a:lnTo>
                    <a:pt x="502" y="198"/>
                  </a:lnTo>
                  <a:lnTo>
                    <a:pt x="485" y="192"/>
                  </a:lnTo>
                  <a:lnTo>
                    <a:pt x="479" y="174"/>
                  </a:lnTo>
                  <a:lnTo>
                    <a:pt x="461" y="168"/>
                  </a:lnTo>
                  <a:lnTo>
                    <a:pt x="444" y="144"/>
                  </a:lnTo>
                  <a:lnTo>
                    <a:pt x="409" y="126"/>
                  </a:lnTo>
                  <a:lnTo>
                    <a:pt x="397" y="126"/>
                  </a:lnTo>
                  <a:lnTo>
                    <a:pt x="391" y="132"/>
                  </a:lnTo>
                  <a:lnTo>
                    <a:pt x="379" y="126"/>
                  </a:lnTo>
                  <a:lnTo>
                    <a:pt x="368" y="132"/>
                  </a:lnTo>
                  <a:lnTo>
                    <a:pt x="368" y="144"/>
                  </a:lnTo>
                  <a:lnTo>
                    <a:pt x="356" y="144"/>
                  </a:lnTo>
                  <a:lnTo>
                    <a:pt x="356" y="150"/>
                  </a:lnTo>
                  <a:lnTo>
                    <a:pt x="368" y="150"/>
                  </a:lnTo>
                  <a:lnTo>
                    <a:pt x="368" y="156"/>
                  </a:lnTo>
                  <a:lnTo>
                    <a:pt x="356" y="156"/>
                  </a:lnTo>
                  <a:lnTo>
                    <a:pt x="315" y="186"/>
                  </a:lnTo>
                  <a:lnTo>
                    <a:pt x="309" y="180"/>
                  </a:lnTo>
                  <a:lnTo>
                    <a:pt x="304" y="186"/>
                  </a:lnTo>
                  <a:lnTo>
                    <a:pt x="274" y="192"/>
                  </a:lnTo>
                  <a:lnTo>
                    <a:pt x="263" y="198"/>
                  </a:lnTo>
                  <a:lnTo>
                    <a:pt x="257" y="186"/>
                  </a:lnTo>
                  <a:lnTo>
                    <a:pt x="251" y="174"/>
                  </a:lnTo>
                  <a:lnTo>
                    <a:pt x="257" y="174"/>
                  </a:lnTo>
                  <a:lnTo>
                    <a:pt x="257" y="186"/>
                  </a:lnTo>
                  <a:lnTo>
                    <a:pt x="263" y="198"/>
                  </a:lnTo>
                  <a:lnTo>
                    <a:pt x="268" y="198"/>
                  </a:lnTo>
                  <a:lnTo>
                    <a:pt x="263" y="180"/>
                  </a:lnTo>
                  <a:lnTo>
                    <a:pt x="257" y="168"/>
                  </a:lnTo>
                  <a:lnTo>
                    <a:pt x="228" y="150"/>
                  </a:lnTo>
                  <a:lnTo>
                    <a:pt x="233" y="144"/>
                  </a:lnTo>
                  <a:lnTo>
                    <a:pt x="245" y="156"/>
                  </a:lnTo>
                  <a:lnTo>
                    <a:pt x="251" y="156"/>
                  </a:lnTo>
                  <a:lnTo>
                    <a:pt x="245" y="150"/>
                  </a:lnTo>
                  <a:lnTo>
                    <a:pt x="251" y="156"/>
                  </a:lnTo>
                  <a:lnTo>
                    <a:pt x="251" y="150"/>
                  </a:lnTo>
                  <a:lnTo>
                    <a:pt x="245" y="150"/>
                  </a:lnTo>
                  <a:lnTo>
                    <a:pt x="233" y="144"/>
                  </a:lnTo>
                  <a:lnTo>
                    <a:pt x="216" y="138"/>
                  </a:lnTo>
                  <a:lnTo>
                    <a:pt x="222" y="126"/>
                  </a:lnTo>
                  <a:lnTo>
                    <a:pt x="228" y="126"/>
                  </a:lnTo>
                  <a:lnTo>
                    <a:pt x="228" y="120"/>
                  </a:lnTo>
                  <a:lnTo>
                    <a:pt x="216" y="126"/>
                  </a:lnTo>
                  <a:lnTo>
                    <a:pt x="210" y="126"/>
                  </a:lnTo>
                  <a:lnTo>
                    <a:pt x="198" y="126"/>
                  </a:lnTo>
                  <a:lnTo>
                    <a:pt x="204" y="132"/>
                  </a:lnTo>
                  <a:lnTo>
                    <a:pt x="210" y="132"/>
                  </a:lnTo>
                  <a:lnTo>
                    <a:pt x="216" y="144"/>
                  </a:lnTo>
                  <a:lnTo>
                    <a:pt x="181" y="132"/>
                  </a:lnTo>
                  <a:lnTo>
                    <a:pt x="140" y="120"/>
                  </a:lnTo>
                  <a:lnTo>
                    <a:pt x="122" y="120"/>
                  </a:lnTo>
                  <a:lnTo>
                    <a:pt x="140" y="114"/>
                  </a:lnTo>
                  <a:lnTo>
                    <a:pt x="152" y="114"/>
                  </a:lnTo>
                  <a:lnTo>
                    <a:pt x="169" y="114"/>
                  </a:lnTo>
                  <a:lnTo>
                    <a:pt x="169" y="108"/>
                  </a:lnTo>
                  <a:lnTo>
                    <a:pt x="157" y="102"/>
                  </a:lnTo>
                  <a:lnTo>
                    <a:pt x="140" y="108"/>
                  </a:lnTo>
                  <a:lnTo>
                    <a:pt x="128" y="102"/>
                  </a:lnTo>
                  <a:lnTo>
                    <a:pt x="111" y="114"/>
                  </a:lnTo>
                  <a:lnTo>
                    <a:pt x="93" y="120"/>
                  </a:lnTo>
                  <a:lnTo>
                    <a:pt x="52" y="132"/>
                  </a:lnTo>
                  <a:lnTo>
                    <a:pt x="76" y="114"/>
                  </a:lnTo>
                  <a:lnTo>
                    <a:pt x="70" y="108"/>
                  </a:lnTo>
                  <a:lnTo>
                    <a:pt x="70" y="102"/>
                  </a:lnTo>
                  <a:lnTo>
                    <a:pt x="64" y="102"/>
                  </a:lnTo>
                  <a:lnTo>
                    <a:pt x="64" y="120"/>
                  </a:lnTo>
                  <a:lnTo>
                    <a:pt x="52" y="102"/>
                  </a:lnTo>
                  <a:lnTo>
                    <a:pt x="52" y="108"/>
                  </a:lnTo>
                  <a:lnTo>
                    <a:pt x="52" y="120"/>
                  </a:lnTo>
                  <a:lnTo>
                    <a:pt x="41" y="132"/>
                  </a:lnTo>
                  <a:lnTo>
                    <a:pt x="23" y="138"/>
                  </a:lnTo>
                  <a:lnTo>
                    <a:pt x="23" y="126"/>
                  </a:lnTo>
                  <a:lnTo>
                    <a:pt x="35" y="126"/>
                  </a:lnTo>
                  <a:lnTo>
                    <a:pt x="29" y="120"/>
                  </a:lnTo>
                  <a:lnTo>
                    <a:pt x="23" y="120"/>
                  </a:lnTo>
                  <a:lnTo>
                    <a:pt x="23" y="114"/>
                  </a:lnTo>
                  <a:lnTo>
                    <a:pt x="23" y="102"/>
                  </a:lnTo>
                  <a:lnTo>
                    <a:pt x="23" y="96"/>
                  </a:lnTo>
                  <a:lnTo>
                    <a:pt x="0" y="72"/>
                  </a:lnTo>
                  <a:lnTo>
                    <a:pt x="0" y="54"/>
                  </a:lnTo>
                  <a:lnTo>
                    <a:pt x="46" y="48"/>
                  </a:lnTo>
                  <a:lnTo>
                    <a:pt x="87" y="42"/>
                  </a:lnTo>
                  <a:lnTo>
                    <a:pt x="93" y="42"/>
                  </a:lnTo>
                  <a:lnTo>
                    <a:pt x="128" y="42"/>
                  </a:lnTo>
                  <a:lnTo>
                    <a:pt x="152" y="36"/>
                  </a:lnTo>
                  <a:lnTo>
                    <a:pt x="169" y="36"/>
                  </a:lnTo>
                  <a:lnTo>
                    <a:pt x="228" y="30"/>
                  </a:lnTo>
                  <a:lnTo>
                    <a:pt x="280" y="24"/>
                  </a:lnTo>
                  <a:lnTo>
                    <a:pt x="292" y="36"/>
                  </a:lnTo>
                  <a:lnTo>
                    <a:pt x="292" y="48"/>
                  </a:lnTo>
                  <a:lnTo>
                    <a:pt x="298" y="60"/>
                  </a:lnTo>
                  <a:lnTo>
                    <a:pt x="356" y="54"/>
                  </a:lnTo>
                  <a:lnTo>
                    <a:pt x="362" y="54"/>
                  </a:lnTo>
                  <a:lnTo>
                    <a:pt x="385" y="54"/>
                  </a:lnTo>
                  <a:lnTo>
                    <a:pt x="397" y="48"/>
                  </a:lnTo>
                  <a:lnTo>
                    <a:pt x="426" y="48"/>
                  </a:lnTo>
                  <a:lnTo>
                    <a:pt x="438" y="48"/>
                  </a:lnTo>
                  <a:lnTo>
                    <a:pt x="473" y="48"/>
                  </a:lnTo>
                  <a:lnTo>
                    <a:pt x="490" y="48"/>
                  </a:lnTo>
                  <a:lnTo>
                    <a:pt x="537" y="42"/>
                  </a:lnTo>
                  <a:lnTo>
                    <a:pt x="549" y="42"/>
                  </a:lnTo>
                  <a:lnTo>
                    <a:pt x="566" y="42"/>
                  </a:lnTo>
                  <a:lnTo>
                    <a:pt x="572" y="42"/>
                  </a:lnTo>
                  <a:lnTo>
                    <a:pt x="590" y="36"/>
                  </a:lnTo>
                  <a:lnTo>
                    <a:pt x="590" y="42"/>
                  </a:lnTo>
                  <a:lnTo>
                    <a:pt x="596" y="48"/>
                  </a:lnTo>
                  <a:lnTo>
                    <a:pt x="601" y="60"/>
                  </a:lnTo>
                  <a:lnTo>
                    <a:pt x="613" y="60"/>
                  </a:lnTo>
                  <a:lnTo>
                    <a:pt x="613" y="36"/>
                  </a:lnTo>
                  <a:lnTo>
                    <a:pt x="607" y="24"/>
                  </a:lnTo>
                  <a:lnTo>
                    <a:pt x="607" y="12"/>
                  </a:lnTo>
                  <a:lnTo>
                    <a:pt x="607" y="6"/>
                  </a:lnTo>
                  <a:lnTo>
                    <a:pt x="613" y="6"/>
                  </a:lnTo>
                  <a:lnTo>
                    <a:pt x="613" y="0"/>
                  </a:lnTo>
                  <a:lnTo>
                    <a:pt x="619" y="0"/>
                  </a:lnTo>
                  <a:lnTo>
                    <a:pt x="637" y="6"/>
                  </a:lnTo>
                  <a:lnTo>
                    <a:pt x="666" y="6"/>
                  </a:lnTo>
                  <a:lnTo>
                    <a:pt x="672" y="24"/>
                  </a:lnTo>
                  <a:lnTo>
                    <a:pt x="666" y="30"/>
                  </a:lnTo>
                  <a:lnTo>
                    <a:pt x="677" y="42"/>
                  </a:lnTo>
                  <a:lnTo>
                    <a:pt x="677" y="48"/>
                  </a:lnTo>
                  <a:lnTo>
                    <a:pt x="677" y="54"/>
                  </a:lnTo>
                  <a:lnTo>
                    <a:pt x="683" y="66"/>
                  </a:lnTo>
                  <a:lnTo>
                    <a:pt x="701" y="108"/>
                  </a:lnTo>
                  <a:lnTo>
                    <a:pt x="701" y="120"/>
                  </a:lnTo>
                  <a:lnTo>
                    <a:pt x="712" y="126"/>
                  </a:lnTo>
                  <a:lnTo>
                    <a:pt x="718" y="138"/>
                  </a:lnTo>
                  <a:lnTo>
                    <a:pt x="736" y="168"/>
                  </a:lnTo>
                  <a:lnTo>
                    <a:pt x="736" y="174"/>
                  </a:lnTo>
                  <a:lnTo>
                    <a:pt x="783" y="246"/>
                  </a:lnTo>
                  <a:lnTo>
                    <a:pt x="788" y="252"/>
                  </a:lnTo>
                  <a:lnTo>
                    <a:pt x="777" y="246"/>
                  </a:lnTo>
                  <a:lnTo>
                    <a:pt x="794" y="294"/>
                  </a:lnTo>
                  <a:lnTo>
                    <a:pt x="835" y="354"/>
                  </a:lnTo>
                  <a:lnTo>
                    <a:pt x="835" y="360"/>
                  </a:lnTo>
                  <a:lnTo>
                    <a:pt x="847" y="378"/>
                  </a:lnTo>
                  <a:lnTo>
                    <a:pt x="858" y="396"/>
                  </a:lnTo>
                  <a:lnTo>
                    <a:pt x="876" y="426"/>
                  </a:lnTo>
                  <a:lnTo>
                    <a:pt x="882" y="438"/>
                  </a:lnTo>
                  <a:lnTo>
                    <a:pt x="870" y="432"/>
                  </a:lnTo>
                  <a:lnTo>
                    <a:pt x="864" y="432"/>
                  </a:lnTo>
                  <a:lnTo>
                    <a:pt x="870" y="438"/>
                  </a:lnTo>
                  <a:lnTo>
                    <a:pt x="876" y="438"/>
                  </a:lnTo>
                  <a:lnTo>
                    <a:pt x="888" y="450"/>
                  </a:lnTo>
                  <a:lnTo>
                    <a:pt x="899" y="462"/>
                  </a:lnTo>
                  <a:lnTo>
                    <a:pt x="894" y="462"/>
                  </a:lnTo>
                  <a:lnTo>
                    <a:pt x="905" y="486"/>
                  </a:lnTo>
                  <a:lnTo>
                    <a:pt x="911" y="546"/>
                  </a:lnTo>
                  <a:lnTo>
                    <a:pt x="917" y="594"/>
                  </a:lnTo>
                  <a:lnTo>
                    <a:pt x="911" y="618"/>
                  </a:lnTo>
                  <a:lnTo>
                    <a:pt x="905" y="642"/>
                  </a:lnTo>
                  <a:lnTo>
                    <a:pt x="899" y="660"/>
                  </a:lnTo>
                  <a:lnTo>
                    <a:pt x="905" y="666"/>
                  </a:lnTo>
                  <a:lnTo>
                    <a:pt x="899" y="690"/>
                  </a:lnTo>
                  <a:lnTo>
                    <a:pt x="899" y="696"/>
                  </a:lnTo>
                  <a:lnTo>
                    <a:pt x="882" y="696"/>
                  </a:lnTo>
                  <a:lnTo>
                    <a:pt x="864" y="708"/>
                  </a:lnTo>
                  <a:lnTo>
                    <a:pt x="847" y="708"/>
                  </a:lnTo>
                  <a:lnTo>
                    <a:pt x="835" y="714"/>
                  </a:lnTo>
                  <a:lnTo>
                    <a:pt x="818" y="720"/>
                  </a:lnTo>
                  <a:lnTo>
                    <a:pt x="812" y="714"/>
                  </a:lnTo>
                  <a:lnTo>
                    <a:pt x="806" y="702"/>
                  </a:lnTo>
                  <a:lnTo>
                    <a:pt x="812" y="696"/>
                  </a:lnTo>
                  <a:lnTo>
                    <a:pt x="829" y="708"/>
                  </a:lnTo>
                  <a:lnTo>
                    <a:pt x="835" y="708"/>
                  </a:lnTo>
                  <a:lnTo>
                    <a:pt x="841" y="702"/>
                  </a:lnTo>
                  <a:lnTo>
                    <a:pt x="829" y="690"/>
                  </a:lnTo>
                  <a:lnTo>
                    <a:pt x="812" y="684"/>
                  </a:lnTo>
                  <a:lnTo>
                    <a:pt x="794" y="654"/>
                  </a:lnTo>
                  <a:lnTo>
                    <a:pt x="800" y="648"/>
                  </a:lnTo>
                  <a:lnTo>
                    <a:pt x="788" y="636"/>
                  </a:lnTo>
                  <a:lnTo>
                    <a:pt x="753" y="624"/>
                  </a:lnTo>
                  <a:lnTo>
                    <a:pt x="736" y="630"/>
                  </a:lnTo>
                  <a:lnTo>
                    <a:pt x="736" y="618"/>
                  </a:lnTo>
                  <a:lnTo>
                    <a:pt x="724" y="606"/>
                  </a:lnTo>
                  <a:lnTo>
                    <a:pt x="718" y="582"/>
                  </a:lnTo>
                  <a:lnTo>
                    <a:pt x="712" y="576"/>
                  </a:lnTo>
                  <a:lnTo>
                    <a:pt x="707" y="564"/>
                  </a:lnTo>
                  <a:lnTo>
                    <a:pt x="701" y="564"/>
                  </a:lnTo>
                  <a:lnTo>
                    <a:pt x="695" y="558"/>
                  </a:lnTo>
                  <a:lnTo>
                    <a:pt x="701" y="552"/>
                  </a:lnTo>
                  <a:lnTo>
                    <a:pt x="701" y="540"/>
                  </a:lnTo>
                  <a:lnTo>
                    <a:pt x="712" y="528"/>
                  </a:lnTo>
                  <a:lnTo>
                    <a:pt x="701" y="534"/>
                  </a:lnTo>
                  <a:lnTo>
                    <a:pt x="695" y="552"/>
                  </a:lnTo>
                  <a:lnTo>
                    <a:pt x="689" y="558"/>
                  </a:lnTo>
                  <a:lnTo>
                    <a:pt x="677" y="534"/>
                  </a:lnTo>
                  <a:lnTo>
                    <a:pt x="677" y="528"/>
                  </a:lnTo>
                  <a:lnTo>
                    <a:pt x="677" y="516"/>
                  </a:lnTo>
                  <a:lnTo>
                    <a:pt x="672" y="504"/>
                  </a:lnTo>
                  <a:lnTo>
                    <a:pt x="683" y="498"/>
                  </a:lnTo>
                  <a:lnTo>
                    <a:pt x="683" y="492"/>
                  </a:lnTo>
                  <a:lnTo>
                    <a:pt x="683" y="498"/>
                  </a:lnTo>
                  <a:lnTo>
                    <a:pt x="666" y="504"/>
                  </a:lnTo>
                  <a:lnTo>
                    <a:pt x="654" y="498"/>
                  </a:lnTo>
                  <a:lnTo>
                    <a:pt x="648" y="498"/>
                  </a:lnTo>
                  <a:lnTo>
                    <a:pt x="654" y="498"/>
                  </a:lnTo>
                  <a:lnTo>
                    <a:pt x="666" y="510"/>
                  </a:lnTo>
                  <a:lnTo>
                    <a:pt x="666" y="522"/>
                  </a:lnTo>
                  <a:lnTo>
                    <a:pt x="654" y="522"/>
                  </a:lnTo>
                  <a:lnTo>
                    <a:pt x="642" y="510"/>
                  </a:lnTo>
                  <a:lnTo>
                    <a:pt x="637" y="504"/>
                  </a:lnTo>
                  <a:lnTo>
                    <a:pt x="642" y="510"/>
                  </a:lnTo>
                  <a:lnTo>
                    <a:pt x="642" y="516"/>
                  </a:lnTo>
                  <a:lnTo>
                    <a:pt x="637" y="510"/>
                  </a:lnTo>
                  <a:lnTo>
                    <a:pt x="619" y="474"/>
                  </a:lnTo>
                  <a:lnTo>
                    <a:pt x="619" y="468"/>
                  </a:lnTo>
                  <a:lnTo>
                    <a:pt x="619" y="474"/>
                  </a:lnTo>
                  <a:lnTo>
                    <a:pt x="613" y="468"/>
                  </a:lnTo>
                  <a:lnTo>
                    <a:pt x="613" y="462"/>
                  </a:lnTo>
                  <a:lnTo>
                    <a:pt x="613" y="456"/>
                  </a:lnTo>
                  <a:lnTo>
                    <a:pt x="596" y="444"/>
                  </a:lnTo>
                  <a:lnTo>
                    <a:pt x="601" y="444"/>
                  </a:lnTo>
                  <a:lnTo>
                    <a:pt x="596" y="444"/>
                  </a:lnTo>
                  <a:lnTo>
                    <a:pt x="596" y="438"/>
                  </a:lnTo>
                  <a:lnTo>
                    <a:pt x="619" y="444"/>
                  </a:lnTo>
                  <a:lnTo>
                    <a:pt x="613" y="438"/>
                  </a:lnTo>
                  <a:lnTo>
                    <a:pt x="625" y="438"/>
                  </a:lnTo>
                  <a:lnTo>
                    <a:pt x="607" y="438"/>
                  </a:lnTo>
                  <a:lnTo>
                    <a:pt x="601" y="438"/>
                  </a:lnTo>
                  <a:lnTo>
                    <a:pt x="607" y="432"/>
                  </a:lnTo>
                  <a:lnTo>
                    <a:pt x="601" y="432"/>
                  </a:lnTo>
                  <a:lnTo>
                    <a:pt x="607" y="426"/>
                  </a:lnTo>
                  <a:lnTo>
                    <a:pt x="607" y="420"/>
                  </a:lnTo>
                  <a:lnTo>
                    <a:pt x="619" y="402"/>
                  </a:lnTo>
                  <a:lnTo>
                    <a:pt x="619" y="384"/>
                  </a:lnTo>
                  <a:lnTo>
                    <a:pt x="613" y="384"/>
                  </a:lnTo>
                  <a:lnTo>
                    <a:pt x="613" y="396"/>
                  </a:lnTo>
                  <a:lnTo>
                    <a:pt x="607" y="396"/>
                  </a:lnTo>
                  <a:lnTo>
                    <a:pt x="601" y="384"/>
                  </a:lnTo>
                  <a:lnTo>
                    <a:pt x="590" y="372"/>
                  </a:lnTo>
                  <a:lnTo>
                    <a:pt x="590" y="378"/>
                  </a:lnTo>
                  <a:lnTo>
                    <a:pt x="584" y="372"/>
                  </a:lnTo>
                  <a:lnTo>
                    <a:pt x="590" y="378"/>
                  </a:lnTo>
                  <a:lnTo>
                    <a:pt x="584" y="384"/>
                  </a:lnTo>
                  <a:lnTo>
                    <a:pt x="590" y="384"/>
                  </a:lnTo>
                  <a:lnTo>
                    <a:pt x="584" y="384"/>
                  </a:lnTo>
                  <a:lnTo>
                    <a:pt x="601" y="390"/>
                  </a:lnTo>
                  <a:lnTo>
                    <a:pt x="596" y="396"/>
                  </a:lnTo>
                  <a:lnTo>
                    <a:pt x="596" y="414"/>
                  </a:lnTo>
                  <a:lnTo>
                    <a:pt x="590" y="414"/>
                  </a:lnTo>
                  <a:lnTo>
                    <a:pt x="578" y="402"/>
                  </a:lnTo>
                  <a:lnTo>
                    <a:pt x="584" y="414"/>
                  </a:lnTo>
                  <a:lnTo>
                    <a:pt x="584" y="420"/>
                  </a:lnTo>
                  <a:lnTo>
                    <a:pt x="572" y="402"/>
                  </a:lnTo>
                  <a:lnTo>
                    <a:pt x="572" y="354"/>
                  </a:lnTo>
                  <a:lnTo>
                    <a:pt x="578" y="324"/>
                  </a:lnTo>
                  <a:lnTo>
                    <a:pt x="578" y="288"/>
                  </a:lnTo>
                  <a:lnTo>
                    <a:pt x="572" y="276"/>
                  </a:lnTo>
                  <a:lnTo>
                    <a:pt x="578" y="270"/>
                  </a:lnTo>
                  <a:lnTo>
                    <a:pt x="578" y="264"/>
                  </a:lnTo>
                  <a:lnTo>
                    <a:pt x="561" y="246"/>
                  </a:lnTo>
                  <a:lnTo>
                    <a:pt x="555" y="228"/>
                  </a:lnTo>
                  <a:lnTo>
                    <a:pt x="526" y="228"/>
                  </a:lnTo>
                  <a:lnTo>
                    <a:pt x="520" y="222"/>
                  </a:lnTo>
                  <a:lnTo>
                    <a:pt x="514" y="216"/>
                  </a:lnTo>
                  <a:lnTo>
                    <a:pt x="514" y="210"/>
                  </a:lnTo>
                  <a:close/>
                  <a:moveTo>
                    <a:pt x="87" y="126"/>
                  </a:moveTo>
                  <a:lnTo>
                    <a:pt x="41" y="138"/>
                  </a:lnTo>
                  <a:lnTo>
                    <a:pt x="87" y="120"/>
                  </a:lnTo>
                  <a:lnTo>
                    <a:pt x="93" y="120"/>
                  </a:lnTo>
                  <a:lnTo>
                    <a:pt x="93" y="126"/>
                  </a:lnTo>
                  <a:lnTo>
                    <a:pt x="87" y="126"/>
                  </a:lnTo>
                  <a:close/>
                  <a:moveTo>
                    <a:pt x="788" y="240"/>
                  </a:moveTo>
                  <a:lnTo>
                    <a:pt x="777" y="228"/>
                  </a:lnTo>
                  <a:lnTo>
                    <a:pt x="765" y="210"/>
                  </a:lnTo>
                  <a:lnTo>
                    <a:pt x="777" y="228"/>
                  </a:lnTo>
                  <a:lnTo>
                    <a:pt x="788" y="240"/>
                  </a:lnTo>
                  <a:close/>
                  <a:moveTo>
                    <a:pt x="788" y="240"/>
                  </a:moveTo>
                  <a:lnTo>
                    <a:pt x="812" y="264"/>
                  </a:lnTo>
                  <a:lnTo>
                    <a:pt x="818" y="282"/>
                  </a:lnTo>
                  <a:lnTo>
                    <a:pt x="812" y="288"/>
                  </a:lnTo>
                  <a:lnTo>
                    <a:pt x="812" y="270"/>
                  </a:lnTo>
                  <a:lnTo>
                    <a:pt x="806" y="264"/>
                  </a:lnTo>
                  <a:lnTo>
                    <a:pt x="800" y="264"/>
                  </a:lnTo>
                  <a:lnTo>
                    <a:pt x="800" y="270"/>
                  </a:lnTo>
                  <a:lnTo>
                    <a:pt x="788" y="264"/>
                  </a:lnTo>
                  <a:lnTo>
                    <a:pt x="783" y="258"/>
                  </a:lnTo>
                  <a:lnTo>
                    <a:pt x="788" y="252"/>
                  </a:lnTo>
                  <a:lnTo>
                    <a:pt x="800" y="258"/>
                  </a:lnTo>
                  <a:lnTo>
                    <a:pt x="788" y="240"/>
                  </a:lnTo>
                  <a:close/>
                  <a:moveTo>
                    <a:pt x="800" y="270"/>
                  </a:moveTo>
                  <a:lnTo>
                    <a:pt x="800" y="264"/>
                  </a:lnTo>
                  <a:lnTo>
                    <a:pt x="806" y="270"/>
                  </a:lnTo>
                  <a:lnTo>
                    <a:pt x="806" y="288"/>
                  </a:lnTo>
                  <a:lnTo>
                    <a:pt x="806" y="306"/>
                  </a:lnTo>
                  <a:lnTo>
                    <a:pt x="818" y="324"/>
                  </a:lnTo>
                  <a:lnTo>
                    <a:pt x="800" y="294"/>
                  </a:lnTo>
                  <a:lnTo>
                    <a:pt x="800" y="270"/>
                  </a:lnTo>
                  <a:close/>
                  <a:moveTo>
                    <a:pt x="677" y="552"/>
                  </a:moveTo>
                  <a:lnTo>
                    <a:pt x="683" y="558"/>
                  </a:lnTo>
                  <a:lnTo>
                    <a:pt x="677" y="564"/>
                  </a:lnTo>
                  <a:lnTo>
                    <a:pt x="672" y="546"/>
                  </a:lnTo>
                  <a:lnTo>
                    <a:pt x="666" y="540"/>
                  </a:lnTo>
                  <a:lnTo>
                    <a:pt x="672" y="534"/>
                  </a:lnTo>
                  <a:lnTo>
                    <a:pt x="677" y="552"/>
                  </a:lnTo>
                  <a:close/>
                  <a:moveTo>
                    <a:pt x="917" y="672"/>
                  </a:moveTo>
                  <a:lnTo>
                    <a:pt x="905" y="702"/>
                  </a:lnTo>
                  <a:lnTo>
                    <a:pt x="882" y="732"/>
                  </a:lnTo>
                  <a:lnTo>
                    <a:pt x="905" y="696"/>
                  </a:lnTo>
                  <a:lnTo>
                    <a:pt x="905" y="684"/>
                  </a:lnTo>
                  <a:lnTo>
                    <a:pt x="917" y="672"/>
                  </a:lnTo>
                  <a:close/>
                </a:path>
              </a:pathLst>
            </a:custGeom>
            <a:solidFill>
              <a:schemeClr val="accent1"/>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23" name="Freeform 143">
              <a:extLst>
                <a:ext uri="{FF2B5EF4-FFF2-40B4-BE49-F238E27FC236}">
                  <a16:creationId xmlns:a16="http://schemas.microsoft.com/office/drawing/2014/main" id="{21AE4353-D261-4A79-BB52-3FC0483FAD27}"/>
                </a:ext>
              </a:extLst>
            </p:cNvPr>
            <p:cNvSpPr>
              <a:spLocks noChangeAspect="1" noEditPoints="1"/>
            </p:cNvSpPr>
            <p:nvPr/>
          </p:nvSpPr>
          <p:spPr bwMode="auto">
            <a:xfrm>
              <a:off x="4665663" y="2486025"/>
              <a:ext cx="685800" cy="703263"/>
            </a:xfrm>
            <a:custGeom>
              <a:avLst/>
              <a:gdLst>
                <a:gd name="T0" fmla="*/ 124691 w 550"/>
                <a:gd name="T1" fmla="*/ 523859 h 588"/>
                <a:gd name="T2" fmla="*/ 132172 w 550"/>
                <a:gd name="T3" fmla="*/ 473626 h 588"/>
                <a:gd name="T4" fmla="*/ 132172 w 550"/>
                <a:gd name="T5" fmla="*/ 452098 h 588"/>
                <a:gd name="T6" fmla="*/ 117209 w 550"/>
                <a:gd name="T7" fmla="*/ 409041 h 588"/>
                <a:gd name="T8" fmla="*/ 88531 w 550"/>
                <a:gd name="T9" fmla="*/ 330103 h 588"/>
                <a:gd name="T10" fmla="*/ 66086 w 550"/>
                <a:gd name="T11" fmla="*/ 272694 h 588"/>
                <a:gd name="T12" fmla="*/ 51123 w 550"/>
                <a:gd name="T13" fmla="*/ 200932 h 588"/>
                <a:gd name="T14" fmla="*/ 22444 w 550"/>
                <a:gd name="T15" fmla="*/ 114818 h 588"/>
                <a:gd name="T16" fmla="*/ 7481 w 550"/>
                <a:gd name="T17" fmla="*/ 64585 h 588"/>
                <a:gd name="T18" fmla="*/ 37407 w 550"/>
                <a:gd name="T19" fmla="*/ 35881 h 588"/>
                <a:gd name="T20" fmla="*/ 88531 w 550"/>
                <a:gd name="T21" fmla="*/ 35881 h 588"/>
                <a:gd name="T22" fmla="*/ 132172 w 550"/>
                <a:gd name="T23" fmla="*/ 28705 h 588"/>
                <a:gd name="T24" fmla="*/ 211975 w 550"/>
                <a:gd name="T25" fmla="*/ 21528 h 588"/>
                <a:gd name="T26" fmla="*/ 270579 w 550"/>
                <a:gd name="T27" fmla="*/ 7176 h 588"/>
                <a:gd name="T28" fmla="*/ 306740 w 550"/>
                <a:gd name="T29" fmla="*/ 21528 h 588"/>
                <a:gd name="T30" fmla="*/ 327937 w 550"/>
                <a:gd name="T31" fmla="*/ 64585 h 588"/>
                <a:gd name="T32" fmla="*/ 350381 w 550"/>
                <a:gd name="T33" fmla="*/ 78938 h 588"/>
                <a:gd name="T34" fmla="*/ 386542 w 550"/>
                <a:gd name="T35" fmla="*/ 121995 h 588"/>
                <a:gd name="T36" fmla="*/ 452628 w 550"/>
                <a:gd name="T37" fmla="*/ 172228 h 588"/>
                <a:gd name="T38" fmla="*/ 481307 w 550"/>
                <a:gd name="T39" fmla="*/ 200932 h 588"/>
                <a:gd name="T40" fmla="*/ 517467 w 550"/>
                <a:gd name="T41" fmla="*/ 222461 h 588"/>
                <a:gd name="T42" fmla="*/ 524949 w 550"/>
                <a:gd name="T43" fmla="*/ 243989 h 588"/>
                <a:gd name="T44" fmla="*/ 524949 w 550"/>
                <a:gd name="T45" fmla="*/ 251165 h 588"/>
                <a:gd name="T46" fmla="*/ 561109 w 550"/>
                <a:gd name="T47" fmla="*/ 272694 h 588"/>
                <a:gd name="T48" fmla="*/ 576072 w 550"/>
                <a:gd name="T49" fmla="*/ 294222 h 588"/>
                <a:gd name="T50" fmla="*/ 591035 w 550"/>
                <a:gd name="T51" fmla="*/ 308575 h 588"/>
                <a:gd name="T52" fmla="*/ 604751 w 550"/>
                <a:gd name="T53" fmla="*/ 344455 h 588"/>
                <a:gd name="T54" fmla="*/ 648393 w 550"/>
                <a:gd name="T55" fmla="*/ 394688 h 588"/>
                <a:gd name="T56" fmla="*/ 678319 w 550"/>
                <a:gd name="T57" fmla="*/ 437745 h 588"/>
                <a:gd name="T58" fmla="*/ 648393 w 550"/>
                <a:gd name="T59" fmla="*/ 444921 h 588"/>
                <a:gd name="T60" fmla="*/ 642158 w 550"/>
                <a:gd name="T61" fmla="*/ 452098 h 588"/>
                <a:gd name="T62" fmla="*/ 642158 w 550"/>
                <a:gd name="T63" fmla="*/ 444921 h 588"/>
                <a:gd name="T64" fmla="*/ 655874 w 550"/>
                <a:gd name="T65" fmla="*/ 452098 h 588"/>
                <a:gd name="T66" fmla="*/ 655874 w 550"/>
                <a:gd name="T67" fmla="*/ 473626 h 588"/>
                <a:gd name="T68" fmla="*/ 655874 w 550"/>
                <a:gd name="T69" fmla="*/ 473626 h 588"/>
                <a:gd name="T70" fmla="*/ 655874 w 550"/>
                <a:gd name="T71" fmla="*/ 495155 h 588"/>
                <a:gd name="T72" fmla="*/ 655874 w 550"/>
                <a:gd name="T73" fmla="*/ 509507 h 588"/>
                <a:gd name="T74" fmla="*/ 634677 w 550"/>
                <a:gd name="T75" fmla="*/ 538211 h 588"/>
                <a:gd name="T76" fmla="*/ 634677 w 550"/>
                <a:gd name="T77" fmla="*/ 545388 h 588"/>
                <a:gd name="T78" fmla="*/ 642158 w 550"/>
                <a:gd name="T79" fmla="*/ 566916 h 588"/>
                <a:gd name="T80" fmla="*/ 627195 w 550"/>
                <a:gd name="T81" fmla="*/ 588445 h 588"/>
                <a:gd name="T82" fmla="*/ 627195 w 550"/>
                <a:gd name="T83" fmla="*/ 602797 h 588"/>
                <a:gd name="T84" fmla="*/ 634677 w 550"/>
                <a:gd name="T85" fmla="*/ 631501 h 588"/>
                <a:gd name="T86" fmla="*/ 576072 w 550"/>
                <a:gd name="T87" fmla="*/ 631501 h 588"/>
                <a:gd name="T88" fmla="*/ 561109 w 550"/>
                <a:gd name="T89" fmla="*/ 638678 h 588"/>
                <a:gd name="T90" fmla="*/ 568591 w 550"/>
                <a:gd name="T91" fmla="*/ 674558 h 588"/>
                <a:gd name="T92" fmla="*/ 547393 w 550"/>
                <a:gd name="T93" fmla="*/ 688911 h 588"/>
                <a:gd name="T94" fmla="*/ 517467 w 550"/>
                <a:gd name="T95" fmla="*/ 681735 h 588"/>
                <a:gd name="T96" fmla="*/ 473825 w 550"/>
                <a:gd name="T97" fmla="*/ 681735 h 588"/>
                <a:gd name="T98" fmla="*/ 394023 w 550"/>
                <a:gd name="T99" fmla="*/ 688911 h 588"/>
                <a:gd name="T100" fmla="*/ 299258 w 550"/>
                <a:gd name="T101" fmla="*/ 688911 h 588"/>
                <a:gd name="T102" fmla="*/ 248135 w 550"/>
                <a:gd name="T103" fmla="*/ 696087 h 588"/>
                <a:gd name="T104" fmla="*/ 168333 w 550"/>
                <a:gd name="T105" fmla="*/ 688911 h 588"/>
                <a:gd name="T106" fmla="*/ 153370 w 550"/>
                <a:gd name="T107" fmla="*/ 645854 h 588"/>
                <a:gd name="T108" fmla="*/ 138407 w 550"/>
                <a:gd name="T109" fmla="*/ 574092 h 588"/>
                <a:gd name="T110" fmla="*/ 634677 w 550"/>
                <a:gd name="T111" fmla="*/ 609973 h 588"/>
                <a:gd name="T112" fmla="*/ 642158 w 550"/>
                <a:gd name="T113" fmla="*/ 638678 h 588"/>
                <a:gd name="T114" fmla="*/ 627195 w 550"/>
                <a:gd name="T115" fmla="*/ 609973 h 5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0" h="588">
                  <a:moveTo>
                    <a:pt x="100" y="450"/>
                  </a:moveTo>
                  <a:lnTo>
                    <a:pt x="100" y="450"/>
                  </a:lnTo>
                  <a:lnTo>
                    <a:pt x="100" y="438"/>
                  </a:lnTo>
                  <a:lnTo>
                    <a:pt x="100" y="426"/>
                  </a:lnTo>
                  <a:lnTo>
                    <a:pt x="100" y="414"/>
                  </a:lnTo>
                  <a:lnTo>
                    <a:pt x="106" y="396"/>
                  </a:lnTo>
                  <a:lnTo>
                    <a:pt x="117" y="390"/>
                  </a:lnTo>
                  <a:lnTo>
                    <a:pt x="117" y="384"/>
                  </a:lnTo>
                  <a:lnTo>
                    <a:pt x="106" y="378"/>
                  </a:lnTo>
                  <a:lnTo>
                    <a:pt x="106" y="372"/>
                  </a:lnTo>
                  <a:lnTo>
                    <a:pt x="100" y="354"/>
                  </a:lnTo>
                  <a:lnTo>
                    <a:pt x="94" y="342"/>
                  </a:lnTo>
                  <a:lnTo>
                    <a:pt x="82" y="324"/>
                  </a:lnTo>
                  <a:lnTo>
                    <a:pt x="76" y="306"/>
                  </a:lnTo>
                  <a:lnTo>
                    <a:pt x="71" y="276"/>
                  </a:lnTo>
                  <a:lnTo>
                    <a:pt x="59" y="234"/>
                  </a:lnTo>
                  <a:lnTo>
                    <a:pt x="53" y="228"/>
                  </a:lnTo>
                  <a:lnTo>
                    <a:pt x="47" y="210"/>
                  </a:lnTo>
                  <a:lnTo>
                    <a:pt x="41" y="174"/>
                  </a:lnTo>
                  <a:lnTo>
                    <a:pt x="41" y="168"/>
                  </a:lnTo>
                  <a:lnTo>
                    <a:pt x="36" y="150"/>
                  </a:lnTo>
                  <a:lnTo>
                    <a:pt x="30" y="126"/>
                  </a:lnTo>
                  <a:lnTo>
                    <a:pt x="18" y="96"/>
                  </a:lnTo>
                  <a:lnTo>
                    <a:pt x="18" y="90"/>
                  </a:lnTo>
                  <a:lnTo>
                    <a:pt x="12" y="84"/>
                  </a:lnTo>
                  <a:lnTo>
                    <a:pt x="6" y="54"/>
                  </a:lnTo>
                  <a:lnTo>
                    <a:pt x="0" y="36"/>
                  </a:lnTo>
                  <a:lnTo>
                    <a:pt x="18" y="36"/>
                  </a:lnTo>
                  <a:lnTo>
                    <a:pt x="30" y="30"/>
                  </a:lnTo>
                  <a:lnTo>
                    <a:pt x="36" y="30"/>
                  </a:lnTo>
                  <a:lnTo>
                    <a:pt x="71" y="30"/>
                  </a:lnTo>
                  <a:lnTo>
                    <a:pt x="88" y="24"/>
                  </a:lnTo>
                  <a:lnTo>
                    <a:pt x="106" y="24"/>
                  </a:lnTo>
                  <a:lnTo>
                    <a:pt x="135" y="18"/>
                  </a:lnTo>
                  <a:lnTo>
                    <a:pt x="158" y="18"/>
                  </a:lnTo>
                  <a:lnTo>
                    <a:pt x="170" y="18"/>
                  </a:lnTo>
                  <a:lnTo>
                    <a:pt x="176" y="12"/>
                  </a:lnTo>
                  <a:lnTo>
                    <a:pt x="217" y="6"/>
                  </a:lnTo>
                  <a:lnTo>
                    <a:pt x="258" y="0"/>
                  </a:lnTo>
                  <a:lnTo>
                    <a:pt x="263" y="12"/>
                  </a:lnTo>
                  <a:lnTo>
                    <a:pt x="246" y="18"/>
                  </a:lnTo>
                  <a:lnTo>
                    <a:pt x="240" y="42"/>
                  </a:lnTo>
                  <a:lnTo>
                    <a:pt x="240" y="48"/>
                  </a:lnTo>
                  <a:lnTo>
                    <a:pt x="263" y="54"/>
                  </a:lnTo>
                  <a:lnTo>
                    <a:pt x="269" y="60"/>
                  </a:lnTo>
                  <a:lnTo>
                    <a:pt x="275" y="66"/>
                  </a:lnTo>
                  <a:lnTo>
                    <a:pt x="281" y="66"/>
                  </a:lnTo>
                  <a:lnTo>
                    <a:pt x="293" y="66"/>
                  </a:lnTo>
                  <a:lnTo>
                    <a:pt x="304" y="90"/>
                  </a:lnTo>
                  <a:lnTo>
                    <a:pt x="310" y="102"/>
                  </a:lnTo>
                  <a:lnTo>
                    <a:pt x="333" y="120"/>
                  </a:lnTo>
                  <a:lnTo>
                    <a:pt x="333" y="132"/>
                  </a:lnTo>
                  <a:lnTo>
                    <a:pt x="363" y="144"/>
                  </a:lnTo>
                  <a:lnTo>
                    <a:pt x="374" y="162"/>
                  </a:lnTo>
                  <a:lnTo>
                    <a:pt x="380" y="168"/>
                  </a:lnTo>
                  <a:lnTo>
                    <a:pt x="386" y="168"/>
                  </a:lnTo>
                  <a:lnTo>
                    <a:pt x="398" y="174"/>
                  </a:lnTo>
                  <a:lnTo>
                    <a:pt x="415" y="186"/>
                  </a:lnTo>
                  <a:lnTo>
                    <a:pt x="409" y="198"/>
                  </a:lnTo>
                  <a:lnTo>
                    <a:pt x="421" y="204"/>
                  </a:lnTo>
                  <a:lnTo>
                    <a:pt x="427" y="210"/>
                  </a:lnTo>
                  <a:lnTo>
                    <a:pt x="421" y="210"/>
                  </a:lnTo>
                  <a:lnTo>
                    <a:pt x="433" y="216"/>
                  </a:lnTo>
                  <a:lnTo>
                    <a:pt x="439" y="222"/>
                  </a:lnTo>
                  <a:lnTo>
                    <a:pt x="450" y="228"/>
                  </a:lnTo>
                  <a:lnTo>
                    <a:pt x="456" y="234"/>
                  </a:lnTo>
                  <a:lnTo>
                    <a:pt x="468" y="234"/>
                  </a:lnTo>
                  <a:lnTo>
                    <a:pt x="462" y="246"/>
                  </a:lnTo>
                  <a:lnTo>
                    <a:pt x="468" y="252"/>
                  </a:lnTo>
                  <a:lnTo>
                    <a:pt x="474" y="258"/>
                  </a:lnTo>
                  <a:lnTo>
                    <a:pt x="480" y="270"/>
                  </a:lnTo>
                  <a:lnTo>
                    <a:pt x="480" y="282"/>
                  </a:lnTo>
                  <a:lnTo>
                    <a:pt x="485" y="288"/>
                  </a:lnTo>
                  <a:lnTo>
                    <a:pt x="497" y="294"/>
                  </a:lnTo>
                  <a:lnTo>
                    <a:pt x="515" y="318"/>
                  </a:lnTo>
                  <a:lnTo>
                    <a:pt x="520" y="330"/>
                  </a:lnTo>
                  <a:lnTo>
                    <a:pt x="526" y="348"/>
                  </a:lnTo>
                  <a:lnTo>
                    <a:pt x="550" y="354"/>
                  </a:lnTo>
                  <a:lnTo>
                    <a:pt x="544" y="366"/>
                  </a:lnTo>
                  <a:lnTo>
                    <a:pt x="544" y="372"/>
                  </a:lnTo>
                  <a:lnTo>
                    <a:pt x="526" y="378"/>
                  </a:lnTo>
                  <a:lnTo>
                    <a:pt x="520" y="372"/>
                  </a:lnTo>
                  <a:lnTo>
                    <a:pt x="520" y="378"/>
                  </a:lnTo>
                  <a:lnTo>
                    <a:pt x="515" y="372"/>
                  </a:lnTo>
                  <a:lnTo>
                    <a:pt x="515" y="378"/>
                  </a:lnTo>
                  <a:lnTo>
                    <a:pt x="509" y="372"/>
                  </a:lnTo>
                  <a:lnTo>
                    <a:pt x="515" y="378"/>
                  </a:lnTo>
                  <a:lnTo>
                    <a:pt x="515" y="372"/>
                  </a:lnTo>
                  <a:lnTo>
                    <a:pt x="515" y="378"/>
                  </a:lnTo>
                  <a:lnTo>
                    <a:pt x="520" y="378"/>
                  </a:lnTo>
                  <a:lnTo>
                    <a:pt x="526" y="378"/>
                  </a:lnTo>
                  <a:lnTo>
                    <a:pt x="538" y="384"/>
                  </a:lnTo>
                  <a:lnTo>
                    <a:pt x="538" y="390"/>
                  </a:lnTo>
                  <a:lnTo>
                    <a:pt x="526" y="396"/>
                  </a:lnTo>
                  <a:lnTo>
                    <a:pt x="520" y="390"/>
                  </a:lnTo>
                  <a:lnTo>
                    <a:pt x="526" y="396"/>
                  </a:lnTo>
                  <a:lnTo>
                    <a:pt x="509" y="390"/>
                  </a:lnTo>
                  <a:lnTo>
                    <a:pt x="532" y="408"/>
                  </a:lnTo>
                  <a:lnTo>
                    <a:pt x="526" y="414"/>
                  </a:lnTo>
                  <a:lnTo>
                    <a:pt x="520" y="408"/>
                  </a:lnTo>
                  <a:lnTo>
                    <a:pt x="520" y="420"/>
                  </a:lnTo>
                  <a:lnTo>
                    <a:pt x="526" y="426"/>
                  </a:lnTo>
                  <a:lnTo>
                    <a:pt x="526" y="432"/>
                  </a:lnTo>
                  <a:lnTo>
                    <a:pt x="515" y="450"/>
                  </a:lnTo>
                  <a:lnTo>
                    <a:pt x="509" y="450"/>
                  </a:lnTo>
                  <a:lnTo>
                    <a:pt x="509" y="456"/>
                  </a:lnTo>
                  <a:lnTo>
                    <a:pt x="509" y="462"/>
                  </a:lnTo>
                  <a:lnTo>
                    <a:pt x="509" y="456"/>
                  </a:lnTo>
                  <a:lnTo>
                    <a:pt x="520" y="456"/>
                  </a:lnTo>
                  <a:lnTo>
                    <a:pt x="520" y="462"/>
                  </a:lnTo>
                  <a:lnTo>
                    <a:pt x="515" y="474"/>
                  </a:lnTo>
                  <a:lnTo>
                    <a:pt x="497" y="480"/>
                  </a:lnTo>
                  <a:lnTo>
                    <a:pt x="497" y="486"/>
                  </a:lnTo>
                  <a:lnTo>
                    <a:pt x="503" y="492"/>
                  </a:lnTo>
                  <a:lnTo>
                    <a:pt x="497" y="486"/>
                  </a:lnTo>
                  <a:lnTo>
                    <a:pt x="503" y="498"/>
                  </a:lnTo>
                  <a:lnTo>
                    <a:pt x="503" y="504"/>
                  </a:lnTo>
                  <a:lnTo>
                    <a:pt x="509" y="504"/>
                  </a:lnTo>
                  <a:lnTo>
                    <a:pt x="503" y="516"/>
                  </a:lnTo>
                  <a:lnTo>
                    <a:pt x="509" y="528"/>
                  </a:lnTo>
                  <a:lnTo>
                    <a:pt x="509" y="534"/>
                  </a:lnTo>
                  <a:lnTo>
                    <a:pt x="480" y="534"/>
                  </a:lnTo>
                  <a:lnTo>
                    <a:pt x="462" y="528"/>
                  </a:lnTo>
                  <a:lnTo>
                    <a:pt x="456" y="528"/>
                  </a:lnTo>
                  <a:lnTo>
                    <a:pt x="456" y="534"/>
                  </a:lnTo>
                  <a:lnTo>
                    <a:pt x="450" y="534"/>
                  </a:lnTo>
                  <a:lnTo>
                    <a:pt x="450" y="540"/>
                  </a:lnTo>
                  <a:lnTo>
                    <a:pt x="450" y="552"/>
                  </a:lnTo>
                  <a:lnTo>
                    <a:pt x="456" y="564"/>
                  </a:lnTo>
                  <a:lnTo>
                    <a:pt x="456" y="588"/>
                  </a:lnTo>
                  <a:lnTo>
                    <a:pt x="444" y="588"/>
                  </a:lnTo>
                  <a:lnTo>
                    <a:pt x="439" y="576"/>
                  </a:lnTo>
                  <a:lnTo>
                    <a:pt x="433" y="570"/>
                  </a:lnTo>
                  <a:lnTo>
                    <a:pt x="433" y="564"/>
                  </a:lnTo>
                  <a:lnTo>
                    <a:pt x="415" y="570"/>
                  </a:lnTo>
                  <a:lnTo>
                    <a:pt x="409" y="570"/>
                  </a:lnTo>
                  <a:lnTo>
                    <a:pt x="392" y="570"/>
                  </a:lnTo>
                  <a:lnTo>
                    <a:pt x="380" y="570"/>
                  </a:lnTo>
                  <a:lnTo>
                    <a:pt x="333" y="576"/>
                  </a:lnTo>
                  <a:lnTo>
                    <a:pt x="316" y="576"/>
                  </a:lnTo>
                  <a:lnTo>
                    <a:pt x="281" y="576"/>
                  </a:lnTo>
                  <a:lnTo>
                    <a:pt x="269" y="576"/>
                  </a:lnTo>
                  <a:lnTo>
                    <a:pt x="240" y="576"/>
                  </a:lnTo>
                  <a:lnTo>
                    <a:pt x="228" y="582"/>
                  </a:lnTo>
                  <a:lnTo>
                    <a:pt x="205" y="582"/>
                  </a:lnTo>
                  <a:lnTo>
                    <a:pt x="199" y="582"/>
                  </a:lnTo>
                  <a:lnTo>
                    <a:pt x="141" y="588"/>
                  </a:lnTo>
                  <a:lnTo>
                    <a:pt x="135" y="576"/>
                  </a:lnTo>
                  <a:lnTo>
                    <a:pt x="135" y="564"/>
                  </a:lnTo>
                  <a:lnTo>
                    <a:pt x="123" y="552"/>
                  </a:lnTo>
                  <a:lnTo>
                    <a:pt x="123" y="540"/>
                  </a:lnTo>
                  <a:lnTo>
                    <a:pt x="111" y="528"/>
                  </a:lnTo>
                  <a:lnTo>
                    <a:pt x="111" y="510"/>
                  </a:lnTo>
                  <a:lnTo>
                    <a:pt x="111" y="480"/>
                  </a:lnTo>
                  <a:lnTo>
                    <a:pt x="100" y="450"/>
                  </a:lnTo>
                  <a:close/>
                  <a:moveTo>
                    <a:pt x="509" y="510"/>
                  </a:moveTo>
                  <a:lnTo>
                    <a:pt x="515" y="498"/>
                  </a:lnTo>
                  <a:lnTo>
                    <a:pt x="515" y="504"/>
                  </a:lnTo>
                  <a:lnTo>
                    <a:pt x="515" y="534"/>
                  </a:lnTo>
                  <a:lnTo>
                    <a:pt x="509" y="534"/>
                  </a:lnTo>
                  <a:lnTo>
                    <a:pt x="509" y="516"/>
                  </a:lnTo>
                  <a:lnTo>
                    <a:pt x="503" y="510"/>
                  </a:lnTo>
                  <a:lnTo>
                    <a:pt x="509" y="510"/>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24" name="Freeform 144">
              <a:extLst>
                <a:ext uri="{FF2B5EF4-FFF2-40B4-BE49-F238E27FC236}">
                  <a16:creationId xmlns:a16="http://schemas.microsoft.com/office/drawing/2014/main" id="{F8050278-C074-4A4A-8360-E72D6CBC2DB1}"/>
                </a:ext>
              </a:extLst>
            </p:cNvPr>
            <p:cNvSpPr>
              <a:spLocks noChangeAspect="1"/>
            </p:cNvSpPr>
            <p:nvPr/>
          </p:nvSpPr>
          <p:spPr bwMode="auto">
            <a:xfrm>
              <a:off x="876300" y="150813"/>
              <a:ext cx="747713" cy="1198562"/>
            </a:xfrm>
            <a:custGeom>
              <a:avLst/>
              <a:gdLst>
                <a:gd name="T0" fmla="*/ 717904 w 602"/>
                <a:gd name="T1" fmla="*/ 997605 h 1002"/>
                <a:gd name="T2" fmla="*/ 689337 w 602"/>
                <a:gd name="T3" fmla="*/ 1198562 h 1002"/>
                <a:gd name="T4" fmla="*/ 558922 w 602"/>
                <a:gd name="T5" fmla="*/ 1177031 h 1002"/>
                <a:gd name="T6" fmla="*/ 319206 w 602"/>
                <a:gd name="T7" fmla="*/ 1133969 h 1002"/>
                <a:gd name="T8" fmla="*/ 0 w 602"/>
                <a:gd name="T9" fmla="*/ 1069376 h 1002"/>
                <a:gd name="T10" fmla="*/ 72039 w 602"/>
                <a:gd name="T11" fmla="*/ 782295 h 1002"/>
                <a:gd name="T12" fmla="*/ 86943 w 602"/>
                <a:gd name="T13" fmla="*/ 739233 h 1002"/>
                <a:gd name="T14" fmla="*/ 79491 w 602"/>
                <a:gd name="T15" fmla="*/ 724879 h 1002"/>
                <a:gd name="T16" fmla="*/ 65829 w 602"/>
                <a:gd name="T17" fmla="*/ 681817 h 1002"/>
                <a:gd name="T18" fmla="*/ 101848 w 602"/>
                <a:gd name="T19" fmla="*/ 645932 h 1002"/>
                <a:gd name="T20" fmla="*/ 122963 w 602"/>
                <a:gd name="T21" fmla="*/ 610047 h 1002"/>
                <a:gd name="T22" fmla="*/ 152772 w 602"/>
                <a:gd name="T23" fmla="*/ 566984 h 1002"/>
                <a:gd name="T24" fmla="*/ 158982 w 602"/>
                <a:gd name="T25" fmla="*/ 480860 h 1002"/>
                <a:gd name="T26" fmla="*/ 152772 w 602"/>
                <a:gd name="T27" fmla="*/ 430621 h 1002"/>
                <a:gd name="T28" fmla="*/ 152772 w 602"/>
                <a:gd name="T29" fmla="*/ 387559 h 1002"/>
                <a:gd name="T30" fmla="*/ 181339 w 602"/>
                <a:gd name="T31" fmla="*/ 265550 h 1002"/>
                <a:gd name="T32" fmla="*/ 209906 w 602"/>
                <a:gd name="T33" fmla="*/ 143540 h 1002"/>
                <a:gd name="T34" fmla="*/ 341563 w 602"/>
                <a:gd name="T35" fmla="*/ 21531 h 1002"/>
                <a:gd name="T36" fmla="*/ 311754 w 602"/>
                <a:gd name="T37" fmla="*/ 172248 h 1002"/>
                <a:gd name="T38" fmla="*/ 334111 w 602"/>
                <a:gd name="T39" fmla="*/ 222488 h 1002"/>
                <a:gd name="T40" fmla="*/ 326659 w 602"/>
                <a:gd name="T41" fmla="*/ 251196 h 1002"/>
                <a:gd name="T42" fmla="*/ 341563 w 602"/>
                <a:gd name="T43" fmla="*/ 279904 h 1002"/>
                <a:gd name="T44" fmla="*/ 362678 w 602"/>
                <a:gd name="T45" fmla="*/ 315789 h 1002"/>
                <a:gd name="T46" fmla="*/ 391245 w 602"/>
                <a:gd name="T47" fmla="*/ 358851 h 1002"/>
                <a:gd name="T48" fmla="*/ 391245 w 602"/>
                <a:gd name="T49" fmla="*/ 380382 h 1002"/>
                <a:gd name="T50" fmla="*/ 413602 w 602"/>
                <a:gd name="T51" fmla="*/ 394736 h 1002"/>
                <a:gd name="T52" fmla="*/ 442169 w 602"/>
                <a:gd name="T53" fmla="*/ 437798 h 1002"/>
                <a:gd name="T54" fmla="*/ 428507 w 602"/>
                <a:gd name="T55" fmla="*/ 466506 h 1002"/>
                <a:gd name="T56" fmla="*/ 413602 w 602"/>
                <a:gd name="T57" fmla="*/ 488037 h 1002"/>
                <a:gd name="T58" fmla="*/ 421054 w 602"/>
                <a:gd name="T59" fmla="*/ 516745 h 1002"/>
                <a:gd name="T60" fmla="*/ 406150 w 602"/>
                <a:gd name="T61" fmla="*/ 538276 h 1002"/>
                <a:gd name="T62" fmla="*/ 398697 w 602"/>
                <a:gd name="T63" fmla="*/ 566984 h 1002"/>
                <a:gd name="T64" fmla="*/ 391245 w 602"/>
                <a:gd name="T65" fmla="*/ 581338 h 1002"/>
                <a:gd name="T66" fmla="*/ 421054 w 602"/>
                <a:gd name="T67" fmla="*/ 595692 h 1002"/>
                <a:gd name="T68" fmla="*/ 457074 w 602"/>
                <a:gd name="T69" fmla="*/ 574161 h 1002"/>
                <a:gd name="T70" fmla="*/ 464526 w 602"/>
                <a:gd name="T71" fmla="*/ 581338 h 1002"/>
                <a:gd name="T72" fmla="*/ 479431 w 602"/>
                <a:gd name="T73" fmla="*/ 602870 h 1002"/>
                <a:gd name="T74" fmla="*/ 485641 w 602"/>
                <a:gd name="T75" fmla="*/ 667463 h 1002"/>
                <a:gd name="T76" fmla="*/ 500545 w 602"/>
                <a:gd name="T77" fmla="*/ 681817 h 1002"/>
                <a:gd name="T78" fmla="*/ 493093 w 602"/>
                <a:gd name="T79" fmla="*/ 710525 h 1002"/>
                <a:gd name="T80" fmla="*/ 522902 w 602"/>
                <a:gd name="T81" fmla="*/ 732056 h 1002"/>
                <a:gd name="T82" fmla="*/ 529113 w 602"/>
                <a:gd name="T83" fmla="*/ 775118 h 1002"/>
                <a:gd name="T84" fmla="*/ 551469 w 602"/>
                <a:gd name="T85" fmla="*/ 796649 h 1002"/>
                <a:gd name="T86" fmla="*/ 602393 w 602"/>
                <a:gd name="T87" fmla="*/ 796649 h 1002"/>
                <a:gd name="T88" fmla="*/ 630960 w 602"/>
                <a:gd name="T89" fmla="*/ 789472 h 1002"/>
                <a:gd name="T90" fmla="*/ 681884 w 602"/>
                <a:gd name="T91" fmla="*/ 789472 h 1002"/>
                <a:gd name="T92" fmla="*/ 704241 w 602"/>
                <a:gd name="T93" fmla="*/ 789472 h 1002"/>
                <a:gd name="T94" fmla="*/ 710452 w 602"/>
                <a:gd name="T95" fmla="*/ 775118 h 1002"/>
                <a:gd name="T96" fmla="*/ 725356 w 602"/>
                <a:gd name="T97" fmla="*/ 767941 h 1002"/>
                <a:gd name="T98" fmla="*/ 732808 w 602"/>
                <a:gd name="T99" fmla="*/ 796649 h 1002"/>
                <a:gd name="T100" fmla="*/ 740261 w 602"/>
                <a:gd name="T101" fmla="*/ 889950 h 10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2" h="1002">
                  <a:moveTo>
                    <a:pt x="596" y="744"/>
                  </a:moveTo>
                  <a:lnTo>
                    <a:pt x="584" y="804"/>
                  </a:lnTo>
                  <a:lnTo>
                    <a:pt x="578" y="834"/>
                  </a:lnTo>
                  <a:lnTo>
                    <a:pt x="572" y="870"/>
                  </a:lnTo>
                  <a:lnTo>
                    <a:pt x="567" y="936"/>
                  </a:lnTo>
                  <a:lnTo>
                    <a:pt x="555" y="1002"/>
                  </a:lnTo>
                  <a:lnTo>
                    <a:pt x="514" y="996"/>
                  </a:lnTo>
                  <a:lnTo>
                    <a:pt x="456" y="984"/>
                  </a:lnTo>
                  <a:lnTo>
                    <a:pt x="450" y="984"/>
                  </a:lnTo>
                  <a:lnTo>
                    <a:pt x="374" y="972"/>
                  </a:lnTo>
                  <a:lnTo>
                    <a:pt x="275" y="954"/>
                  </a:lnTo>
                  <a:lnTo>
                    <a:pt x="257" y="948"/>
                  </a:lnTo>
                  <a:lnTo>
                    <a:pt x="187" y="936"/>
                  </a:lnTo>
                  <a:lnTo>
                    <a:pt x="0" y="894"/>
                  </a:lnTo>
                  <a:lnTo>
                    <a:pt x="47" y="678"/>
                  </a:lnTo>
                  <a:lnTo>
                    <a:pt x="47" y="660"/>
                  </a:lnTo>
                  <a:lnTo>
                    <a:pt x="58" y="654"/>
                  </a:lnTo>
                  <a:lnTo>
                    <a:pt x="64" y="636"/>
                  </a:lnTo>
                  <a:lnTo>
                    <a:pt x="64" y="630"/>
                  </a:lnTo>
                  <a:lnTo>
                    <a:pt x="70" y="618"/>
                  </a:lnTo>
                  <a:lnTo>
                    <a:pt x="64" y="612"/>
                  </a:lnTo>
                  <a:lnTo>
                    <a:pt x="64" y="606"/>
                  </a:lnTo>
                  <a:lnTo>
                    <a:pt x="53" y="600"/>
                  </a:lnTo>
                  <a:lnTo>
                    <a:pt x="47" y="594"/>
                  </a:lnTo>
                  <a:lnTo>
                    <a:pt x="53" y="570"/>
                  </a:lnTo>
                  <a:lnTo>
                    <a:pt x="58" y="564"/>
                  </a:lnTo>
                  <a:lnTo>
                    <a:pt x="76" y="540"/>
                  </a:lnTo>
                  <a:lnTo>
                    <a:pt x="82" y="540"/>
                  </a:lnTo>
                  <a:lnTo>
                    <a:pt x="88" y="534"/>
                  </a:lnTo>
                  <a:lnTo>
                    <a:pt x="99" y="522"/>
                  </a:lnTo>
                  <a:lnTo>
                    <a:pt x="99" y="510"/>
                  </a:lnTo>
                  <a:lnTo>
                    <a:pt x="105" y="504"/>
                  </a:lnTo>
                  <a:lnTo>
                    <a:pt x="123" y="480"/>
                  </a:lnTo>
                  <a:lnTo>
                    <a:pt x="123" y="474"/>
                  </a:lnTo>
                  <a:lnTo>
                    <a:pt x="152" y="444"/>
                  </a:lnTo>
                  <a:lnTo>
                    <a:pt x="146" y="420"/>
                  </a:lnTo>
                  <a:lnTo>
                    <a:pt x="128" y="402"/>
                  </a:lnTo>
                  <a:lnTo>
                    <a:pt x="123" y="384"/>
                  </a:lnTo>
                  <a:lnTo>
                    <a:pt x="117" y="372"/>
                  </a:lnTo>
                  <a:lnTo>
                    <a:pt x="123" y="360"/>
                  </a:lnTo>
                  <a:lnTo>
                    <a:pt x="123" y="342"/>
                  </a:lnTo>
                  <a:lnTo>
                    <a:pt x="117" y="336"/>
                  </a:lnTo>
                  <a:lnTo>
                    <a:pt x="123" y="324"/>
                  </a:lnTo>
                  <a:lnTo>
                    <a:pt x="123" y="312"/>
                  </a:lnTo>
                  <a:lnTo>
                    <a:pt x="140" y="234"/>
                  </a:lnTo>
                  <a:lnTo>
                    <a:pt x="146" y="222"/>
                  </a:lnTo>
                  <a:lnTo>
                    <a:pt x="146" y="204"/>
                  </a:lnTo>
                  <a:lnTo>
                    <a:pt x="164" y="126"/>
                  </a:lnTo>
                  <a:lnTo>
                    <a:pt x="169" y="120"/>
                  </a:lnTo>
                  <a:lnTo>
                    <a:pt x="193" y="18"/>
                  </a:lnTo>
                  <a:lnTo>
                    <a:pt x="193" y="0"/>
                  </a:lnTo>
                  <a:lnTo>
                    <a:pt x="275" y="18"/>
                  </a:lnTo>
                  <a:lnTo>
                    <a:pt x="263" y="78"/>
                  </a:lnTo>
                  <a:lnTo>
                    <a:pt x="257" y="120"/>
                  </a:lnTo>
                  <a:lnTo>
                    <a:pt x="251" y="144"/>
                  </a:lnTo>
                  <a:lnTo>
                    <a:pt x="263" y="168"/>
                  </a:lnTo>
                  <a:lnTo>
                    <a:pt x="263" y="180"/>
                  </a:lnTo>
                  <a:lnTo>
                    <a:pt x="269" y="186"/>
                  </a:lnTo>
                  <a:lnTo>
                    <a:pt x="269" y="198"/>
                  </a:lnTo>
                  <a:lnTo>
                    <a:pt x="269" y="204"/>
                  </a:lnTo>
                  <a:lnTo>
                    <a:pt x="263" y="210"/>
                  </a:lnTo>
                  <a:lnTo>
                    <a:pt x="269" y="216"/>
                  </a:lnTo>
                  <a:lnTo>
                    <a:pt x="263" y="222"/>
                  </a:lnTo>
                  <a:lnTo>
                    <a:pt x="275" y="234"/>
                  </a:lnTo>
                  <a:lnTo>
                    <a:pt x="280" y="246"/>
                  </a:lnTo>
                  <a:lnTo>
                    <a:pt x="292" y="252"/>
                  </a:lnTo>
                  <a:lnTo>
                    <a:pt x="292" y="264"/>
                  </a:lnTo>
                  <a:lnTo>
                    <a:pt x="304" y="276"/>
                  </a:lnTo>
                  <a:lnTo>
                    <a:pt x="310" y="294"/>
                  </a:lnTo>
                  <a:lnTo>
                    <a:pt x="315" y="300"/>
                  </a:lnTo>
                  <a:lnTo>
                    <a:pt x="315" y="306"/>
                  </a:lnTo>
                  <a:lnTo>
                    <a:pt x="315" y="312"/>
                  </a:lnTo>
                  <a:lnTo>
                    <a:pt x="315" y="318"/>
                  </a:lnTo>
                  <a:lnTo>
                    <a:pt x="327" y="324"/>
                  </a:lnTo>
                  <a:lnTo>
                    <a:pt x="327" y="330"/>
                  </a:lnTo>
                  <a:lnTo>
                    <a:pt x="333" y="330"/>
                  </a:lnTo>
                  <a:lnTo>
                    <a:pt x="339" y="348"/>
                  </a:lnTo>
                  <a:lnTo>
                    <a:pt x="362" y="348"/>
                  </a:lnTo>
                  <a:lnTo>
                    <a:pt x="356" y="366"/>
                  </a:lnTo>
                  <a:lnTo>
                    <a:pt x="350" y="366"/>
                  </a:lnTo>
                  <a:lnTo>
                    <a:pt x="350" y="372"/>
                  </a:lnTo>
                  <a:lnTo>
                    <a:pt x="345" y="390"/>
                  </a:lnTo>
                  <a:lnTo>
                    <a:pt x="339" y="396"/>
                  </a:lnTo>
                  <a:lnTo>
                    <a:pt x="339" y="408"/>
                  </a:lnTo>
                  <a:lnTo>
                    <a:pt x="333" y="408"/>
                  </a:lnTo>
                  <a:lnTo>
                    <a:pt x="339" y="420"/>
                  </a:lnTo>
                  <a:lnTo>
                    <a:pt x="333" y="432"/>
                  </a:lnTo>
                  <a:lnTo>
                    <a:pt x="339" y="432"/>
                  </a:lnTo>
                  <a:lnTo>
                    <a:pt x="339" y="438"/>
                  </a:lnTo>
                  <a:lnTo>
                    <a:pt x="339" y="444"/>
                  </a:lnTo>
                  <a:lnTo>
                    <a:pt x="327" y="450"/>
                  </a:lnTo>
                  <a:lnTo>
                    <a:pt x="321" y="456"/>
                  </a:lnTo>
                  <a:lnTo>
                    <a:pt x="327" y="468"/>
                  </a:lnTo>
                  <a:lnTo>
                    <a:pt x="321" y="474"/>
                  </a:lnTo>
                  <a:lnTo>
                    <a:pt x="315" y="474"/>
                  </a:lnTo>
                  <a:lnTo>
                    <a:pt x="321" y="480"/>
                  </a:lnTo>
                  <a:lnTo>
                    <a:pt x="315" y="486"/>
                  </a:lnTo>
                  <a:lnTo>
                    <a:pt x="327" y="486"/>
                  </a:lnTo>
                  <a:lnTo>
                    <a:pt x="333" y="498"/>
                  </a:lnTo>
                  <a:lnTo>
                    <a:pt x="339" y="498"/>
                  </a:lnTo>
                  <a:lnTo>
                    <a:pt x="345" y="492"/>
                  </a:lnTo>
                  <a:lnTo>
                    <a:pt x="356" y="492"/>
                  </a:lnTo>
                  <a:lnTo>
                    <a:pt x="368" y="480"/>
                  </a:lnTo>
                  <a:lnTo>
                    <a:pt x="368" y="474"/>
                  </a:lnTo>
                  <a:lnTo>
                    <a:pt x="374" y="480"/>
                  </a:lnTo>
                  <a:lnTo>
                    <a:pt x="374" y="486"/>
                  </a:lnTo>
                  <a:lnTo>
                    <a:pt x="386" y="492"/>
                  </a:lnTo>
                  <a:lnTo>
                    <a:pt x="380" y="504"/>
                  </a:lnTo>
                  <a:lnTo>
                    <a:pt x="386" y="504"/>
                  </a:lnTo>
                  <a:lnTo>
                    <a:pt x="380" y="510"/>
                  </a:lnTo>
                  <a:lnTo>
                    <a:pt x="386" y="528"/>
                  </a:lnTo>
                  <a:lnTo>
                    <a:pt x="391" y="558"/>
                  </a:lnTo>
                  <a:lnTo>
                    <a:pt x="397" y="558"/>
                  </a:lnTo>
                  <a:lnTo>
                    <a:pt x="397" y="564"/>
                  </a:lnTo>
                  <a:lnTo>
                    <a:pt x="403" y="570"/>
                  </a:lnTo>
                  <a:lnTo>
                    <a:pt x="397" y="582"/>
                  </a:lnTo>
                  <a:lnTo>
                    <a:pt x="397" y="594"/>
                  </a:lnTo>
                  <a:lnTo>
                    <a:pt x="403" y="606"/>
                  </a:lnTo>
                  <a:lnTo>
                    <a:pt x="415" y="600"/>
                  </a:lnTo>
                  <a:lnTo>
                    <a:pt x="421" y="612"/>
                  </a:lnTo>
                  <a:lnTo>
                    <a:pt x="426" y="630"/>
                  </a:lnTo>
                  <a:lnTo>
                    <a:pt x="426" y="636"/>
                  </a:lnTo>
                  <a:lnTo>
                    <a:pt x="426" y="648"/>
                  </a:lnTo>
                  <a:lnTo>
                    <a:pt x="426" y="654"/>
                  </a:lnTo>
                  <a:lnTo>
                    <a:pt x="438" y="666"/>
                  </a:lnTo>
                  <a:lnTo>
                    <a:pt x="444" y="666"/>
                  </a:lnTo>
                  <a:lnTo>
                    <a:pt x="444" y="654"/>
                  </a:lnTo>
                  <a:lnTo>
                    <a:pt x="456" y="654"/>
                  </a:lnTo>
                  <a:lnTo>
                    <a:pt x="485" y="666"/>
                  </a:lnTo>
                  <a:lnTo>
                    <a:pt x="491" y="654"/>
                  </a:lnTo>
                  <a:lnTo>
                    <a:pt x="497" y="654"/>
                  </a:lnTo>
                  <a:lnTo>
                    <a:pt x="508" y="660"/>
                  </a:lnTo>
                  <a:lnTo>
                    <a:pt x="532" y="660"/>
                  </a:lnTo>
                  <a:lnTo>
                    <a:pt x="537" y="666"/>
                  </a:lnTo>
                  <a:lnTo>
                    <a:pt x="549" y="660"/>
                  </a:lnTo>
                  <a:lnTo>
                    <a:pt x="555" y="666"/>
                  </a:lnTo>
                  <a:lnTo>
                    <a:pt x="567" y="666"/>
                  </a:lnTo>
                  <a:lnTo>
                    <a:pt x="567" y="660"/>
                  </a:lnTo>
                  <a:lnTo>
                    <a:pt x="567" y="654"/>
                  </a:lnTo>
                  <a:lnTo>
                    <a:pt x="572" y="654"/>
                  </a:lnTo>
                  <a:lnTo>
                    <a:pt x="572" y="648"/>
                  </a:lnTo>
                  <a:lnTo>
                    <a:pt x="578" y="648"/>
                  </a:lnTo>
                  <a:lnTo>
                    <a:pt x="578" y="642"/>
                  </a:lnTo>
                  <a:lnTo>
                    <a:pt x="584" y="642"/>
                  </a:lnTo>
                  <a:lnTo>
                    <a:pt x="590" y="654"/>
                  </a:lnTo>
                  <a:lnTo>
                    <a:pt x="590" y="660"/>
                  </a:lnTo>
                  <a:lnTo>
                    <a:pt x="590" y="666"/>
                  </a:lnTo>
                  <a:lnTo>
                    <a:pt x="602" y="678"/>
                  </a:lnTo>
                  <a:lnTo>
                    <a:pt x="602" y="684"/>
                  </a:lnTo>
                  <a:lnTo>
                    <a:pt x="596" y="744"/>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25" name="Freeform 145">
              <a:extLst>
                <a:ext uri="{FF2B5EF4-FFF2-40B4-BE49-F238E27FC236}">
                  <a16:creationId xmlns:a16="http://schemas.microsoft.com/office/drawing/2014/main" id="{461E7858-C82E-4533-A8BE-023E466D6B6B}"/>
                </a:ext>
              </a:extLst>
            </p:cNvPr>
            <p:cNvSpPr>
              <a:spLocks noChangeAspect="1"/>
            </p:cNvSpPr>
            <p:nvPr/>
          </p:nvSpPr>
          <p:spPr bwMode="auto">
            <a:xfrm>
              <a:off x="3870325" y="1374775"/>
              <a:ext cx="496888" cy="882650"/>
            </a:xfrm>
            <a:custGeom>
              <a:avLst/>
              <a:gdLst>
                <a:gd name="T0" fmla="*/ 180014 w 403"/>
                <a:gd name="T1" fmla="*/ 602785 h 738"/>
                <a:gd name="T2" fmla="*/ 136860 w 403"/>
                <a:gd name="T3" fmla="*/ 581257 h 738"/>
                <a:gd name="T4" fmla="*/ 114666 w 403"/>
                <a:gd name="T5" fmla="*/ 581257 h 738"/>
                <a:gd name="T6" fmla="*/ 71512 w 403"/>
                <a:gd name="T7" fmla="*/ 516673 h 738"/>
                <a:gd name="T8" fmla="*/ 20961 w 403"/>
                <a:gd name="T9" fmla="*/ 459265 h 738"/>
                <a:gd name="T10" fmla="*/ 0 w 403"/>
                <a:gd name="T11" fmla="*/ 409033 h 738"/>
                <a:gd name="T12" fmla="*/ 7398 w 403"/>
                <a:gd name="T13" fmla="*/ 365977 h 738"/>
                <a:gd name="T14" fmla="*/ 7398 w 403"/>
                <a:gd name="T15" fmla="*/ 330097 h 738"/>
                <a:gd name="T16" fmla="*/ 43154 w 403"/>
                <a:gd name="T17" fmla="*/ 287041 h 738"/>
                <a:gd name="T18" fmla="*/ 57950 w 403"/>
                <a:gd name="T19" fmla="*/ 236809 h 738"/>
                <a:gd name="T20" fmla="*/ 50552 w 403"/>
                <a:gd name="T21" fmla="*/ 193752 h 738"/>
                <a:gd name="T22" fmla="*/ 93706 w 403"/>
                <a:gd name="T23" fmla="*/ 179400 h 738"/>
                <a:gd name="T24" fmla="*/ 129462 w 403"/>
                <a:gd name="T25" fmla="*/ 143520 h 738"/>
                <a:gd name="T26" fmla="*/ 144258 w 403"/>
                <a:gd name="T27" fmla="*/ 107640 h 738"/>
                <a:gd name="T28" fmla="*/ 122064 w 403"/>
                <a:gd name="T29" fmla="*/ 64584 h 738"/>
                <a:gd name="T30" fmla="*/ 101104 w 403"/>
                <a:gd name="T31" fmla="*/ 35880 h 738"/>
                <a:gd name="T32" fmla="*/ 107269 w 403"/>
                <a:gd name="T33" fmla="*/ 21528 h 738"/>
                <a:gd name="T34" fmla="*/ 230566 w 403"/>
                <a:gd name="T35" fmla="*/ 14352 h 738"/>
                <a:gd name="T36" fmla="*/ 302078 w 403"/>
                <a:gd name="T37" fmla="*/ 7176 h 738"/>
                <a:gd name="T38" fmla="*/ 367426 w 403"/>
                <a:gd name="T39" fmla="*/ 7176 h 738"/>
                <a:gd name="T40" fmla="*/ 417978 w 403"/>
                <a:gd name="T41" fmla="*/ 50232 h 738"/>
                <a:gd name="T42" fmla="*/ 453734 w 403"/>
                <a:gd name="T43" fmla="*/ 114816 h 738"/>
                <a:gd name="T44" fmla="*/ 461132 w 403"/>
                <a:gd name="T45" fmla="*/ 200928 h 738"/>
                <a:gd name="T46" fmla="*/ 468530 w 403"/>
                <a:gd name="T47" fmla="*/ 308569 h 738"/>
                <a:gd name="T48" fmla="*/ 482092 w 403"/>
                <a:gd name="T49" fmla="*/ 409033 h 738"/>
                <a:gd name="T50" fmla="*/ 482092 w 403"/>
                <a:gd name="T51" fmla="*/ 495145 h 738"/>
                <a:gd name="T52" fmla="*/ 482092 w 403"/>
                <a:gd name="T53" fmla="*/ 516673 h 738"/>
                <a:gd name="T54" fmla="*/ 482092 w 403"/>
                <a:gd name="T55" fmla="*/ 538201 h 738"/>
                <a:gd name="T56" fmla="*/ 489490 w 403"/>
                <a:gd name="T57" fmla="*/ 559729 h 738"/>
                <a:gd name="T58" fmla="*/ 482092 w 403"/>
                <a:gd name="T59" fmla="*/ 602785 h 738"/>
                <a:gd name="T60" fmla="*/ 482092 w 403"/>
                <a:gd name="T61" fmla="*/ 624313 h 738"/>
                <a:gd name="T62" fmla="*/ 461132 w 403"/>
                <a:gd name="T63" fmla="*/ 653017 h 738"/>
                <a:gd name="T64" fmla="*/ 453734 w 403"/>
                <a:gd name="T65" fmla="*/ 667370 h 738"/>
                <a:gd name="T66" fmla="*/ 446336 w 403"/>
                <a:gd name="T67" fmla="*/ 674546 h 738"/>
                <a:gd name="T68" fmla="*/ 453734 w 403"/>
                <a:gd name="T69" fmla="*/ 696074 h 738"/>
                <a:gd name="T70" fmla="*/ 446336 w 403"/>
                <a:gd name="T71" fmla="*/ 710426 h 738"/>
                <a:gd name="T72" fmla="*/ 438938 w 403"/>
                <a:gd name="T73" fmla="*/ 724778 h 738"/>
                <a:gd name="T74" fmla="*/ 446336 w 403"/>
                <a:gd name="T75" fmla="*/ 739130 h 738"/>
                <a:gd name="T76" fmla="*/ 446336 w 403"/>
                <a:gd name="T77" fmla="*/ 789362 h 738"/>
                <a:gd name="T78" fmla="*/ 410580 w 403"/>
                <a:gd name="T79" fmla="*/ 803714 h 738"/>
                <a:gd name="T80" fmla="*/ 395784 w 403"/>
                <a:gd name="T81" fmla="*/ 825242 h 738"/>
                <a:gd name="T82" fmla="*/ 388386 w 403"/>
                <a:gd name="T83" fmla="*/ 861122 h 738"/>
                <a:gd name="T84" fmla="*/ 316874 w 403"/>
                <a:gd name="T85" fmla="*/ 868298 h 738"/>
                <a:gd name="T86" fmla="*/ 316874 w 403"/>
                <a:gd name="T87" fmla="*/ 882650 h 738"/>
                <a:gd name="T88" fmla="*/ 302078 w 403"/>
                <a:gd name="T89" fmla="*/ 875474 h 738"/>
                <a:gd name="T90" fmla="*/ 288516 w 403"/>
                <a:gd name="T91" fmla="*/ 868298 h 738"/>
                <a:gd name="T92" fmla="*/ 273720 w 403"/>
                <a:gd name="T93" fmla="*/ 825242 h 738"/>
                <a:gd name="T94" fmla="*/ 266322 w 403"/>
                <a:gd name="T95" fmla="*/ 789362 h 738"/>
                <a:gd name="T96" fmla="*/ 244129 w 403"/>
                <a:gd name="T97" fmla="*/ 753482 h 738"/>
                <a:gd name="T98" fmla="*/ 208372 w 403"/>
                <a:gd name="T99" fmla="*/ 739130 h 738"/>
                <a:gd name="T100" fmla="*/ 172616 w 403"/>
                <a:gd name="T101" fmla="*/ 710426 h 738"/>
                <a:gd name="T102" fmla="*/ 165218 w 403"/>
                <a:gd name="T103" fmla="*/ 645841 h 738"/>
                <a:gd name="T104" fmla="*/ 172616 w 403"/>
                <a:gd name="T105" fmla="*/ 624313 h 7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3" h="738">
                  <a:moveTo>
                    <a:pt x="140" y="522"/>
                  </a:moveTo>
                  <a:lnTo>
                    <a:pt x="140" y="516"/>
                  </a:lnTo>
                  <a:lnTo>
                    <a:pt x="146" y="504"/>
                  </a:lnTo>
                  <a:lnTo>
                    <a:pt x="146" y="498"/>
                  </a:lnTo>
                  <a:lnTo>
                    <a:pt x="128" y="486"/>
                  </a:lnTo>
                  <a:lnTo>
                    <a:pt x="111" y="486"/>
                  </a:lnTo>
                  <a:lnTo>
                    <a:pt x="99" y="498"/>
                  </a:lnTo>
                  <a:lnTo>
                    <a:pt x="93" y="498"/>
                  </a:lnTo>
                  <a:lnTo>
                    <a:pt x="93" y="486"/>
                  </a:lnTo>
                  <a:lnTo>
                    <a:pt x="82" y="450"/>
                  </a:lnTo>
                  <a:lnTo>
                    <a:pt x="76" y="444"/>
                  </a:lnTo>
                  <a:lnTo>
                    <a:pt x="58" y="432"/>
                  </a:lnTo>
                  <a:lnTo>
                    <a:pt x="35" y="402"/>
                  </a:lnTo>
                  <a:lnTo>
                    <a:pt x="23" y="396"/>
                  </a:lnTo>
                  <a:lnTo>
                    <a:pt x="17" y="384"/>
                  </a:lnTo>
                  <a:lnTo>
                    <a:pt x="6" y="372"/>
                  </a:lnTo>
                  <a:lnTo>
                    <a:pt x="6" y="360"/>
                  </a:lnTo>
                  <a:lnTo>
                    <a:pt x="0" y="342"/>
                  </a:lnTo>
                  <a:lnTo>
                    <a:pt x="0" y="324"/>
                  </a:lnTo>
                  <a:lnTo>
                    <a:pt x="0" y="318"/>
                  </a:lnTo>
                  <a:lnTo>
                    <a:pt x="6" y="306"/>
                  </a:lnTo>
                  <a:lnTo>
                    <a:pt x="12" y="300"/>
                  </a:lnTo>
                  <a:lnTo>
                    <a:pt x="12" y="288"/>
                  </a:lnTo>
                  <a:lnTo>
                    <a:pt x="6" y="276"/>
                  </a:lnTo>
                  <a:lnTo>
                    <a:pt x="23" y="264"/>
                  </a:lnTo>
                  <a:lnTo>
                    <a:pt x="35" y="258"/>
                  </a:lnTo>
                  <a:lnTo>
                    <a:pt x="35" y="240"/>
                  </a:lnTo>
                  <a:lnTo>
                    <a:pt x="47" y="222"/>
                  </a:lnTo>
                  <a:lnTo>
                    <a:pt x="47" y="210"/>
                  </a:lnTo>
                  <a:lnTo>
                    <a:pt x="47" y="198"/>
                  </a:lnTo>
                  <a:lnTo>
                    <a:pt x="35" y="186"/>
                  </a:lnTo>
                  <a:lnTo>
                    <a:pt x="35" y="174"/>
                  </a:lnTo>
                  <a:lnTo>
                    <a:pt x="41" y="162"/>
                  </a:lnTo>
                  <a:lnTo>
                    <a:pt x="64" y="156"/>
                  </a:lnTo>
                  <a:lnTo>
                    <a:pt x="76" y="156"/>
                  </a:lnTo>
                  <a:lnTo>
                    <a:pt x="76" y="150"/>
                  </a:lnTo>
                  <a:lnTo>
                    <a:pt x="93" y="144"/>
                  </a:lnTo>
                  <a:lnTo>
                    <a:pt x="99" y="138"/>
                  </a:lnTo>
                  <a:lnTo>
                    <a:pt x="105" y="120"/>
                  </a:lnTo>
                  <a:lnTo>
                    <a:pt x="111" y="108"/>
                  </a:lnTo>
                  <a:lnTo>
                    <a:pt x="117" y="108"/>
                  </a:lnTo>
                  <a:lnTo>
                    <a:pt x="117" y="90"/>
                  </a:lnTo>
                  <a:lnTo>
                    <a:pt x="117" y="78"/>
                  </a:lnTo>
                  <a:lnTo>
                    <a:pt x="117" y="66"/>
                  </a:lnTo>
                  <a:lnTo>
                    <a:pt x="99" y="54"/>
                  </a:lnTo>
                  <a:lnTo>
                    <a:pt x="93" y="48"/>
                  </a:lnTo>
                  <a:lnTo>
                    <a:pt x="87" y="36"/>
                  </a:lnTo>
                  <a:lnTo>
                    <a:pt x="82" y="30"/>
                  </a:lnTo>
                  <a:lnTo>
                    <a:pt x="70" y="24"/>
                  </a:lnTo>
                  <a:lnTo>
                    <a:pt x="70" y="18"/>
                  </a:lnTo>
                  <a:lnTo>
                    <a:pt x="87" y="18"/>
                  </a:lnTo>
                  <a:lnTo>
                    <a:pt x="134" y="12"/>
                  </a:lnTo>
                  <a:lnTo>
                    <a:pt x="146" y="12"/>
                  </a:lnTo>
                  <a:lnTo>
                    <a:pt x="187" y="12"/>
                  </a:lnTo>
                  <a:lnTo>
                    <a:pt x="228" y="6"/>
                  </a:lnTo>
                  <a:lnTo>
                    <a:pt x="245" y="6"/>
                  </a:lnTo>
                  <a:lnTo>
                    <a:pt x="251" y="6"/>
                  </a:lnTo>
                  <a:lnTo>
                    <a:pt x="286" y="6"/>
                  </a:lnTo>
                  <a:lnTo>
                    <a:pt x="298" y="6"/>
                  </a:lnTo>
                  <a:lnTo>
                    <a:pt x="333" y="0"/>
                  </a:lnTo>
                  <a:lnTo>
                    <a:pt x="333" y="24"/>
                  </a:lnTo>
                  <a:lnTo>
                    <a:pt x="339" y="42"/>
                  </a:lnTo>
                  <a:lnTo>
                    <a:pt x="350" y="54"/>
                  </a:lnTo>
                  <a:lnTo>
                    <a:pt x="356" y="84"/>
                  </a:lnTo>
                  <a:lnTo>
                    <a:pt x="368" y="96"/>
                  </a:lnTo>
                  <a:lnTo>
                    <a:pt x="368" y="132"/>
                  </a:lnTo>
                  <a:lnTo>
                    <a:pt x="374" y="156"/>
                  </a:lnTo>
                  <a:lnTo>
                    <a:pt x="374" y="168"/>
                  </a:lnTo>
                  <a:lnTo>
                    <a:pt x="374" y="192"/>
                  </a:lnTo>
                  <a:lnTo>
                    <a:pt x="380" y="228"/>
                  </a:lnTo>
                  <a:lnTo>
                    <a:pt x="380" y="258"/>
                  </a:lnTo>
                  <a:lnTo>
                    <a:pt x="380" y="264"/>
                  </a:lnTo>
                  <a:lnTo>
                    <a:pt x="385" y="306"/>
                  </a:lnTo>
                  <a:lnTo>
                    <a:pt x="391" y="342"/>
                  </a:lnTo>
                  <a:lnTo>
                    <a:pt x="391" y="378"/>
                  </a:lnTo>
                  <a:lnTo>
                    <a:pt x="391" y="396"/>
                  </a:lnTo>
                  <a:lnTo>
                    <a:pt x="391" y="414"/>
                  </a:lnTo>
                  <a:lnTo>
                    <a:pt x="385" y="420"/>
                  </a:lnTo>
                  <a:lnTo>
                    <a:pt x="391" y="426"/>
                  </a:lnTo>
                  <a:lnTo>
                    <a:pt x="391" y="432"/>
                  </a:lnTo>
                  <a:lnTo>
                    <a:pt x="385" y="438"/>
                  </a:lnTo>
                  <a:lnTo>
                    <a:pt x="385" y="444"/>
                  </a:lnTo>
                  <a:lnTo>
                    <a:pt x="391" y="450"/>
                  </a:lnTo>
                  <a:lnTo>
                    <a:pt x="391" y="456"/>
                  </a:lnTo>
                  <a:lnTo>
                    <a:pt x="397" y="462"/>
                  </a:lnTo>
                  <a:lnTo>
                    <a:pt x="397" y="468"/>
                  </a:lnTo>
                  <a:lnTo>
                    <a:pt x="397" y="474"/>
                  </a:lnTo>
                  <a:lnTo>
                    <a:pt x="403" y="492"/>
                  </a:lnTo>
                  <a:lnTo>
                    <a:pt x="391" y="504"/>
                  </a:lnTo>
                  <a:lnTo>
                    <a:pt x="397" y="510"/>
                  </a:lnTo>
                  <a:lnTo>
                    <a:pt x="391" y="516"/>
                  </a:lnTo>
                  <a:lnTo>
                    <a:pt x="391" y="522"/>
                  </a:lnTo>
                  <a:lnTo>
                    <a:pt x="385" y="528"/>
                  </a:lnTo>
                  <a:lnTo>
                    <a:pt x="385" y="534"/>
                  </a:lnTo>
                  <a:lnTo>
                    <a:pt x="374" y="546"/>
                  </a:lnTo>
                  <a:lnTo>
                    <a:pt x="374" y="552"/>
                  </a:lnTo>
                  <a:lnTo>
                    <a:pt x="368" y="558"/>
                  </a:lnTo>
                  <a:lnTo>
                    <a:pt x="368" y="552"/>
                  </a:lnTo>
                  <a:lnTo>
                    <a:pt x="362" y="564"/>
                  </a:lnTo>
                  <a:lnTo>
                    <a:pt x="368" y="570"/>
                  </a:lnTo>
                  <a:lnTo>
                    <a:pt x="362" y="582"/>
                  </a:lnTo>
                  <a:lnTo>
                    <a:pt x="368" y="582"/>
                  </a:lnTo>
                  <a:lnTo>
                    <a:pt x="356" y="588"/>
                  </a:lnTo>
                  <a:lnTo>
                    <a:pt x="362" y="594"/>
                  </a:lnTo>
                  <a:lnTo>
                    <a:pt x="356" y="606"/>
                  </a:lnTo>
                  <a:lnTo>
                    <a:pt x="362" y="606"/>
                  </a:lnTo>
                  <a:lnTo>
                    <a:pt x="356" y="606"/>
                  </a:lnTo>
                  <a:lnTo>
                    <a:pt x="362" y="612"/>
                  </a:lnTo>
                  <a:lnTo>
                    <a:pt x="356" y="618"/>
                  </a:lnTo>
                  <a:lnTo>
                    <a:pt x="362" y="618"/>
                  </a:lnTo>
                  <a:lnTo>
                    <a:pt x="350" y="642"/>
                  </a:lnTo>
                  <a:lnTo>
                    <a:pt x="356" y="648"/>
                  </a:lnTo>
                  <a:lnTo>
                    <a:pt x="362" y="660"/>
                  </a:lnTo>
                  <a:lnTo>
                    <a:pt x="362" y="666"/>
                  </a:lnTo>
                  <a:lnTo>
                    <a:pt x="339" y="672"/>
                  </a:lnTo>
                  <a:lnTo>
                    <a:pt x="333" y="672"/>
                  </a:lnTo>
                  <a:lnTo>
                    <a:pt x="327" y="672"/>
                  </a:lnTo>
                  <a:lnTo>
                    <a:pt x="321" y="678"/>
                  </a:lnTo>
                  <a:lnTo>
                    <a:pt x="321" y="690"/>
                  </a:lnTo>
                  <a:lnTo>
                    <a:pt x="333" y="708"/>
                  </a:lnTo>
                  <a:lnTo>
                    <a:pt x="327" y="720"/>
                  </a:lnTo>
                  <a:lnTo>
                    <a:pt x="315" y="720"/>
                  </a:lnTo>
                  <a:lnTo>
                    <a:pt x="280" y="702"/>
                  </a:lnTo>
                  <a:lnTo>
                    <a:pt x="263" y="708"/>
                  </a:lnTo>
                  <a:lnTo>
                    <a:pt x="257" y="726"/>
                  </a:lnTo>
                  <a:lnTo>
                    <a:pt x="257" y="732"/>
                  </a:lnTo>
                  <a:lnTo>
                    <a:pt x="263" y="738"/>
                  </a:lnTo>
                  <a:lnTo>
                    <a:pt x="257" y="738"/>
                  </a:lnTo>
                  <a:lnTo>
                    <a:pt x="245" y="726"/>
                  </a:lnTo>
                  <a:lnTo>
                    <a:pt x="239" y="726"/>
                  </a:lnTo>
                  <a:lnTo>
                    <a:pt x="245" y="732"/>
                  </a:lnTo>
                  <a:lnTo>
                    <a:pt x="239" y="732"/>
                  </a:lnTo>
                  <a:lnTo>
                    <a:pt x="234" y="732"/>
                  </a:lnTo>
                  <a:lnTo>
                    <a:pt x="234" y="726"/>
                  </a:lnTo>
                  <a:lnTo>
                    <a:pt x="222" y="702"/>
                  </a:lnTo>
                  <a:lnTo>
                    <a:pt x="216" y="696"/>
                  </a:lnTo>
                  <a:lnTo>
                    <a:pt x="222" y="690"/>
                  </a:lnTo>
                  <a:lnTo>
                    <a:pt x="228" y="690"/>
                  </a:lnTo>
                  <a:lnTo>
                    <a:pt x="228" y="684"/>
                  </a:lnTo>
                  <a:lnTo>
                    <a:pt x="216" y="660"/>
                  </a:lnTo>
                  <a:lnTo>
                    <a:pt x="216" y="648"/>
                  </a:lnTo>
                  <a:lnTo>
                    <a:pt x="198" y="642"/>
                  </a:lnTo>
                  <a:lnTo>
                    <a:pt x="198" y="630"/>
                  </a:lnTo>
                  <a:lnTo>
                    <a:pt x="181" y="618"/>
                  </a:lnTo>
                  <a:lnTo>
                    <a:pt x="169" y="624"/>
                  </a:lnTo>
                  <a:lnTo>
                    <a:pt x="169" y="618"/>
                  </a:lnTo>
                  <a:lnTo>
                    <a:pt x="169" y="612"/>
                  </a:lnTo>
                  <a:lnTo>
                    <a:pt x="140" y="600"/>
                  </a:lnTo>
                  <a:lnTo>
                    <a:pt x="140" y="594"/>
                  </a:lnTo>
                  <a:lnTo>
                    <a:pt x="128" y="582"/>
                  </a:lnTo>
                  <a:lnTo>
                    <a:pt x="128" y="558"/>
                  </a:lnTo>
                  <a:lnTo>
                    <a:pt x="134" y="540"/>
                  </a:lnTo>
                  <a:lnTo>
                    <a:pt x="140" y="528"/>
                  </a:lnTo>
                  <a:lnTo>
                    <a:pt x="140" y="522"/>
                  </a:lnTo>
                  <a:close/>
                </a:path>
              </a:pathLst>
            </a:custGeom>
            <a:solidFill>
              <a:schemeClr val="accent3"/>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26" name="Freeform 146">
              <a:extLst>
                <a:ext uri="{FF2B5EF4-FFF2-40B4-BE49-F238E27FC236}">
                  <a16:creationId xmlns:a16="http://schemas.microsoft.com/office/drawing/2014/main" id="{990C18E9-6790-4E2C-B580-F3D35353A087}"/>
                </a:ext>
              </a:extLst>
            </p:cNvPr>
            <p:cNvSpPr>
              <a:spLocks noChangeAspect="1"/>
            </p:cNvSpPr>
            <p:nvPr/>
          </p:nvSpPr>
          <p:spPr bwMode="auto">
            <a:xfrm>
              <a:off x="4311650" y="1450975"/>
              <a:ext cx="388938" cy="671513"/>
            </a:xfrm>
            <a:custGeom>
              <a:avLst/>
              <a:gdLst>
                <a:gd name="T0" fmla="*/ 50463 w 316"/>
                <a:gd name="T1" fmla="*/ 476558 h 558"/>
                <a:gd name="T2" fmla="*/ 35694 w 316"/>
                <a:gd name="T3" fmla="*/ 454896 h 558"/>
                <a:gd name="T4" fmla="*/ 43079 w 316"/>
                <a:gd name="T5" fmla="*/ 433234 h 558"/>
                <a:gd name="T6" fmla="*/ 43079 w 316"/>
                <a:gd name="T7" fmla="*/ 397131 h 558"/>
                <a:gd name="T8" fmla="*/ 35694 w 316"/>
                <a:gd name="T9" fmla="*/ 288823 h 558"/>
                <a:gd name="T10" fmla="*/ 29540 w 316"/>
                <a:gd name="T11" fmla="*/ 194955 h 558"/>
                <a:gd name="T12" fmla="*/ 22155 w 316"/>
                <a:gd name="T13" fmla="*/ 108309 h 558"/>
                <a:gd name="T14" fmla="*/ 22155 w 316"/>
                <a:gd name="T15" fmla="*/ 43323 h 558"/>
                <a:gd name="T16" fmla="*/ 29540 w 316"/>
                <a:gd name="T17" fmla="*/ 50544 h 558"/>
                <a:gd name="T18" fmla="*/ 93542 w 316"/>
                <a:gd name="T19" fmla="*/ 21662 h 558"/>
                <a:gd name="T20" fmla="*/ 187084 w 316"/>
                <a:gd name="T21" fmla="*/ 14441 h 558"/>
                <a:gd name="T22" fmla="*/ 273241 w 316"/>
                <a:gd name="T23" fmla="*/ 7221 h 558"/>
                <a:gd name="T24" fmla="*/ 331090 w 316"/>
                <a:gd name="T25" fmla="*/ 0 h 558"/>
                <a:gd name="T26" fmla="*/ 338475 w 316"/>
                <a:gd name="T27" fmla="*/ 50544 h 558"/>
                <a:gd name="T28" fmla="*/ 345859 w 316"/>
                <a:gd name="T29" fmla="*/ 122750 h 558"/>
                <a:gd name="T30" fmla="*/ 352014 w 316"/>
                <a:gd name="T31" fmla="*/ 187735 h 558"/>
                <a:gd name="T32" fmla="*/ 366783 w 316"/>
                <a:gd name="T33" fmla="*/ 274382 h 558"/>
                <a:gd name="T34" fmla="*/ 374168 w 316"/>
                <a:gd name="T35" fmla="*/ 346587 h 558"/>
                <a:gd name="T36" fmla="*/ 374168 w 316"/>
                <a:gd name="T37" fmla="*/ 389911 h 558"/>
                <a:gd name="T38" fmla="*/ 374168 w 316"/>
                <a:gd name="T39" fmla="*/ 433234 h 558"/>
                <a:gd name="T40" fmla="*/ 381553 w 316"/>
                <a:gd name="T41" fmla="*/ 454896 h 558"/>
                <a:gd name="T42" fmla="*/ 381553 w 316"/>
                <a:gd name="T43" fmla="*/ 469337 h 558"/>
                <a:gd name="T44" fmla="*/ 331090 w 316"/>
                <a:gd name="T45" fmla="*/ 483778 h 558"/>
                <a:gd name="T46" fmla="*/ 316320 w 316"/>
                <a:gd name="T47" fmla="*/ 512660 h 558"/>
                <a:gd name="T48" fmla="*/ 295396 w 316"/>
                <a:gd name="T49" fmla="*/ 534322 h 558"/>
                <a:gd name="T50" fmla="*/ 273241 w 316"/>
                <a:gd name="T51" fmla="*/ 563204 h 558"/>
                <a:gd name="T52" fmla="*/ 265856 w 316"/>
                <a:gd name="T53" fmla="*/ 599307 h 558"/>
                <a:gd name="T54" fmla="*/ 252317 w 316"/>
                <a:gd name="T55" fmla="*/ 613748 h 558"/>
                <a:gd name="T56" fmla="*/ 215393 w 316"/>
                <a:gd name="T57" fmla="*/ 599307 h 558"/>
                <a:gd name="T58" fmla="*/ 201854 w 316"/>
                <a:gd name="T59" fmla="*/ 584866 h 558"/>
                <a:gd name="T60" fmla="*/ 194469 w 316"/>
                <a:gd name="T61" fmla="*/ 599307 h 558"/>
                <a:gd name="T62" fmla="*/ 194469 w 316"/>
                <a:gd name="T63" fmla="*/ 628190 h 558"/>
                <a:gd name="T64" fmla="*/ 172314 w 316"/>
                <a:gd name="T65" fmla="*/ 642631 h 558"/>
                <a:gd name="T66" fmla="*/ 151390 w 316"/>
                <a:gd name="T67" fmla="*/ 620969 h 558"/>
                <a:gd name="T68" fmla="*/ 123082 w 316"/>
                <a:gd name="T69" fmla="*/ 657072 h 558"/>
                <a:gd name="T70" fmla="*/ 78772 w 316"/>
                <a:gd name="T71" fmla="*/ 635410 h 558"/>
                <a:gd name="T72" fmla="*/ 57848 w 316"/>
                <a:gd name="T73" fmla="*/ 642631 h 558"/>
                <a:gd name="T74" fmla="*/ 50463 w 316"/>
                <a:gd name="T75" fmla="*/ 657072 h 558"/>
                <a:gd name="T76" fmla="*/ 35694 w 316"/>
                <a:gd name="T77" fmla="*/ 649851 h 558"/>
                <a:gd name="T78" fmla="*/ 22155 w 316"/>
                <a:gd name="T79" fmla="*/ 664292 h 558"/>
                <a:gd name="T80" fmla="*/ 0 w 316"/>
                <a:gd name="T81" fmla="*/ 664292 h 558"/>
                <a:gd name="T82" fmla="*/ 7385 w 316"/>
                <a:gd name="T83" fmla="*/ 649851 h 558"/>
                <a:gd name="T84" fmla="*/ 0 w 316"/>
                <a:gd name="T85" fmla="*/ 628190 h 558"/>
                <a:gd name="T86" fmla="*/ 7385 w 316"/>
                <a:gd name="T87" fmla="*/ 620969 h 558"/>
                <a:gd name="T88" fmla="*/ 7385 w 316"/>
                <a:gd name="T89" fmla="*/ 599307 h 558"/>
                <a:gd name="T90" fmla="*/ 22155 w 316"/>
                <a:gd name="T91" fmla="*/ 584866 h 558"/>
                <a:gd name="T92" fmla="*/ 35694 w 316"/>
                <a:gd name="T93" fmla="*/ 563204 h 558"/>
                <a:gd name="T94" fmla="*/ 43079 w 316"/>
                <a:gd name="T95" fmla="*/ 541543 h 558"/>
                <a:gd name="T96" fmla="*/ 57848 w 316"/>
                <a:gd name="T97" fmla="*/ 512660 h 5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6" h="558">
                  <a:moveTo>
                    <a:pt x="41" y="408"/>
                  </a:moveTo>
                  <a:lnTo>
                    <a:pt x="41" y="402"/>
                  </a:lnTo>
                  <a:lnTo>
                    <a:pt x="41" y="396"/>
                  </a:lnTo>
                  <a:lnTo>
                    <a:pt x="35" y="390"/>
                  </a:lnTo>
                  <a:lnTo>
                    <a:pt x="35" y="384"/>
                  </a:lnTo>
                  <a:lnTo>
                    <a:pt x="29" y="378"/>
                  </a:lnTo>
                  <a:lnTo>
                    <a:pt x="29" y="372"/>
                  </a:lnTo>
                  <a:lnTo>
                    <a:pt x="35" y="366"/>
                  </a:lnTo>
                  <a:lnTo>
                    <a:pt x="35" y="360"/>
                  </a:lnTo>
                  <a:lnTo>
                    <a:pt x="29" y="354"/>
                  </a:lnTo>
                  <a:lnTo>
                    <a:pt x="35" y="348"/>
                  </a:lnTo>
                  <a:lnTo>
                    <a:pt x="35" y="330"/>
                  </a:lnTo>
                  <a:lnTo>
                    <a:pt x="35" y="312"/>
                  </a:lnTo>
                  <a:lnTo>
                    <a:pt x="35" y="276"/>
                  </a:lnTo>
                  <a:lnTo>
                    <a:pt x="29" y="240"/>
                  </a:lnTo>
                  <a:lnTo>
                    <a:pt x="24" y="198"/>
                  </a:lnTo>
                  <a:lnTo>
                    <a:pt x="24" y="192"/>
                  </a:lnTo>
                  <a:lnTo>
                    <a:pt x="24" y="162"/>
                  </a:lnTo>
                  <a:lnTo>
                    <a:pt x="18" y="126"/>
                  </a:lnTo>
                  <a:lnTo>
                    <a:pt x="18" y="102"/>
                  </a:lnTo>
                  <a:lnTo>
                    <a:pt x="18" y="90"/>
                  </a:lnTo>
                  <a:lnTo>
                    <a:pt x="12" y="66"/>
                  </a:lnTo>
                  <a:lnTo>
                    <a:pt x="12" y="30"/>
                  </a:lnTo>
                  <a:lnTo>
                    <a:pt x="18" y="36"/>
                  </a:lnTo>
                  <a:lnTo>
                    <a:pt x="24" y="36"/>
                  </a:lnTo>
                  <a:lnTo>
                    <a:pt x="24" y="42"/>
                  </a:lnTo>
                  <a:lnTo>
                    <a:pt x="41" y="42"/>
                  </a:lnTo>
                  <a:lnTo>
                    <a:pt x="70" y="30"/>
                  </a:lnTo>
                  <a:lnTo>
                    <a:pt x="76" y="18"/>
                  </a:lnTo>
                  <a:lnTo>
                    <a:pt x="105" y="18"/>
                  </a:lnTo>
                  <a:lnTo>
                    <a:pt x="135" y="18"/>
                  </a:lnTo>
                  <a:lnTo>
                    <a:pt x="152" y="12"/>
                  </a:lnTo>
                  <a:lnTo>
                    <a:pt x="175" y="12"/>
                  </a:lnTo>
                  <a:lnTo>
                    <a:pt x="187" y="12"/>
                  </a:lnTo>
                  <a:lnTo>
                    <a:pt x="222" y="6"/>
                  </a:lnTo>
                  <a:lnTo>
                    <a:pt x="234" y="6"/>
                  </a:lnTo>
                  <a:lnTo>
                    <a:pt x="269" y="0"/>
                  </a:lnTo>
                  <a:lnTo>
                    <a:pt x="269" y="6"/>
                  </a:lnTo>
                  <a:lnTo>
                    <a:pt x="275" y="30"/>
                  </a:lnTo>
                  <a:lnTo>
                    <a:pt x="275" y="42"/>
                  </a:lnTo>
                  <a:lnTo>
                    <a:pt x="275" y="60"/>
                  </a:lnTo>
                  <a:lnTo>
                    <a:pt x="275" y="66"/>
                  </a:lnTo>
                  <a:lnTo>
                    <a:pt x="281" y="102"/>
                  </a:lnTo>
                  <a:lnTo>
                    <a:pt x="281" y="108"/>
                  </a:lnTo>
                  <a:lnTo>
                    <a:pt x="286" y="138"/>
                  </a:lnTo>
                  <a:lnTo>
                    <a:pt x="286" y="156"/>
                  </a:lnTo>
                  <a:lnTo>
                    <a:pt x="292" y="186"/>
                  </a:lnTo>
                  <a:lnTo>
                    <a:pt x="292" y="192"/>
                  </a:lnTo>
                  <a:lnTo>
                    <a:pt x="298" y="228"/>
                  </a:lnTo>
                  <a:lnTo>
                    <a:pt x="298" y="240"/>
                  </a:lnTo>
                  <a:lnTo>
                    <a:pt x="298" y="264"/>
                  </a:lnTo>
                  <a:lnTo>
                    <a:pt x="304" y="288"/>
                  </a:lnTo>
                  <a:lnTo>
                    <a:pt x="304" y="294"/>
                  </a:lnTo>
                  <a:lnTo>
                    <a:pt x="304" y="324"/>
                  </a:lnTo>
                  <a:lnTo>
                    <a:pt x="310" y="348"/>
                  </a:lnTo>
                  <a:lnTo>
                    <a:pt x="304" y="354"/>
                  </a:lnTo>
                  <a:lnTo>
                    <a:pt x="304" y="360"/>
                  </a:lnTo>
                  <a:lnTo>
                    <a:pt x="310" y="366"/>
                  </a:lnTo>
                  <a:lnTo>
                    <a:pt x="304" y="378"/>
                  </a:lnTo>
                  <a:lnTo>
                    <a:pt x="310" y="378"/>
                  </a:lnTo>
                  <a:lnTo>
                    <a:pt x="316" y="378"/>
                  </a:lnTo>
                  <a:lnTo>
                    <a:pt x="310" y="384"/>
                  </a:lnTo>
                  <a:lnTo>
                    <a:pt x="310" y="390"/>
                  </a:lnTo>
                  <a:lnTo>
                    <a:pt x="292" y="396"/>
                  </a:lnTo>
                  <a:lnTo>
                    <a:pt x="275" y="408"/>
                  </a:lnTo>
                  <a:lnTo>
                    <a:pt x="269" y="402"/>
                  </a:lnTo>
                  <a:lnTo>
                    <a:pt x="263" y="402"/>
                  </a:lnTo>
                  <a:lnTo>
                    <a:pt x="251" y="408"/>
                  </a:lnTo>
                  <a:lnTo>
                    <a:pt x="257" y="426"/>
                  </a:lnTo>
                  <a:lnTo>
                    <a:pt x="257" y="432"/>
                  </a:lnTo>
                  <a:lnTo>
                    <a:pt x="251" y="438"/>
                  </a:lnTo>
                  <a:lnTo>
                    <a:pt x="240" y="444"/>
                  </a:lnTo>
                  <a:lnTo>
                    <a:pt x="240" y="456"/>
                  </a:lnTo>
                  <a:lnTo>
                    <a:pt x="234" y="462"/>
                  </a:lnTo>
                  <a:lnTo>
                    <a:pt x="222" y="468"/>
                  </a:lnTo>
                  <a:lnTo>
                    <a:pt x="216" y="468"/>
                  </a:lnTo>
                  <a:lnTo>
                    <a:pt x="211" y="486"/>
                  </a:lnTo>
                  <a:lnTo>
                    <a:pt x="216" y="498"/>
                  </a:lnTo>
                  <a:lnTo>
                    <a:pt x="211" y="504"/>
                  </a:lnTo>
                  <a:lnTo>
                    <a:pt x="205" y="510"/>
                  </a:lnTo>
                  <a:lnTo>
                    <a:pt x="199" y="510"/>
                  </a:lnTo>
                  <a:lnTo>
                    <a:pt x="181" y="504"/>
                  </a:lnTo>
                  <a:lnTo>
                    <a:pt x="175" y="498"/>
                  </a:lnTo>
                  <a:lnTo>
                    <a:pt x="175" y="492"/>
                  </a:lnTo>
                  <a:lnTo>
                    <a:pt x="170" y="486"/>
                  </a:lnTo>
                  <a:lnTo>
                    <a:pt x="164" y="486"/>
                  </a:lnTo>
                  <a:lnTo>
                    <a:pt x="170" y="492"/>
                  </a:lnTo>
                  <a:lnTo>
                    <a:pt x="164" y="498"/>
                  </a:lnTo>
                  <a:lnTo>
                    <a:pt x="158" y="498"/>
                  </a:lnTo>
                  <a:lnTo>
                    <a:pt x="164" y="504"/>
                  </a:lnTo>
                  <a:lnTo>
                    <a:pt x="158" y="504"/>
                  </a:lnTo>
                  <a:lnTo>
                    <a:pt x="158" y="522"/>
                  </a:lnTo>
                  <a:lnTo>
                    <a:pt x="146" y="522"/>
                  </a:lnTo>
                  <a:lnTo>
                    <a:pt x="146" y="534"/>
                  </a:lnTo>
                  <a:lnTo>
                    <a:pt x="140" y="534"/>
                  </a:lnTo>
                  <a:lnTo>
                    <a:pt x="140" y="528"/>
                  </a:lnTo>
                  <a:lnTo>
                    <a:pt x="135" y="528"/>
                  </a:lnTo>
                  <a:lnTo>
                    <a:pt x="123" y="516"/>
                  </a:lnTo>
                  <a:lnTo>
                    <a:pt x="111" y="528"/>
                  </a:lnTo>
                  <a:lnTo>
                    <a:pt x="105" y="528"/>
                  </a:lnTo>
                  <a:lnTo>
                    <a:pt x="100" y="546"/>
                  </a:lnTo>
                  <a:lnTo>
                    <a:pt x="82" y="540"/>
                  </a:lnTo>
                  <a:lnTo>
                    <a:pt x="76" y="534"/>
                  </a:lnTo>
                  <a:lnTo>
                    <a:pt x="64" y="528"/>
                  </a:lnTo>
                  <a:lnTo>
                    <a:pt x="59" y="534"/>
                  </a:lnTo>
                  <a:lnTo>
                    <a:pt x="47" y="528"/>
                  </a:lnTo>
                  <a:lnTo>
                    <a:pt x="47" y="534"/>
                  </a:lnTo>
                  <a:lnTo>
                    <a:pt x="47" y="540"/>
                  </a:lnTo>
                  <a:lnTo>
                    <a:pt x="47" y="546"/>
                  </a:lnTo>
                  <a:lnTo>
                    <a:pt x="41" y="546"/>
                  </a:lnTo>
                  <a:lnTo>
                    <a:pt x="41" y="540"/>
                  </a:lnTo>
                  <a:lnTo>
                    <a:pt x="35" y="540"/>
                  </a:lnTo>
                  <a:lnTo>
                    <a:pt x="29" y="540"/>
                  </a:lnTo>
                  <a:lnTo>
                    <a:pt x="18" y="534"/>
                  </a:lnTo>
                  <a:lnTo>
                    <a:pt x="18" y="540"/>
                  </a:lnTo>
                  <a:lnTo>
                    <a:pt x="18" y="552"/>
                  </a:lnTo>
                  <a:lnTo>
                    <a:pt x="12" y="558"/>
                  </a:lnTo>
                  <a:lnTo>
                    <a:pt x="6" y="552"/>
                  </a:lnTo>
                  <a:lnTo>
                    <a:pt x="0" y="552"/>
                  </a:lnTo>
                  <a:lnTo>
                    <a:pt x="6" y="546"/>
                  </a:lnTo>
                  <a:lnTo>
                    <a:pt x="0" y="540"/>
                  </a:lnTo>
                  <a:lnTo>
                    <a:pt x="6" y="540"/>
                  </a:lnTo>
                  <a:lnTo>
                    <a:pt x="0" y="540"/>
                  </a:lnTo>
                  <a:lnTo>
                    <a:pt x="6" y="528"/>
                  </a:lnTo>
                  <a:lnTo>
                    <a:pt x="0" y="522"/>
                  </a:lnTo>
                  <a:lnTo>
                    <a:pt x="12" y="516"/>
                  </a:lnTo>
                  <a:lnTo>
                    <a:pt x="6" y="516"/>
                  </a:lnTo>
                  <a:lnTo>
                    <a:pt x="12" y="504"/>
                  </a:lnTo>
                  <a:lnTo>
                    <a:pt x="6" y="498"/>
                  </a:lnTo>
                  <a:lnTo>
                    <a:pt x="12" y="486"/>
                  </a:lnTo>
                  <a:lnTo>
                    <a:pt x="12" y="492"/>
                  </a:lnTo>
                  <a:lnTo>
                    <a:pt x="18" y="486"/>
                  </a:lnTo>
                  <a:lnTo>
                    <a:pt x="18" y="480"/>
                  </a:lnTo>
                  <a:lnTo>
                    <a:pt x="29" y="468"/>
                  </a:lnTo>
                  <a:lnTo>
                    <a:pt x="29" y="462"/>
                  </a:lnTo>
                  <a:lnTo>
                    <a:pt x="35" y="456"/>
                  </a:lnTo>
                  <a:lnTo>
                    <a:pt x="35" y="450"/>
                  </a:lnTo>
                  <a:lnTo>
                    <a:pt x="41" y="444"/>
                  </a:lnTo>
                  <a:lnTo>
                    <a:pt x="35" y="438"/>
                  </a:lnTo>
                  <a:lnTo>
                    <a:pt x="47" y="426"/>
                  </a:lnTo>
                  <a:lnTo>
                    <a:pt x="41" y="408"/>
                  </a:lnTo>
                  <a:close/>
                </a:path>
              </a:pathLst>
            </a:custGeom>
            <a:solidFill>
              <a:schemeClr val="accent3"/>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27" name="Freeform 147">
              <a:extLst>
                <a:ext uri="{FF2B5EF4-FFF2-40B4-BE49-F238E27FC236}">
                  <a16:creationId xmlns:a16="http://schemas.microsoft.com/office/drawing/2014/main" id="{26F3A173-D9FD-4D95-A599-FB59718C8CEE}"/>
                </a:ext>
              </a:extLst>
            </p:cNvPr>
            <p:cNvSpPr>
              <a:spLocks noChangeAspect="1"/>
            </p:cNvSpPr>
            <p:nvPr/>
          </p:nvSpPr>
          <p:spPr bwMode="auto">
            <a:xfrm>
              <a:off x="3249613" y="1243013"/>
              <a:ext cx="762000" cy="495300"/>
            </a:xfrm>
            <a:custGeom>
              <a:avLst/>
              <a:gdLst>
                <a:gd name="T0" fmla="*/ 94319 w 614"/>
                <a:gd name="T1" fmla="*/ 380448 h 414"/>
                <a:gd name="T2" fmla="*/ 86873 w 614"/>
                <a:gd name="T3" fmla="*/ 358913 h 414"/>
                <a:gd name="T4" fmla="*/ 86873 w 614"/>
                <a:gd name="T5" fmla="*/ 330200 h 414"/>
                <a:gd name="T6" fmla="*/ 73221 w 614"/>
                <a:gd name="T7" fmla="*/ 323022 h 414"/>
                <a:gd name="T8" fmla="*/ 65775 w 614"/>
                <a:gd name="T9" fmla="*/ 294309 h 414"/>
                <a:gd name="T10" fmla="*/ 58329 w 614"/>
                <a:gd name="T11" fmla="*/ 251239 h 414"/>
                <a:gd name="T12" fmla="*/ 43436 w 614"/>
                <a:gd name="T13" fmla="*/ 229704 h 414"/>
                <a:gd name="T14" fmla="*/ 35990 w 614"/>
                <a:gd name="T15" fmla="*/ 208170 h 414"/>
                <a:gd name="T16" fmla="*/ 29785 w 614"/>
                <a:gd name="T17" fmla="*/ 172278 h 414"/>
                <a:gd name="T18" fmla="*/ 14893 w 614"/>
                <a:gd name="T19" fmla="*/ 150743 h 414"/>
                <a:gd name="T20" fmla="*/ 14893 w 614"/>
                <a:gd name="T21" fmla="*/ 100496 h 414"/>
                <a:gd name="T22" fmla="*/ 22339 w 614"/>
                <a:gd name="T23" fmla="*/ 78961 h 414"/>
                <a:gd name="T24" fmla="*/ 7446 w 614"/>
                <a:gd name="T25" fmla="*/ 50248 h 414"/>
                <a:gd name="T26" fmla="*/ 7446 w 614"/>
                <a:gd name="T27" fmla="*/ 7178 h 414"/>
                <a:gd name="T28" fmla="*/ 94319 w 614"/>
                <a:gd name="T29" fmla="*/ 14357 h 414"/>
                <a:gd name="T30" fmla="*/ 203531 w 614"/>
                <a:gd name="T31" fmla="*/ 7178 h 414"/>
                <a:gd name="T32" fmla="*/ 275511 w 614"/>
                <a:gd name="T33" fmla="*/ 7178 h 414"/>
                <a:gd name="T34" fmla="*/ 362384 w 614"/>
                <a:gd name="T35" fmla="*/ 7178 h 414"/>
                <a:gd name="T36" fmla="*/ 471596 w 614"/>
                <a:gd name="T37" fmla="*/ 0 h 414"/>
                <a:gd name="T38" fmla="*/ 565915 w 614"/>
                <a:gd name="T39" fmla="*/ 0 h 414"/>
                <a:gd name="T40" fmla="*/ 624244 w 614"/>
                <a:gd name="T41" fmla="*/ 7178 h 414"/>
                <a:gd name="T42" fmla="*/ 645342 w 614"/>
                <a:gd name="T43" fmla="*/ 28713 h 414"/>
                <a:gd name="T44" fmla="*/ 637896 w 614"/>
                <a:gd name="T45" fmla="*/ 71783 h 414"/>
                <a:gd name="T46" fmla="*/ 696225 w 614"/>
                <a:gd name="T47" fmla="*/ 129209 h 414"/>
                <a:gd name="T48" fmla="*/ 718564 w 614"/>
                <a:gd name="T49" fmla="*/ 165100 h 414"/>
                <a:gd name="T50" fmla="*/ 739661 w 614"/>
                <a:gd name="T51" fmla="*/ 193813 h 414"/>
                <a:gd name="T52" fmla="*/ 762000 w 614"/>
                <a:gd name="T53" fmla="*/ 236883 h 414"/>
                <a:gd name="T54" fmla="*/ 747107 w 614"/>
                <a:gd name="T55" fmla="*/ 272774 h 414"/>
                <a:gd name="T56" fmla="*/ 711117 w 614"/>
                <a:gd name="T57" fmla="*/ 308665 h 414"/>
                <a:gd name="T58" fmla="*/ 667681 w 614"/>
                <a:gd name="T59" fmla="*/ 323022 h 414"/>
                <a:gd name="T60" fmla="*/ 675127 w 614"/>
                <a:gd name="T61" fmla="*/ 366091 h 414"/>
                <a:gd name="T62" fmla="*/ 660235 w 614"/>
                <a:gd name="T63" fmla="*/ 416339 h 414"/>
                <a:gd name="T64" fmla="*/ 624244 w 614"/>
                <a:gd name="T65" fmla="*/ 459409 h 414"/>
                <a:gd name="T66" fmla="*/ 624244 w 614"/>
                <a:gd name="T67" fmla="*/ 495300 h 414"/>
                <a:gd name="T68" fmla="*/ 609352 w 614"/>
                <a:gd name="T69" fmla="*/ 480943 h 414"/>
                <a:gd name="T70" fmla="*/ 587013 w 614"/>
                <a:gd name="T71" fmla="*/ 459409 h 414"/>
                <a:gd name="T72" fmla="*/ 515033 w 614"/>
                <a:gd name="T73" fmla="*/ 459409 h 414"/>
                <a:gd name="T74" fmla="*/ 420713 w 614"/>
                <a:gd name="T75" fmla="*/ 466587 h 414"/>
                <a:gd name="T76" fmla="*/ 341287 w 614"/>
                <a:gd name="T77" fmla="*/ 466587 h 414"/>
                <a:gd name="T78" fmla="*/ 261860 w 614"/>
                <a:gd name="T79" fmla="*/ 473765 h 414"/>
                <a:gd name="T80" fmla="*/ 167541 w 614"/>
                <a:gd name="T81" fmla="*/ 473765 h 414"/>
                <a:gd name="T82" fmla="*/ 101765 w 614"/>
                <a:gd name="T83" fmla="*/ 459409 h 414"/>
                <a:gd name="T84" fmla="*/ 94319 w 614"/>
                <a:gd name="T85" fmla="*/ 423517 h 4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14" h="414">
                  <a:moveTo>
                    <a:pt x="70" y="330"/>
                  </a:moveTo>
                  <a:lnTo>
                    <a:pt x="76" y="318"/>
                  </a:lnTo>
                  <a:lnTo>
                    <a:pt x="70" y="312"/>
                  </a:lnTo>
                  <a:lnTo>
                    <a:pt x="70" y="300"/>
                  </a:lnTo>
                  <a:lnTo>
                    <a:pt x="65" y="294"/>
                  </a:lnTo>
                  <a:lnTo>
                    <a:pt x="65" y="288"/>
                  </a:lnTo>
                  <a:lnTo>
                    <a:pt x="70" y="276"/>
                  </a:lnTo>
                  <a:lnTo>
                    <a:pt x="59" y="276"/>
                  </a:lnTo>
                  <a:lnTo>
                    <a:pt x="65" y="270"/>
                  </a:lnTo>
                  <a:lnTo>
                    <a:pt x="59" y="270"/>
                  </a:lnTo>
                  <a:lnTo>
                    <a:pt x="53" y="270"/>
                  </a:lnTo>
                  <a:lnTo>
                    <a:pt x="53" y="246"/>
                  </a:lnTo>
                  <a:lnTo>
                    <a:pt x="53" y="234"/>
                  </a:lnTo>
                  <a:lnTo>
                    <a:pt x="47" y="222"/>
                  </a:lnTo>
                  <a:lnTo>
                    <a:pt x="47" y="210"/>
                  </a:lnTo>
                  <a:lnTo>
                    <a:pt x="41" y="204"/>
                  </a:lnTo>
                  <a:lnTo>
                    <a:pt x="35" y="198"/>
                  </a:lnTo>
                  <a:lnTo>
                    <a:pt x="35" y="192"/>
                  </a:lnTo>
                  <a:lnTo>
                    <a:pt x="29" y="186"/>
                  </a:lnTo>
                  <a:lnTo>
                    <a:pt x="29" y="180"/>
                  </a:lnTo>
                  <a:lnTo>
                    <a:pt x="29" y="174"/>
                  </a:lnTo>
                  <a:lnTo>
                    <a:pt x="29" y="168"/>
                  </a:lnTo>
                  <a:lnTo>
                    <a:pt x="24" y="162"/>
                  </a:lnTo>
                  <a:lnTo>
                    <a:pt x="24" y="144"/>
                  </a:lnTo>
                  <a:lnTo>
                    <a:pt x="18" y="144"/>
                  </a:lnTo>
                  <a:lnTo>
                    <a:pt x="18" y="132"/>
                  </a:lnTo>
                  <a:lnTo>
                    <a:pt x="12" y="126"/>
                  </a:lnTo>
                  <a:lnTo>
                    <a:pt x="0" y="108"/>
                  </a:lnTo>
                  <a:lnTo>
                    <a:pt x="12" y="96"/>
                  </a:lnTo>
                  <a:lnTo>
                    <a:pt x="12" y="84"/>
                  </a:lnTo>
                  <a:lnTo>
                    <a:pt x="18" y="72"/>
                  </a:lnTo>
                  <a:lnTo>
                    <a:pt x="12" y="66"/>
                  </a:lnTo>
                  <a:lnTo>
                    <a:pt x="18" y="66"/>
                  </a:lnTo>
                  <a:lnTo>
                    <a:pt x="18" y="48"/>
                  </a:lnTo>
                  <a:lnTo>
                    <a:pt x="12" y="42"/>
                  </a:lnTo>
                  <a:lnTo>
                    <a:pt x="6" y="42"/>
                  </a:lnTo>
                  <a:lnTo>
                    <a:pt x="12" y="24"/>
                  </a:lnTo>
                  <a:lnTo>
                    <a:pt x="6" y="18"/>
                  </a:lnTo>
                  <a:lnTo>
                    <a:pt x="6" y="6"/>
                  </a:lnTo>
                  <a:lnTo>
                    <a:pt x="18" y="6"/>
                  </a:lnTo>
                  <a:lnTo>
                    <a:pt x="59" y="12"/>
                  </a:lnTo>
                  <a:lnTo>
                    <a:pt x="76" y="12"/>
                  </a:lnTo>
                  <a:lnTo>
                    <a:pt x="111" y="6"/>
                  </a:lnTo>
                  <a:lnTo>
                    <a:pt x="117" y="6"/>
                  </a:lnTo>
                  <a:lnTo>
                    <a:pt x="164" y="6"/>
                  </a:lnTo>
                  <a:lnTo>
                    <a:pt x="170" y="6"/>
                  </a:lnTo>
                  <a:lnTo>
                    <a:pt x="205" y="6"/>
                  </a:lnTo>
                  <a:lnTo>
                    <a:pt x="222" y="6"/>
                  </a:lnTo>
                  <a:lnTo>
                    <a:pt x="251" y="6"/>
                  </a:lnTo>
                  <a:lnTo>
                    <a:pt x="281" y="6"/>
                  </a:lnTo>
                  <a:lnTo>
                    <a:pt x="292" y="6"/>
                  </a:lnTo>
                  <a:lnTo>
                    <a:pt x="333" y="6"/>
                  </a:lnTo>
                  <a:lnTo>
                    <a:pt x="339" y="6"/>
                  </a:lnTo>
                  <a:lnTo>
                    <a:pt x="380" y="0"/>
                  </a:lnTo>
                  <a:lnTo>
                    <a:pt x="392" y="0"/>
                  </a:lnTo>
                  <a:lnTo>
                    <a:pt x="427" y="0"/>
                  </a:lnTo>
                  <a:lnTo>
                    <a:pt x="456" y="0"/>
                  </a:lnTo>
                  <a:lnTo>
                    <a:pt x="468" y="0"/>
                  </a:lnTo>
                  <a:lnTo>
                    <a:pt x="503" y="0"/>
                  </a:lnTo>
                  <a:lnTo>
                    <a:pt x="503" y="6"/>
                  </a:lnTo>
                  <a:lnTo>
                    <a:pt x="509" y="12"/>
                  </a:lnTo>
                  <a:lnTo>
                    <a:pt x="520" y="24"/>
                  </a:lnTo>
                  <a:lnTo>
                    <a:pt x="514" y="42"/>
                  </a:lnTo>
                  <a:lnTo>
                    <a:pt x="509" y="54"/>
                  </a:lnTo>
                  <a:lnTo>
                    <a:pt x="514" y="60"/>
                  </a:lnTo>
                  <a:lnTo>
                    <a:pt x="526" y="96"/>
                  </a:lnTo>
                  <a:lnTo>
                    <a:pt x="538" y="102"/>
                  </a:lnTo>
                  <a:lnTo>
                    <a:pt x="561" y="108"/>
                  </a:lnTo>
                  <a:lnTo>
                    <a:pt x="567" y="126"/>
                  </a:lnTo>
                  <a:lnTo>
                    <a:pt x="567" y="132"/>
                  </a:lnTo>
                  <a:lnTo>
                    <a:pt x="579" y="138"/>
                  </a:lnTo>
                  <a:lnTo>
                    <a:pt x="584" y="144"/>
                  </a:lnTo>
                  <a:lnTo>
                    <a:pt x="590" y="156"/>
                  </a:lnTo>
                  <a:lnTo>
                    <a:pt x="596" y="162"/>
                  </a:lnTo>
                  <a:lnTo>
                    <a:pt x="614" y="174"/>
                  </a:lnTo>
                  <a:lnTo>
                    <a:pt x="614" y="186"/>
                  </a:lnTo>
                  <a:lnTo>
                    <a:pt x="614" y="198"/>
                  </a:lnTo>
                  <a:lnTo>
                    <a:pt x="614" y="216"/>
                  </a:lnTo>
                  <a:lnTo>
                    <a:pt x="608" y="216"/>
                  </a:lnTo>
                  <a:lnTo>
                    <a:pt x="602" y="228"/>
                  </a:lnTo>
                  <a:lnTo>
                    <a:pt x="596" y="246"/>
                  </a:lnTo>
                  <a:lnTo>
                    <a:pt x="590" y="252"/>
                  </a:lnTo>
                  <a:lnTo>
                    <a:pt x="573" y="258"/>
                  </a:lnTo>
                  <a:lnTo>
                    <a:pt x="573" y="264"/>
                  </a:lnTo>
                  <a:lnTo>
                    <a:pt x="561" y="264"/>
                  </a:lnTo>
                  <a:lnTo>
                    <a:pt x="538" y="270"/>
                  </a:lnTo>
                  <a:lnTo>
                    <a:pt x="532" y="282"/>
                  </a:lnTo>
                  <a:lnTo>
                    <a:pt x="532" y="294"/>
                  </a:lnTo>
                  <a:lnTo>
                    <a:pt x="544" y="306"/>
                  </a:lnTo>
                  <a:lnTo>
                    <a:pt x="544" y="318"/>
                  </a:lnTo>
                  <a:lnTo>
                    <a:pt x="544" y="330"/>
                  </a:lnTo>
                  <a:lnTo>
                    <a:pt x="532" y="348"/>
                  </a:lnTo>
                  <a:lnTo>
                    <a:pt x="532" y="366"/>
                  </a:lnTo>
                  <a:lnTo>
                    <a:pt x="520" y="372"/>
                  </a:lnTo>
                  <a:lnTo>
                    <a:pt x="503" y="384"/>
                  </a:lnTo>
                  <a:lnTo>
                    <a:pt x="509" y="396"/>
                  </a:lnTo>
                  <a:lnTo>
                    <a:pt x="509" y="408"/>
                  </a:lnTo>
                  <a:lnTo>
                    <a:pt x="503" y="414"/>
                  </a:lnTo>
                  <a:lnTo>
                    <a:pt x="497" y="408"/>
                  </a:lnTo>
                  <a:lnTo>
                    <a:pt x="491" y="402"/>
                  </a:lnTo>
                  <a:lnTo>
                    <a:pt x="485" y="390"/>
                  </a:lnTo>
                  <a:lnTo>
                    <a:pt x="479" y="390"/>
                  </a:lnTo>
                  <a:lnTo>
                    <a:pt x="473" y="384"/>
                  </a:lnTo>
                  <a:lnTo>
                    <a:pt x="450" y="384"/>
                  </a:lnTo>
                  <a:lnTo>
                    <a:pt x="427" y="384"/>
                  </a:lnTo>
                  <a:lnTo>
                    <a:pt x="415" y="384"/>
                  </a:lnTo>
                  <a:lnTo>
                    <a:pt x="386" y="390"/>
                  </a:lnTo>
                  <a:lnTo>
                    <a:pt x="380" y="390"/>
                  </a:lnTo>
                  <a:lnTo>
                    <a:pt x="339" y="390"/>
                  </a:lnTo>
                  <a:lnTo>
                    <a:pt x="316" y="390"/>
                  </a:lnTo>
                  <a:lnTo>
                    <a:pt x="298" y="390"/>
                  </a:lnTo>
                  <a:lnTo>
                    <a:pt x="275" y="390"/>
                  </a:lnTo>
                  <a:lnTo>
                    <a:pt x="251" y="396"/>
                  </a:lnTo>
                  <a:lnTo>
                    <a:pt x="234" y="396"/>
                  </a:lnTo>
                  <a:lnTo>
                    <a:pt x="211" y="396"/>
                  </a:lnTo>
                  <a:lnTo>
                    <a:pt x="193" y="396"/>
                  </a:lnTo>
                  <a:lnTo>
                    <a:pt x="164" y="396"/>
                  </a:lnTo>
                  <a:lnTo>
                    <a:pt x="135" y="396"/>
                  </a:lnTo>
                  <a:lnTo>
                    <a:pt x="123" y="396"/>
                  </a:lnTo>
                  <a:lnTo>
                    <a:pt x="82" y="396"/>
                  </a:lnTo>
                  <a:lnTo>
                    <a:pt x="82" y="384"/>
                  </a:lnTo>
                  <a:lnTo>
                    <a:pt x="76" y="372"/>
                  </a:lnTo>
                  <a:lnTo>
                    <a:pt x="76" y="366"/>
                  </a:lnTo>
                  <a:lnTo>
                    <a:pt x="76" y="354"/>
                  </a:lnTo>
                  <a:lnTo>
                    <a:pt x="70" y="330"/>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28" name="Freeform 162">
              <a:extLst>
                <a:ext uri="{FF2B5EF4-FFF2-40B4-BE49-F238E27FC236}">
                  <a16:creationId xmlns:a16="http://schemas.microsoft.com/office/drawing/2014/main" id="{F2ABCAB0-1CC4-4CDC-9433-4205F6F6CF36}"/>
                </a:ext>
              </a:extLst>
            </p:cNvPr>
            <p:cNvSpPr>
              <a:spLocks noChangeAspect="1"/>
            </p:cNvSpPr>
            <p:nvPr/>
          </p:nvSpPr>
          <p:spPr bwMode="auto">
            <a:xfrm>
              <a:off x="2571749" y="1781175"/>
              <a:ext cx="927100" cy="501651"/>
            </a:xfrm>
            <a:custGeom>
              <a:avLst/>
              <a:gdLst>
                <a:gd name="T0" fmla="*/ 0 w 748"/>
                <a:gd name="T1" fmla="*/ 415653 h 420"/>
                <a:gd name="T2" fmla="*/ 7437 w 748"/>
                <a:gd name="T3" fmla="*/ 358321 h 420"/>
                <a:gd name="T4" fmla="*/ 7437 w 748"/>
                <a:gd name="T5" fmla="*/ 279491 h 420"/>
                <a:gd name="T6" fmla="*/ 14873 w 748"/>
                <a:gd name="T7" fmla="*/ 207826 h 420"/>
                <a:gd name="T8" fmla="*/ 22310 w 748"/>
                <a:gd name="T9" fmla="*/ 143329 h 420"/>
                <a:gd name="T10" fmla="*/ 22310 w 748"/>
                <a:gd name="T11" fmla="*/ 71664 h 420"/>
                <a:gd name="T12" fmla="*/ 109071 w 748"/>
                <a:gd name="T13" fmla="*/ 7166 h 420"/>
                <a:gd name="T14" fmla="*/ 180958 w 748"/>
                <a:gd name="T15" fmla="*/ 14333 h 420"/>
                <a:gd name="T16" fmla="*/ 254085 w 748"/>
                <a:gd name="T17" fmla="*/ 14333 h 420"/>
                <a:gd name="T18" fmla="*/ 318536 w 748"/>
                <a:gd name="T19" fmla="*/ 14333 h 420"/>
                <a:gd name="T20" fmla="*/ 384226 w 748"/>
                <a:gd name="T21" fmla="*/ 21499 h 420"/>
                <a:gd name="T22" fmla="*/ 456113 w 748"/>
                <a:gd name="T23" fmla="*/ 21499 h 420"/>
                <a:gd name="T24" fmla="*/ 521804 w 748"/>
                <a:gd name="T25" fmla="*/ 21499 h 420"/>
                <a:gd name="T26" fmla="*/ 593691 w 748"/>
                <a:gd name="T27" fmla="*/ 21499 h 420"/>
                <a:gd name="T28" fmla="*/ 659381 w 748"/>
                <a:gd name="T29" fmla="*/ 28666 h 420"/>
                <a:gd name="T30" fmla="*/ 731269 w 748"/>
                <a:gd name="T31" fmla="*/ 28666 h 420"/>
                <a:gd name="T32" fmla="*/ 782086 w 748"/>
                <a:gd name="T33" fmla="*/ 28666 h 420"/>
                <a:gd name="T34" fmla="*/ 840339 w 748"/>
                <a:gd name="T35" fmla="*/ 28666 h 420"/>
                <a:gd name="T36" fmla="*/ 883720 w 748"/>
                <a:gd name="T37" fmla="*/ 42999 h 420"/>
                <a:gd name="T38" fmla="*/ 883720 w 748"/>
                <a:gd name="T39" fmla="*/ 57331 h 420"/>
                <a:gd name="T40" fmla="*/ 883720 w 748"/>
                <a:gd name="T41" fmla="*/ 64498 h 420"/>
                <a:gd name="T42" fmla="*/ 868846 w 748"/>
                <a:gd name="T43" fmla="*/ 100330 h 420"/>
                <a:gd name="T44" fmla="*/ 891156 w 748"/>
                <a:gd name="T45" fmla="*/ 121829 h 420"/>
                <a:gd name="T46" fmla="*/ 904790 w 748"/>
                <a:gd name="T47" fmla="*/ 150495 h 420"/>
                <a:gd name="T48" fmla="*/ 927100 w 748"/>
                <a:gd name="T49" fmla="*/ 164828 h 420"/>
                <a:gd name="T50" fmla="*/ 927100 w 748"/>
                <a:gd name="T51" fmla="*/ 207826 h 420"/>
                <a:gd name="T52" fmla="*/ 927100 w 748"/>
                <a:gd name="T53" fmla="*/ 265158 h 420"/>
                <a:gd name="T54" fmla="*/ 927100 w 748"/>
                <a:gd name="T55" fmla="*/ 329656 h 420"/>
                <a:gd name="T56" fmla="*/ 927100 w 748"/>
                <a:gd name="T57" fmla="*/ 394154 h 420"/>
                <a:gd name="T58" fmla="*/ 927100 w 748"/>
                <a:gd name="T59" fmla="*/ 444319 h 420"/>
                <a:gd name="T60" fmla="*/ 927100 w 748"/>
                <a:gd name="T61" fmla="*/ 487317 h 420"/>
                <a:gd name="T62" fmla="*/ 876283 w 748"/>
                <a:gd name="T63" fmla="*/ 501650 h 420"/>
                <a:gd name="T64" fmla="*/ 832903 w 748"/>
                <a:gd name="T65" fmla="*/ 501650 h 420"/>
                <a:gd name="T66" fmla="*/ 782086 w 748"/>
                <a:gd name="T67" fmla="*/ 501650 h 420"/>
                <a:gd name="T68" fmla="*/ 753579 w 748"/>
                <a:gd name="T69" fmla="*/ 501650 h 420"/>
                <a:gd name="T70" fmla="*/ 666818 w 748"/>
                <a:gd name="T71" fmla="*/ 501650 h 420"/>
                <a:gd name="T72" fmla="*/ 572621 w 748"/>
                <a:gd name="T73" fmla="*/ 501650 h 420"/>
                <a:gd name="T74" fmla="*/ 492057 w 748"/>
                <a:gd name="T75" fmla="*/ 494484 h 420"/>
                <a:gd name="T76" fmla="*/ 435043 w 748"/>
                <a:gd name="T77" fmla="*/ 494484 h 420"/>
                <a:gd name="T78" fmla="*/ 325972 w 748"/>
                <a:gd name="T79" fmla="*/ 494484 h 420"/>
                <a:gd name="T80" fmla="*/ 254085 w 748"/>
                <a:gd name="T81" fmla="*/ 487317 h 420"/>
                <a:gd name="T82" fmla="*/ 173521 w 748"/>
                <a:gd name="T83" fmla="*/ 487317 h 420"/>
                <a:gd name="T84" fmla="*/ 122704 w 748"/>
                <a:gd name="T85" fmla="*/ 480151 h 420"/>
                <a:gd name="T86" fmla="*/ 0 w 748"/>
                <a:gd name="T87" fmla="*/ 480151 h 4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48" h="420">
                  <a:moveTo>
                    <a:pt x="0" y="402"/>
                  </a:moveTo>
                  <a:lnTo>
                    <a:pt x="0" y="348"/>
                  </a:lnTo>
                  <a:lnTo>
                    <a:pt x="6" y="312"/>
                  </a:lnTo>
                  <a:lnTo>
                    <a:pt x="6" y="300"/>
                  </a:lnTo>
                  <a:lnTo>
                    <a:pt x="6" y="234"/>
                  </a:lnTo>
                  <a:lnTo>
                    <a:pt x="12" y="186"/>
                  </a:lnTo>
                  <a:lnTo>
                    <a:pt x="12" y="174"/>
                  </a:lnTo>
                  <a:lnTo>
                    <a:pt x="12" y="132"/>
                  </a:lnTo>
                  <a:lnTo>
                    <a:pt x="18" y="120"/>
                  </a:lnTo>
                  <a:lnTo>
                    <a:pt x="18" y="60"/>
                  </a:lnTo>
                  <a:lnTo>
                    <a:pt x="23" y="0"/>
                  </a:lnTo>
                  <a:lnTo>
                    <a:pt x="88" y="6"/>
                  </a:lnTo>
                  <a:lnTo>
                    <a:pt x="94" y="6"/>
                  </a:lnTo>
                  <a:lnTo>
                    <a:pt x="146" y="12"/>
                  </a:lnTo>
                  <a:lnTo>
                    <a:pt x="152" y="12"/>
                  </a:lnTo>
                  <a:lnTo>
                    <a:pt x="205" y="12"/>
                  </a:lnTo>
                  <a:lnTo>
                    <a:pt x="257" y="12"/>
                  </a:lnTo>
                  <a:lnTo>
                    <a:pt x="304" y="18"/>
                  </a:lnTo>
                  <a:lnTo>
                    <a:pt x="310" y="18"/>
                  </a:lnTo>
                  <a:lnTo>
                    <a:pt x="345" y="18"/>
                  </a:lnTo>
                  <a:lnTo>
                    <a:pt x="368" y="18"/>
                  </a:lnTo>
                  <a:lnTo>
                    <a:pt x="392" y="18"/>
                  </a:lnTo>
                  <a:lnTo>
                    <a:pt x="421" y="18"/>
                  </a:lnTo>
                  <a:lnTo>
                    <a:pt x="432" y="18"/>
                  </a:lnTo>
                  <a:lnTo>
                    <a:pt x="479" y="18"/>
                  </a:lnTo>
                  <a:lnTo>
                    <a:pt x="520" y="24"/>
                  </a:lnTo>
                  <a:lnTo>
                    <a:pt x="532" y="24"/>
                  </a:lnTo>
                  <a:lnTo>
                    <a:pt x="567" y="24"/>
                  </a:lnTo>
                  <a:lnTo>
                    <a:pt x="590" y="24"/>
                  </a:lnTo>
                  <a:lnTo>
                    <a:pt x="608" y="24"/>
                  </a:lnTo>
                  <a:lnTo>
                    <a:pt x="631" y="24"/>
                  </a:lnTo>
                  <a:lnTo>
                    <a:pt x="678" y="24"/>
                  </a:lnTo>
                  <a:lnTo>
                    <a:pt x="701" y="36"/>
                  </a:lnTo>
                  <a:lnTo>
                    <a:pt x="713" y="36"/>
                  </a:lnTo>
                  <a:lnTo>
                    <a:pt x="719" y="42"/>
                  </a:lnTo>
                  <a:lnTo>
                    <a:pt x="713" y="48"/>
                  </a:lnTo>
                  <a:lnTo>
                    <a:pt x="719" y="54"/>
                  </a:lnTo>
                  <a:lnTo>
                    <a:pt x="713" y="54"/>
                  </a:lnTo>
                  <a:lnTo>
                    <a:pt x="701" y="72"/>
                  </a:lnTo>
                  <a:lnTo>
                    <a:pt x="701" y="84"/>
                  </a:lnTo>
                  <a:lnTo>
                    <a:pt x="713" y="96"/>
                  </a:lnTo>
                  <a:lnTo>
                    <a:pt x="719" y="102"/>
                  </a:lnTo>
                  <a:lnTo>
                    <a:pt x="719" y="108"/>
                  </a:lnTo>
                  <a:lnTo>
                    <a:pt x="730" y="126"/>
                  </a:lnTo>
                  <a:lnTo>
                    <a:pt x="748" y="132"/>
                  </a:lnTo>
                  <a:lnTo>
                    <a:pt x="748" y="138"/>
                  </a:lnTo>
                  <a:lnTo>
                    <a:pt x="748" y="144"/>
                  </a:lnTo>
                  <a:lnTo>
                    <a:pt x="748" y="174"/>
                  </a:lnTo>
                  <a:lnTo>
                    <a:pt x="748" y="186"/>
                  </a:lnTo>
                  <a:lnTo>
                    <a:pt x="748" y="222"/>
                  </a:lnTo>
                  <a:lnTo>
                    <a:pt x="748" y="234"/>
                  </a:lnTo>
                  <a:lnTo>
                    <a:pt x="748" y="276"/>
                  </a:lnTo>
                  <a:lnTo>
                    <a:pt x="748" y="282"/>
                  </a:lnTo>
                  <a:lnTo>
                    <a:pt x="748" y="330"/>
                  </a:lnTo>
                  <a:lnTo>
                    <a:pt x="748" y="372"/>
                  </a:lnTo>
                  <a:lnTo>
                    <a:pt x="748" y="408"/>
                  </a:lnTo>
                  <a:lnTo>
                    <a:pt x="748" y="420"/>
                  </a:lnTo>
                  <a:lnTo>
                    <a:pt x="707" y="420"/>
                  </a:lnTo>
                  <a:lnTo>
                    <a:pt x="672" y="420"/>
                  </a:lnTo>
                  <a:lnTo>
                    <a:pt x="660" y="420"/>
                  </a:lnTo>
                  <a:lnTo>
                    <a:pt x="631" y="420"/>
                  </a:lnTo>
                  <a:lnTo>
                    <a:pt x="614" y="420"/>
                  </a:lnTo>
                  <a:lnTo>
                    <a:pt x="608" y="420"/>
                  </a:lnTo>
                  <a:lnTo>
                    <a:pt x="561" y="420"/>
                  </a:lnTo>
                  <a:lnTo>
                    <a:pt x="538" y="420"/>
                  </a:lnTo>
                  <a:lnTo>
                    <a:pt x="497" y="420"/>
                  </a:lnTo>
                  <a:lnTo>
                    <a:pt x="462" y="420"/>
                  </a:lnTo>
                  <a:lnTo>
                    <a:pt x="427" y="414"/>
                  </a:lnTo>
                  <a:lnTo>
                    <a:pt x="397" y="414"/>
                  </a:lnTo>
                  <a:lnTo>
                    <a:pt x="374" y="414"/>
                  </a:lnTo>
                  <a:lnTo>
                    <a:pt x="351" y="414"/>
                  </a:lnTo>
                  <a:lnTo>
                    <a:pt x="304" y="414"/>
                  </a:lnTo>
                  <a:lnTo>
                    <a:pt x="263" y="414"/>
                  </a:lnTo>
                  <a:lnTo>
                    <a:pt x="251" y="414"/>
                  </a:lnTo>
                  <a:lnTo>
                    <a:pt x="205" y="408"/>
                  </a:lnTo>
                  <a:lnTo>
                    <a:pt x="199" y="408"/>
                  </a:lnTo>
                  <a:lnTo>
                    <a:pt x="140" y="408"/>
                  </a:lnTo>
                  <a:lnTo>
                    <a:pt x="111" y="408"/>
                  </a:lnTo>
                  <a:lnTo>
                    <a:pt x="99" y="402"/>
                  </a:lnTo>
                  <a:lnTo>
                    <a:pt x="47" y="402"/>
                  </a:lnTo>
                  <a:lnTo>
                    <a:pt x="0" y="402"/>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29" name="Freeform 174">
              <a:extLst>
                <a:ext uri="{FF2B5EF4-FFF2-40B4-BE49-F238E27FC236}">
                  <a16:creationId xmlns:a16="http://schemas.microsoft.com/office/drawing/2014/main" id="{447B8635-A651-46FD-A365-90D524AE4B6C}"/>
                </a:ext>
              </a:extLst>
            </p:cNvPr>
            <p:cNvSpPr>
              <a:spLocks noChangeAspect="1" noEditPoints="1"/>
            </p:cNvSpPr>
            <p:nvPr/>
          </p:nvSpPr>
          <p:spPr bwMode="auto">
            <a:xfrm>
              <a:off x="4146550" y="1860550"/>
              <a:ext cx="931863" cy="474663"/>
            </a:xfrm>
            <a:custGeom>
              <a:avLst/>
              <a:gdLst>
                <a:gd name="T0" fmla="*/ 600204 w 753"/>
                <a:gd name="T1" fmla="*/ 402744 h 396"/>
                <a:gd name="T2" fmla="*/ 534615 w 753"/>
                <a:gd name="T3" fmla="*/ 402744 h 396"/>
                <a:gd name="T4" fmla="*/ 447987 w 753"/>
                <a:gd name="T5" fmla="*/ 417128 h 396"/>
                <a:gd name="T6" fmla="*/ 382398 w 753"/>
                <a:gd name="T7" fmla="*/ 417128 h 396"/>
                <a:gd name="T8" fmla="*/ 303196 w 753"/>
                <a:gd name="T9" fmla="*/ 424320 h 396"/>
                <a:gd name="T10" fmla="*/ 231419 w 753"/>
                <a:gd name="T11" fmla="*/ 431512 h 396"/>
                <a:gd name="T12" fmla="*/ 129941 w 753"/>
                <a:gd name="T13" fmla="*/ 467471 h 396"/>
                <a:gd name="T14" fmla="*/ 94053 w 753"/>
                <a:gd name="T15" fmla="*/ 467471 h 396"/>
                <a:gd name="T16" fmla="*/ 14850 w 753"/>
                <a:gd name="T17" fmla="*/ 474663 h 396"/>
                <a:gd name="T18" fmla="*/ 35888 w 753"/>
                <a:gd name="T19" fmla="*/ 460279 h 396"/>
                <a:gd name="T20" fmla="*/ 50739 w 753"/>
                <a:gd name="T21" fmla="*/ 424320 h 396"/>
                <a:gd name="T22" fmla="*/ 50739 w 753"/>
                <a:gd name="T23" fmla="*/ 395553 h 396"/>
                <a:gd name="T24" fmla="*/ 43314 w 753"/>
                <a:gd name="T25" fmla="*/ 381169 h 396"/>
                <a:gd name="T26" fmla="*/ 115091 w 753"/>
                <a:gd name="T27" fmla="*/ 373977 h 396"/>
                <a:gd name="T28" fmla="*/ 122516 w 753"/>
                <a:gd name="T29" fmla="*/ 338018 h 396"/>
                <a:gd name="T30" fmla="*/ 137366 w 753"/>
                <a:gd name="T31" fmla="*/ 316442 h 396"/>
                <a:gd name="T32" fmla="*/ 173255 w 753"/>
                <a:gd name="T33" fmla="*/ 302058 h 396"/>
                <a:gd name="T34" fmla="*/ 173255 w 753"/>
                <a:gd name="T35" fmla="*/ 251715 h 396"/>
                <a:gd name="T36" fmla="*/ 188105 w 753"/>
                <a:gd name="T37" fmla="*/ 237332 h 396"/>
                <a:gd name="T38" fmla="*/ 209143 w 753"/>
                <a:gd name="T39" fmla="*/ 237332 h 396"/>
                <a:gd name="T40" fmla="*/ 223994 w 753"/>
                <a:gd name="T41" fmla="*/ 244523 h 396"/>
                <a:gd name="T42" fmla="*/ 223994 w 753"/>
                <a:gd name="T43" fmla="*/ 222948 h 396"/>
                <a:gd name="T44" fmla="*/ 259882 w 753"/>
                <a:gd name="T45" fmla="*/ 230140 h 396"/>
                <a:gd name="T46" fmla="*/ 295771 w 753"/>
                <a:gd name="T47" fmla="*/ 222948 h 396"/>
                <a:gd name="T48" fmla="*/ 332897 w 753"/>
                <a:gd name="T49" fmla="*/ 222948 h 396"/>
                <a:gd name="T50" fmla="*/ 346509 w 753"/>
                <a:gd name="T51" fmla="*/ 230140 h 396"/>
                <a:gd name="T52" fmla="*/ 361360 w 753"/>
                <a:gd name="T53" fmla="*/ 194180 h 396"/>
                <a:gd name="T54" fmla="*/ 368785 w 753"/>
                <a:gd name="T55" fmla="*/ 186988 h 396"/>
                <a:gd name="T56" fmla="*/ 376210 w 753"/>
                <a:gd name="T57" fmla="*/ 172605 h 396"/>
                <a:gd name="T58" fmla="*/ 389823 w 753"/>
                <a:gd name="T59" fmla="*/ 194180 h 396"/>
                <a:gd name="T60" fmla="*/ 419524 w 753"/>
                <a:gd name="T61" fmla="*/ 201372 h 396"/>
                <a:gd name="T62" fmla="*/ 426949 w 753"/>
                <a:gd name="T63" fmla="*/ 172605 h 396"/>
                <a:gd name="T64" fmla="*/ 455412 w 753"/>
                <a:gd name="T65" fmla="*/ 143837 h 396"/>
                <a:gd name="T66" fmla="*/ 476451 w 753"/>
                <a:gd name="T67" fmla="*/ 115070 h 396"/>
                <a:gd name="T68" fmla="*/ 476451 w 753"/>
                <a:gd name="T69" fmla="*/ 79111 h 396"/>
                <a:gd name="T70" fmla="*/ 506151 w 753"/>
                <a:gd name="T71" fmla="*/ 79111 h 396"/>
                <a:gd name="T72" fmla="*/ 549465 w 753"/>
                <a:gd name="T73" fmla="*/ 50343 h 396"/>
                <a:gd name="T74" fmla="*/ 542040 w 753"/>
                <a:gd name="T75" fmla="*/ 43151 h 396"/>
                <a:gd name="T76" fmla="*/ 542040 w 753"/>
                <a:gd name="T77" fmla="*/ 14384 h 396"/>
                <a:gd name="T78" fmla="*/ 570503 w 753"/>
                <a:gd name="T79" fmla="*/ 7192 h 396"/>
                <a:gd name="T80" fmla="*/ 592779 w 753"/>
                <a:gd name="T81" fmla="*/ 14384 h 396"/>
                <a:gd name="T82" fmla="*/ 621242 w 753"/>
                <a:gd name="T83" fmla="*/ 43151 h 396"/>
                <a:gd name="T84" fmla="*/ 686831 w 753"/>
                <a:gd name="T85" fmla="*/ 64727 h 396"/>
                <a:gd name="T86" fmla="*/ 707869 w 753"/>
                <a:gd name="T87" fmla="*/ 50343 h 396"/>
                <a:gd name="T88" fmla="*/ 744995 w 753"/>
                <a:gd name="T89" fmla="*/ 64727 h 396"/>
                <a:gd name="T90" fmla="*/ 788309 w 753"/>
                <a:gd name="T91" fmla="*/ 35959 h 396"/>
                <a:gd name="T92" fmla="*/ 816772 w 753"/>
                <a:gd name="T93" fmla="*/ 71919 h 396"/>
                <a:gd name="T94" fmla="*/ 839048 w 753"/>
                <a:gd name="T95" fmla="*/ 107878 h 396"/>
                <a:gd name="T96" fmla="*/ 831623 w 753"/>
                <a:gd name="T97" fmla="*/ 122262 h 396"/>
                <a:gd name="T98" fmla="*/ 867511 w 753"/>
                <a:gd name="T99" fmla="*/ 165413 h 396"/>
                <a:gd name="T100" fmla="*/ 882362 w 753"/>
                <a:gd name="T101" fmla="*/ 179797 h 396"/>
                <a:gd name="T102" fmla="*/ 895975 w 753"/>
                <a:gd name="T103" fmla="*/ 194180 h 396"/>
                <a:gd name="T104" fmla="*/ 931863 w 753"/>
                <a:gd name="T105" fmla="*/ 208564 h 396"/>
                <a:gd name="T106" fmla="*/ 860086 w 753"/>
                <a:gd name="T107" fmla="*/ 273291 h 396"/>
                <a:gd name="T108" fmla="*/ 831623 w 753"/>
                <a:gd name="T109" fmla="*/ 316442 h 396"/>
                <a:gd name="T110" fmla="*/ 801922 w 753"/>
                <a:gd name="T111" fmla="*/ 352401 h 396"/>
                <a:gd name="T112" fmla="*/ 701682 w 753"/>
                <a:gd name="T113" fmla="*/ 388361 h 396"/>
                <a:gd name="T114" fmla="*/ 664556 w 753"/>
                <a:gd name="T115" fmla="*/ 395553 h 396"/>
                <a:gd name="T116" fmla="*/ 0 w 753"/>
                <a:gd name="T117" fmla="*/ 474663 h 396"/>
                <a:gd name="T118" fmla="*/ 7425 w 753"/>
                <a:gd name="T119" fmla="*/ 467471 h 3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3" h="396">
                  <a:moveTo>
                    <a:pt x="537" y="330"/>
                  </a:moveTo>
                  <a:lnTo>
                    <a:pt x="485" y="336"/>
                  </a:lnTo>
                  <a:lnTo>
                    <a:pt x="461" y="336"/>
                  </a:lnTo>
                  <a:lnTo>
                    <a:pt x="432" y="336"/>
                  </a:lnTo>
                  <a:lnTo>
                    <a:pt x="415" y="342"/>
                  </a:lnTo>
                  <a:lnTo>
                    <a:pt x="380" y="342"/>
                  </a:lnTo>
                  <a:lnTo>
                    <a:pt x="362" y="348"/>
                  </a:lnTo>
                  <a:lnTo>
                    <a:pt x="339" y="348"/>
                  </a:lnTo>
                  <a:lnTo>
                    <a:pt x="315" y="348"/>
                  </a:lnTo>
                  <a:lnTo>
                    <a:pt x="309" y="348"/>
                  </a:lnTo>
                  <a:lnTo>
                    <a:pt x="280" y="354"/>
                  </a:lnTo>
                  <a:lnTo>
                    <a:pt x="251" y="354"/>
                  </a:lnTo>
                  <a:lnTo>
                    <a:pt x="245" y="354"/>
                  </a:lnTo>
                  <a:lnTo>
                    <a:pt x="222" y="360"/>
                  </a:lnTo>
                  <a:lnTo>
                    <a:pt x="193" y="360"/>
                  </a:lnTo>
                  <a:lnTo>
                    <a:pt x="187" y="360"/>
                  </a:lnTo>
                  <a:lnTo>
                    <a:pt x="152" y="360"/>
                  </a:lnTo>
                  <a:lnTo>
                    <a:pt x="152" y="384"/>
                  </a:lnTo>
                  <a:lnTo>
                    <a:pt x="105" y="390"/>
                  </a:lnTo>
                  <a:lnTo>
                    <a:pt x="76" y="390"/>
                  </a:lnTo>
                  <a:lnTo>
                    <a:pt x="23" y="396"/>
                  </a:lnTo>
                  <a:lnTo>
                    <a:pt x="12" y="396"/>
                  </a:lnTo>
                  <a:lnTo>
                    <a:pt x="17" y="378"/>
                  </a:lnTo>
                  <a:lnTo>
                    <a:pt x="29" y="384"/>
                  </a:lnTo>
                  <a:lnTo>
                    <a:pt x="35" y="372"/>
                  </a:lnTo>
                  <a:lnTo>
                    <a:pt x="35" y="360"/>
                  </a:lnTo>
                  <a:lnTo>
                    <a:pt x="41" y="354"/>
                  </a:lnTo>
                  <a:lnTo>
                    <a:pt x="35" y="348"/>
                  </a:lnTo>
                  <a:lnTo>
                    <a:pt x="41" y="342"/>
                  </a:lnTo>
                  <a:lnTo>
                    <a:pt x="41" y="330"/>
                  </a:lnTo>
                  <a:lnTo>
                    <a:pt x="35" y="324"/>
                  </a:lnTo>
                  <a:lnTo>
                    <a:pt x="35" y="318"/>
                  </a:lnTo>
                  <a:lnTo>
                    <a:pt x="41" y="300"/>
                  </a:lnTo>
                  <a:lnTo>
                    <a:pt x="58" y="294"/>
                  </a:lnTo>
                  <a:lnTo>
                    <a:pt x="93" y="312"/>
                  </a:lnTo>
                  <a:lnTo>
                    <a:pt x="105" y="312"/>
                  </a:lnTo>
                  <a:lnTo>
                    <a:pt x="111" y="300"/>
                  </a:lnTo>
                  <a:lnTo>
                    <a:pt x="99" y="282"/>
                  </a:lnTo>
                  <a:lnTo>
                    <a:pt x="99" y="270"/>
                  </a:lnTo>
                  <a:lnTo>
                    <a:pt x="105" y="264"/>
                  </a:lnTo>
                  <a:lnTo>
                    <a:pt x="111" y="264"/>
                  </a:lnTo>
                  <a:lnTo>
                    <a:pt x="117" y="264"/>
                  </a:lnTo>
                  <a:lnTo>
                    <a:pt x="140" y="258"/>
                  </a:lnTo>
                  <a:lnTo>
                    <a:pt x="140" y="252"/>
                  </a:lnTo>
                  <a:lnTo>
                    <a:pt x="134" y="240"/>
                  </a:lnTo>
                  <a:lnTo>
                    <a:pt x="128" y="234"/>
                  </a:lnTo>
                  <a:lnTo>
                    <a:pt x="140" y="210"/>
                  </a:lnTo>
                  <a:lnTo>
                    <a:pt x="146" y="216"/>
                  </a:lnTo>
                  <a:lnTo>
                    <a:pt x="152" y="210"/>
                  </a:lnTo>
                  <a:lnTo>
                    <a:pt x="152" y="198"/>
                  </a:lnTo>
                  <a:lnTo>
                    <a:pt x="152" y="192"/>
                  </a:lnTo>
                  <a:lnTo>
                    <a:pt x="163" y="198"/>
                  </a:lnTo>
                  <a:lnTo>
                    <a:pt x="169" y="198"/>
                  </a:lnTo>
                  <a:lnTo>
                    <a:pt x="175" y="198"/>
                  </a:lnTo>
                  <a:lnTo>
                    <a:pt x="175" y="204"/>
                  </a:lnTo>
                  <a:lnTo>
                    <a:pt x="181" y="204"/>
                  </a:lnTo>
                  <a:lnTo>
                    <a:pt x="181" y="198"/>
                  </a:lnTo>
                  <a:lnTo>
                    <a:pt x="181" y="192"/>
                  </a:lnTo>
                  <a:lnTo>
                    <a:pt x="181" y="186"/>
                  </a:lnTo>
                  <a:lnTo>
                    <a:pt x="193" y="192"/>
                  </a:lnTo>
                  <a:lnTo>
                    <a:pt x="198" y="186"/>
                  </a:lnTo>
                  <a:lnTo>
                    <a:pt x="210" y="192"/>
                  </a:lnTo>
                  <a:lnTo>
                    <a:pt x="216" y="198"/>
                  </a:lnTo>
                  <a:lnTo>
                    <a:pt x="234" y="204"/>
                  </a:lnTo>
                  <a:lnTo>
                    <a:pt x="239" y="186"/>
                  </a:lnTo>
                  <a:lnTo>
                    <a:pt x="245" y="186"/>
                  </a:lnTo>
                  <a:lnTo>
                    <a:pt x="257" y="174"/>
                  </a:lnTo>
                  <a:lnTo>
                    <a:pt x="269" y="186"/>
                  </a:lnTo>
                  <a:lnTo>
                    <a:pt x="274" y="186"/>
                  </a:lnTo>
                  <a:lnTo>
                    <a:pt x="274" y="192"/>
                  </a:lnTo>
                  <a:lnTo>
                    <a:pt x="280" y="192"/>
                  </a:lnTo>
                  <a:lnTo>
                    <a:pt x="280" y="180"/>
                  </a:lnTo>
                  <a:lnTo>
                    <a:pt x="292" y="180"/>
                  </a:lnTo>
                  <a:lnTo>
                    <a:pt x="292" y="162"/>
                  </a:lnTo>
                  <a:lnTo>
                    <a:pt x="298" y="162"/>
                  </a:lnTo>
                  <a:lnTo>
                    <a:pt x="292" y="156"/>
                  </a:lnTo>
                  <a:lnTo>
                    <a:pt x="298" y="156"/>
                  </a:lnTo>
                  <a:lnTo>
                    <a:pt x="304" y="150"/>
                  </a:lnTo>
                  <a:lnTo>
                    <a:pt x="298" y="144"/>
                  </a:lnTo>
                  <a:lnTo>
                    <a:pt x="304" y="144"/>
                  </a:lnTo>
                  <a:lnTo>
                    <a:pt x="309" y="150"/>
                  </a:lnTo>
                  <a:lnTo>
                    <a:pt x="309" y="156"/>
                  </a:lnTo>
                  <a:lnTo>
                    <a:pt x="315" y="162"/>
                  </a:lnTo>
                  <a:lnTo>
                    <a:pt x="333" y="168"/>
                  </a:lnTo>
                  <a:lnTo>
                    <a:pt x="339" y="168"/>
                  </a:lnTo>
                  <a:lnTo>
                    <a:pt x="345" y="162"/>
                  </a:lnTo>
                  <a:lnTo>
                    <a:pt x="350" y="156"/>
                  </a:lnTo>
                  <a:lnTo>
                    <a:pt x="345" y="144"/>
                  </a:lnTo>
                  <a:lnTo>
                    <a:pt x="350" y="126"/>
                  </a:lnTo>
                  <a:lnTo>
                    <a:pt x="356" y="126"/>
                  </a:lnTo>
                  <a:lnTo>
                    <a:pt x="368" y="120"/>
                  </a:lnTo>
                  <a:lnTo>
                    <a:pt x="374" y="114"/>
                  </a:lnTo>
                  <a:lnTo>
                    <a:pt x="374" y="102"/>
                  </a:lnTo>
                  <a:lnTo>
                    <a:pt x="385" y="96"/>
                  </a:lnTo>
                  <a:lnTo>
                    <a:pt x="391" y="90"/>
                  </a:lnTo>
                  <a:lnTo>
                    <a:pt x="391" y="84"/>
                  </a:lnTo>
                  <a:lnTo>
                    <a:pt x="385" y="66"/>
                  </a:lnTo>
                  <a:lnTo>
                    <a:pt x="397" y="60"/>
                  </a:lnTo>
                  <a:lnTo>
                    <a:pt x="403" y="60"/>
                  </a:lnTo>
                  <a:lnTo>
                    <a:pt x="409" y="66"/>
                  </a:lnTo>
                  <a:lnTo>
                    <a:pt x="426" y="54"/>
                  </a:lnTo>
                  <a:lnTo>
                    <a:pt x="444" y="48"/>
                  </a:lnTo>
                  <a:lnTo>
                    <a:pt x="444" y="42"/>
                  </a:lnTo>
                  <a:lnTo>
                    <a:pt x="450" y="36"/>
                  </a:lnTo>
                  <a:lnTo>
                    <a:pt x="444" y="36"/>
                  </a:lnTo>
                  <a:lnTo>
                    <a:pt x="438" y="36"/>
                  </a:lnTo>
                  <a:lnTo>
                    <a:pt x="444" y="24"/>
                  </a:lnTo>
                  <a:lnTo>
                    <a:pt x="438" y="18"/>
                  </a:lnTo>
                  <a:lnTo>
                    <a:pt x="438" y="12"/>
                  </a:lnTo>
                  <a:lnTo>
                    <a:pt x="444" y="6"/>
                  </a:lnTo>
                  <a:lnTo>
                    <a:pt x="450" y="0"/>
                  </a:lnTo>
                  <a:lnTo>
                    <a:pt x="461" y="6"/>
                  </a:lnTo>
                  <a:lnTo>
                    <a:pt x="473" y="6"/>
                  </a:lnTo>
                  <a:lnTo>
                    <a:pt x="479" y="0"/>
                  </a:lnTo>
                  <a:lnTo>
                    <a:pt x="479" y="12"/>
                  </a:lnTo>
                  <a:lnTo>
                    <a:pt x="491" y="12"/>
                  </a:lnTo>
                  <a:lnTo>
                    <a:pt x="502" y="30"/>
                  </a:lnTo>
                  <a:lnTo>
                    <a:pt x="502" y="36"/>
                  </a:lnTo>
                  <a:lnTo>
                    <a:pt x="520" y="42"/>
                  </a:lnTo>
                  <a:lnTo>
                    <a:pt x="537" y="42"/>
                  </a:lnTo>
                  <a:lnTo>
                    <a:pt x="555" y="54"/>
                  </a:lnTo>
                  <a:lnTo>
                    <a:pt x="567" y="54"/>
                  </a:lnTo>
                  <a:lnTo>
                    <a:pt x="567" y="48"/>
                  </a:lnTo>
                  <a:lnTo>
                    <a:pt x="572" y="42"/>
                  </a:lnTo>
                  <a:lnTo>
                    <a:pt x="590" y="48"/>
                  </a:lnTo>
                  <a:lnTo>
                    <a:pt x="596" y="54"/>
                  </a:lnTo>
                  <a:lnTo>
                    <a:pt x="602" y="54"/>
                  </a:lnTo>
                  <a:lnTo>
                    <a:pt x="613" y="48"/>
                  </a:lnTo>
                  <a:lnTo>
                    <a:pt x="625" y="36"/>
                  </a:lnTo>
                  <a:lnTo>
                    <a:pt x="637" y="30"/>
                  </a:lnTo>
                  <a:lnTo>
                    <a:pt x="648" y="54"/>
                  </a:lnTo>
                  <a:lnTo>
                    <a:pt x="660" y="54"/>
                  </a:lnTo>
                  <a:lnTo>
                    <a:pt x="660" y="60"/>
                  </a:lnTo>
                  <a:lnTo>
                    <a:pt x="666" y="60"/>
                  </a:lnTo>
                  <a:lnTo>
                    <a:pt x="672" y="66"/>
                  </a:lnTo>
                  <a:lnTo>
                    <a:pt x="678" y="90"/>
                  </a:lnTo>
                  <a:lnTo>
                    <a:pt x="672" y="90"/>
                  </a:lnTo>
                  <a:lnTo>
                    <a:pt x="672" y="96"/>
                  </a:lnTo>
                  <a:lnTo>
                    <a:pt x="672" y="102"/>
                  </a:lnTo>
                  <a:lnTo>
                    <a:pt x="689" y="126"/>
                  </a:lnTo>
                  <a:lnTo>
                    <a:pt x="689" y="132"/>
                  </a:lnTo>
                  <a:lnTo>
                    <a:pt x="701" y="138"/>
                  </a:lnTo>
                  <a:lnTo>
                    <a:pt x="701" y="144"/>
                  </a:lnTo>
                  <a:lnTo>
                    <a:pt x="707" y="150"/>
                  </a:lnTo>
                  <a:lnTo>
                    <a:pt x="713" y="150"/>
                  </a:lnTo>
                  <a:lnTo>
                    <a:pt x="713" y="162"/>
                  </a:lnTo>
                  <a:lnTo>
                    <a:pt x="724" y="168"/>
                  </a:lnTo>
                  <a:lnTo>
                    <a:pt x="724" y="162"/>
                  </a:lnTo>
                  <a:lnTo>
                    <a:pt x="730" y="168"/>
                  </a:lnTo>
                  <a:lnTo>
                    <a:pt x="730" y="174"/>
                  </a:lnTo>
                  <a:lnTo>
                    <a:pt x="753" y="174"/>
                  </a:lnTo>
                  <a:lnTo>
                    <a:pt x="724" y="210"/>
                  </a:lnTo>
                  <a:lnTo>
                    <a:pt x="695" y="228"/>
                  </a:lnTo>
                  <a:lnTo>
                    <a:pt x="683" y="240"/>
                  </a:lnTo>
                  <a:lnTo>
                    <a:pt x="683" y="252"/>
                  </a:lnTo>
                  <a:lnTo>
                    <a:pt x="672" y="264"/>
                  </a:lnTo>
                  <a:lnTo>
                    <a:pt x="672" y="270"/>
                  </a:lnTo>
                  <a:lnTo>
                    <a:pt x="654" y="282"/>
                  </a:lnTo>
                  <a:lnTo>
                    <a:pt x="648" y="294"/>
                  </a:lnTo>
                  <a:lnTo>
                    <a:pt x="613" y="312"/>
                  </a:lnTo>
                  <a:lnTo>
                    <a:pt x="596" y="324"/>
                  </a:lnTo>
                  <a:lnTo>
                    <a:pt x="567" y="324"/>
                  </a:lnTo>
                  <a:lnTo>
                    <a:pt x="561" y="330"/>
                  </a:lnTo>
                  <a:lnTo>
                    <a:pt x="537" y="330"/>
                  </a:lnTo>
                  <a:close/>
                  <a:moveTo>
                    <a:pt x="6" y="396"/>
                  </a:moveTo>
                  <a:lnTo>
                    <a:pt x="0" y="396"/>
                  </a:lnTo>
                  <a:lnTo>
                    <a:pt x="0" y="390"/>
                  </a:lnTo>
                  <a:lnTo>
                    <a:pt x="0" y="384"/>
                  </a:lnTo>
                  <a:lnTo>
                    <a:pt x="6" y="390"/>
                  </a:lnTo>
                  <a:lnTo>
                    <a:pt x="6" y="396"/>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30" name="Freeform 175">
              <a:extLst>
                <a:ext uri="{FF2B5EF4-FFF2-40B4-BE49-F238E27FC236}">
                  <a16:creationId xmlns:a16="http://schemas.microsoft.com/office/drawing/2014/main" id="{08702931-4921-4C6D-9A71-22908F13979F}"/>
                </a:ext>
              </a:extLst>
            </p:cNvPr>
            <p:cNvSpPr>
              <a:spLocks noChangeAspect="1" noEditPoints="1"/>
            </p:cNvSpPr>
            <p:nvPr/>
          </p:nvSpPr>
          <p:spPr bwMode="auto">
            <a:xfrm>
              <a:off x="3584575" y="2897188"/>
              <a:ext cx="712788" cy="623887"/>
            </a:xfrm>
            <a:custGeom>
              <a:avLst/>
              <a:gdLst>
                <a:gd name="T0" fmla="*/ 529926 w 573"/>
                <a:gd name="T1" fmla="*/ 408754 h 522"/>
                <a:gd name="T2" fmla="*/ 567245 w 573"/>
                <a:gd name="T3" fmla="*/ 458951 h 522"/>
                <a:gd name="T4" fmla="*/ 618247 w 573"/>
                <a:gd name="T5" fmla="*/ 444609 h 522"/>
                <a:gd name="T6" fmla="*/ 618247 w 573"/>
                <a:gd name="T7" fmla="*/ 480465 h 522"/>
                <a:gd name="T8" fmla="*/ 646858 w 573"/>
                <a:gd name="T9" fmla="*/ 466122 h 522"/>
                <a:gd name="T10" fmla="*/ 631931 w 573"/>
                <a:gd name="T11" fmla="*/ 501978 h 522"/>
                <a:gd name="T12" fmla="*/ 610783 w 573"/>
                <a:gd name="T13" fmla="*/ 509149 h 522"/>
                <a:gd name="T14" fmla="*/ 639394 w 573"/>
                <a:gd name="T15" fmla="*/ 545005 h 522"/>
                <a:gd name="T16" fmla="*/ 690397 w 573"/>
                <a:gd name="T17" fmla="*/ 559347 h 522"/>
                <a:gd name="T18" fmla="*/ 712788 w 573"/>
                <a:gd name="T19" fmla="*/ 602374 h 522"/>
                <a:gd name="T20" fmla="*/ 682933 w 573"/>
                <a:gd name="T21" fmla="*/ 602374 h 522"/>
                <a:gd name="T22" fmla="*/ 661786 w 573"/>
                <a:gd name="T23" fmla="*/ 595203 h 522"/>
                <a:gd name="T24" fmla="*/ 603320 w 573"/>
                <a:gd name="T25" fmla="*/ 566518 h 522"/>
                <a:gd name="T26" fmla="*/ 574709 w 573"/>
                <a:gd name="T27" fmla="*/ 545005 h 522"/>
                <a:gd name="T28" fmla="*/ 567245 w 573"/>
                <a:gd name="T29" fmla="*/ 552176 h 522"/>
                <a:gd name="T30" fmla="*/ 567245 w 573"/>
                <a:gd name="T31" fmla="*/ 588031 h 522"/>
                <a:gd name="T32" fmla="*/ 537390 w 573"/>
                <a:gd name="T33" fmla="*/ 580860 h 522"/>
                <a:gd name="T34" fmla="*/ 508779 w 573"/>
                <a:gd name="T35" fmla="*/ 580860 h 522"/>
                <a:gd name="T36" fmla="*/ 480168 w 573"/>
                <a:gd name="T37" fmla="*/ 595203 h 522"/>
                <a:gd name="T38" fmla="*/ 450313 w 573"/>
                <a:gd name="T39" fmla="*/ 602374 h 522"/>
                <a:gd name="T40" fmla="*/ 421702 w 573"/>
                <a:gd name="T41" fmla="*/ 580860 h 522"/>
                <a:gd name="T42" fmla="*/ 342088 w 573"/>
                <a:gd name="T43" fmla="*/ 530663 h 522"/>
                <a:gd name="T44" fmla="*/ 319697 w 573"/>
                <a:gd name="T45" fmla="*/ 501978 h 522"/>
                <a:gd name="T46" fmla="*/ 291086 w 573"/>
                <a:gd name="T47" fmla="*/ 545005 h 522"/>
                <a:gd name="T48" fmla="*/ 28611 w 573"/>
                <a:gd name="T49" fmla="*/ 516320 h 522"/>
                <a:gd name="T50" fmla="*/ 58466 w 573"/>
                <a:gd name="T51" fmla="*/ 437438 h 522"/>
                <a:gd name="T52" fmla="*/ 58466 w 573"/>
                <a:gd name="T53" fmla="*/ 394411 h 522"/>
                <a:gd name="T54" fmla="*/ 79613 w 573"/>
                <a:gd name="T55" fmla="*/ 337042 h 522"/>
                <a:gd name="T56" fmla="*/ 72150 w 573"/>
                <a:gd name="T57" fmla="*/ 301187 h 522"/>
                <a:gd name="T58" fmla="*/ 51002 w 573"/>
                <a:gd name="T59" fmla="*/ 250989 h 522"/>
                <a:gd name="T60" fmla="*/ 7464 w 573"/>
                <a:gd name="T61" fmla="*/ 172107 h 522"/>
                <a:gd name="T62" fmla="*/ 36075 w 573"/>
                <a:gd name="T63" fmla="*/ 14342 h 522"/>
                <a:gd name="T64" fmla="*/ 261231 w 573"/>
                <a:gd name="T65" fmla="*/ 7171 h 522"/>
                <a:gd name="T66" fmla="*/ 385627 w 573"/>
                <a:gd name="T67" fmla="*/ 14342 h 522"/>
                <a:gd name="T68" fmla="*/ 399311 w 573"/>
                <a:gd name="T69" fmla="*/ 43027 h 522"/>
                <a:gd name="T70" fmla="*/ 414238 w 573"/>
                <a:gd name="T71" fmla="*/ 78882 h 522"/>
                <a:gd name="T72" fmla="*/ 406774 w 573"/>
                <a:gd name="T73" fmla="*/ 100396 h 522"/>
                <a:gd name="T74" fmla="*/ 414238 w 573"/>
                <a:gd name="T75" fmla="*/ 121909 h 522"/>
                <a:gd name="T76" fmla="*/ 406774 w 573"/>
                <a:gd name="T77" fmla="*/ 129080 h 522"/>
                <a:gd name="T78" fmla="*/ 391847 w 573"/>
                <a:gd name="T79" fmla="*/ 164936 h 522"/>
                <a:gd name="T80" fmla="*/ 370700 w 573"/>
                <a:gd name="T81" fmla="*/ 200791 h 522"/>
                <a:gd name="T82" fmla="*/ 348308 w 573"/>
                <a:gd name="T83" fmla="*/ 236647 h 522"/>
                <a:gd name="T84" fmla="*/ 334625 w 573"/>
                <a:gd name="T85" fmla="*/ 279673 h 522"/>
                <a:gd name="T86" fmla="*/ 414238 w 573"/>
                <a:gd name="T87" fmla="*/ 315529 h 522"/>
                <a:gd name="T88" fmla="*/ 580928 w 573"/>
                <a:gd name="T89" fmla="*/ 308358 h 522"/>
                <a:gd name="T90" fmla="*/ 580928 w 573"/>
                <a:gd name="T91" fmla="*/ 358556 h 522"/>
                <a:gd name="T92" fmla="*/ 618247 w 573"/>
                <a:gd name="T93" fmla="*/ 415925 h 522"/>
                <a:gd name="T94" fmla="*/ 334625 w 573"/>
                <a:gd name="T95" fmla="*/ 545005 h 522"/>
                <a:gd name="T96" fmla="*/ 391847 w 573"/>
                <a:gd name="T97" fmla="*/ 580860 h 522"/>
                <a:gd name="T98" fmla="*/ 406774 w 573"/>
                <a:gd name="T99" fmla="*/ 580860 h 522"/>
                <a:gd name="T100" fmla="*/ 399311 w 573"/>
                <a:gd name="T101" fmla="*/ 595203 h 522"/>
                <a:gd name="T102" fmla="*/ 436629 w 573"/>
                <a:gd name="T103" fmla="*/ 588031 h 522"/>
                <a:gd name="T104" fmla="*/ 429166 w 573"/>
                <a:gd name="T105" fmla="*/ 595203 h 522"/>
                <a:gd name="T106" fmla="*/ 436629 w 573"/>
                <a:gd name="T107" fmla="*/ 580860 h 5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3" h="522">
                  <a:moveTo>
                    <a:pt x="502" y="360"/>
                  </a:moveTo>
                  <a:lnTo>
                    <a:pt x="485" y="366"/>
                  </a:lnTo>
                  <a:lnTo>
                    <a:pt x="479" y="360"/>
                  </a:lnTo>
                  <a:lnTo>
                    <a:pt x="462" y="354"/>
                  </a:lnTo>
                  <a:lnTo>
                    <a:pt x="444" y="342"/>
                  </a:lnTo>
                  <a:lnTo>
                    <a:pt x="426" y="342"/>
                  </a:lnTo>
                  <a:lnTo>
                    <a:pt x="421" y="354"/>
                  </a:lnTo>
                  <a:lnTo>
                    <a:pt x="409" y="366"/>
                  </a:lnTo>
                  <a:lnTo>
                    <a:pt x="415" y="378"/>
                  </a:lnTo>
                  <a:lnTo>
                    <a:pt x="426" y="384"/>
                  </a:lnTo>
                  <a:lnTo>
                    <a:pt x="444" y="384"/>
                  </a:lnTo>
                  <a:lnTo>
                    <a:pt x="456" y="384"/>
                  </a:lnTo>
                  <a:lnTo>
                    <a:pt x="467" y="366"/>
                  </a:lnTo>
                  <a:lnTo>
                    <a:pt x="479" y="372"/>
                  </a:lnTo>
                  <a:lnTo>
                    <a:pt x="485" y="366"/>
                  </a:lnTo>
                  <a:lnTo>
                    <a:pt x="485" y="372"/>
                  </a:lnTo>
                  <a:lnTo>
                    <a:pt x="491" y="366"/>
                  </a:lnTo>
                  <a:lnTo>
                    <a:pt x="497" y="372"/>
                  </a:lnTo>
                  <a:lnTo>
                    <a:pt x="491" y="378"/>
                  </a:lnTo>
                  <a:lnTo>
                    <a:pt x="473" y="384"/>
                  </a:lnTo>
                  <a:lnTo>
                    <a:pt x="479" y="396"/>
                  </a:lnTo>
                  <a:lnTo>
                    <a:pt x="491" y="390"/>
                  </a:lnTo>
                  <a:lnTo>
                    <a:pt x="491" y="402"/>
                  </a:lnTo>
                  <a:lnTo>
                    <a:pt x="497" y="402"/>
                  </a:lnTo>
                  <a:lnTo>
                    <a:pt x="502" y="402"/>
                  </a:lnTo>
                  <a:lnTo>
                    <a:pt x="502" y="384"/>
                  </a:lnTo>
                  <a:lnTo>
                    <a:pt x="520" y="378"/>
                  </a:lnTo>
                  <a:lnTo>
                    <a:pt x="520" y="390"/>
                  </a:lnTo>
                  <a:lnTo>
                    <a:pt x="526" y="390"/>
                  </a:lnTo>
                  <a:lnTo>
                    <a:pt x="520" y="390"/>
                  </a:lnTo>
                  <a:lnTo>
                    <a:pt x="526" y="402"/>
                  </a:lnTo>
                  <a:lnTo>
                    <a:pt x="520" y="408"/>
                  </a:lnTo>
                  <a:lnTo>
                    <a:pt x="532" y="414"/>
                  </a:lnTo>
                  <a:lnTo>
                    <a:pt x="526" y="414"/>
                  </a:lnTo>
                  <a:lnTo>
                    <a:pt x="514" y="408"/>
                  </a:lnTo>
                  <a:lnTo>
                    <a:pt x="508" y="420"/>
                  </a:lnTo>
                  <a:lnTo>
                    <a:pt x="497" y="420"/>
                  </a:lnTo>
                  <a:lnTo>
                    <a:pt x="502" y="426"/>
                  </a:lnTo>
                  <a:lnTo>
                    <a:pt x="520" y="432"/>
                  </a:lnTo>
                  <a:lnTo>
                    <a:pt x="497" y="426"/>
                  </a:lnTo>
                  <a:lnTo>
                    <a:pt x="491" y="426"/>
                  </a:lnTo>
                  <a:lnTo>
                    <a:pt x="502" y="438"/>
                  </a:lnTo>
                  <a:lnTo>
                    <a:pt x="491" y="432"/>
                  </a:lnTo>
                  <a:lnTo>
                    <a:pt x="491" y="438"/>
                  </a:lnTo>
                  <a:lnTo>
                    <a:pt x="485" y="438"/>
                  </a:lnTo>
                  <a:lnTo>
                    <a:pt x="514" y="456"/>
                  </a:lnTo>
                  <a:lnTo>
                    <a:pt x="514" y="462"/>
                  </a:lnTo>
                  <a:lnTo>
                    <a:pt x="532" y="462"/>
                  </a:lnTo>
                  <a:lnTo>
                    <a:pt x="537" y="468"/>
                  </a:lnTo>
                  <a:lnTo>
                    <a:pt x="543" y="468"/>
                  </a:lnTo>
                  <a:lnTo>
                    <a:pt x="543" y="474"/>
                  </a:lnTo>
                  <a:lnTo>
                    <a:pt x="555" y="468"/>
                  </a:lnTo>
                  <a:lnTo>
                    <a:pt x="561" y="474"/>
                  </a:lnTo>
                  <a:lnTo>
                    <a:pt x="561" y="486"/>
                  </a:lnTo>
                  <a:lnTo>
                    <a:pt x="573" y="486"/>
                  </a:lnTo>
                  <a:lnTo>
                    <a:pt x="567" y="492"/>
                  </a:lnTo>
                  <a:lnTo>
                    <a:pt x="573" y="492"/>
                  </a:lnTo>
                  <a:lnTo>
                    <a:pt x="573" y="504"/>
                  </a:lnTo>
                  <a:lnTo>
                    <a:pt x="561" y="498"/>
                  </a:lnTo>
                  <a:lnTo>
                    <a:pt x="567" y="504"/>
                  </a:lnTo>
                  <a:lnTo>
                    <a:pt x="561" y="504"/>
                  </a:lnTo>
                  <a:lnTo>
                    <a:pt x="561" y="510"/>
                  </a:lnTo>
                  <a:lnTo>
                    <a:pt x="549" y="498"/>
                  </a:lnTo>
                  <a:lnTo>
                    <a:pt x="549" y="504"/>
                  </a:lnTo>
                  <a:lnTo>
                    <a:pt x="532" y="522"/>
                  </a:lnTo>
                  <a:lnTo>
                    <a:pt x="549" y="492"/>
                  </a:lnTo>
                  <a:lnTo>
                    <a:pt x="537" y="492"/>
                  </a:lnTo>
                  <a:lnTo>
                    <a:pt x="537" y="504"/>
                  </a:lnTo>
                  <a:lnTo>
                    <a:pt x="532" y="504"/>
                  </a:lnTo>
                  <a:lnTo>
                    <a:pt x="532" y="498"/>
                  </a:lnTo>
                  <a:lnTo>
                    <a:pt x="526" y="486"/>
                  </a:lnTo>
                  <a:lnTo>
                    <a:pt x="526" y="480"/>
                  </a:lnTo>
                  <a:lnTo>
                    <a:pt x="520" y="486"/>
                  </a:lnTo>
                  <a:lnTo>
                    <a:pt x="502" y="480"/>
                  </a:lnTo>
                  <a:lnTo>
                    <a:pt x="508" y="474"/>
                  </a:lnTo>
                  <a:lnTo>
                    <a:pt x="485" y="474"/>
                  </a:lnTo>
                  <a:lnTo>
                    <a:pt x="491" y="468"/>
                  </a:lnTo>
                  <a:lnTo>
                    <a:pt x="479" y="462"/>
                  </a:lnTo>
                  <a:lnTo>
                    <a:pt x="479" y="456"/>
                  </a:lnTo>
                  <a:lnTo>
                    <a:pt x="467" y="456"/>
                  </a:lnTo>
                  <a:lnTo>
                    <a:pt x="462" y="456"/>
                  </a:lnTo>
                  <a:lnTo>
                    <a:pt x="450" y="450"/>
                  </a:lnTo>
                  <a:lnTo>
                    <a:pt x="444" y="450"/>
                  </a:lnTo>
                  <a:lnTo>
                    <a:pt x="444" y="444"/>
                  </a:lnTo>
                  <a:lnTo>
                    <a:pt x="438" y="450"/>
                  </a:lnTo>
                  <a:lnTo>
                    <a:pt x="444" y="456"/>
                  </a:lnTo>
                  <a:lnTo>
                    <a:pt x="456" y="462"/>
                  </a:lnTo>
                  <a:lnTo>
                    <a:pt x="462" y="474"/>
                  </a:lnTo>
                  <a:lnTo>
                    <a:pt x="456" y="474"/>
                  </a:lnTo>
                  <a:lnTo>
                    <a:pt x="462" y="480"/>
                  </a:lnTo>
                  <a:lnTo>
                    <a:pt x="450" y="480"/>
                  </a:lnTo>
                  <a:lnTo>
                    <a:pt x="456" y="492"/>
                  </a:lnTo>
                  <a:lnTo>
                    <a:pt x="456" y="498"/>
                  </a:lnTo>
                  <a:lnTo>
                    <a:pt x="438" y="510"/>
                  </a:lnTo>
                  <a:lnTo>
                    <a:pt x="432" y="498"/>
                  </a:lnTo>
                  <a:lnTo>
                    <a:pt x="438" y="486"/>
                  </a:lnTo>
                  <a:lnTo>
                    <a:pt x="432" y="486"/>
                  </a:lnTo>
                  <a:lnTo>
                    <a:pt x="432" y="492"/>
                  </a:lnTo>
                  <a:lnTo>
                    <a:pt x="426" y="480"/>
                  </a:lnTo>
                  <a:lnTo>
                    <a:pt x="421" y="486"/>
                  </a:lnTo>
                  <a:lnTo>
                    <a:pt x="415" y="480"/>
                  </a:lnTo>
                  <a:lnTo>
                    <a:pt x="409" y="486"/>
                  </a:lnTo>
                  <a:lnTo>
                    <a:pt x="397" y="486"/>
                  </a:lnTo>
                  <a:lnTo>
                    <a:pt x="397" y="492"/>
                  </a:lnTo>
                  <a:lnTo>
                    <a:pt x="391" y="498"/>
                  </a:lnTo>
                  <a:lnTo>
                    <a:pt x="391" y="492"/>
                  </a:lnTo>
                  <a:lnTo>
                    <a:pt x="391" y="504"/>
                  </a:lnTo>
                  <a:lnTo>
                    <a:pt x="386" y="498"/>
                  </a:lnTo>
                  <a:lnTo>
                    <a:pt x="386" y="504"/>
                  </a:lnTo>
                  <a:lnTo>
                    <a:pt x="374" y="510"/>
                  </a:lnTo>
                  <a:lnTo>
                    <a:pt x="380" y="504"/>
                  </a:lnTo>
                  <a:lnTo>
                    <a:pt x="368" y="504"/>
                  </a:lnTo>
                  <a:lnTo>
                    <a:pt x="368" y="510"/>
                  </a:lnTo>
                  <a:lnTo>
                    <a:pt x="362" y="504"/>
                  </a:lnTo>
                  <a:lnTo>
                    <a:pt x="374" y="498"/>
                  </a:lnTo>
                  <a:lnTo>
                    <a:pt x="374" y="492"/>
                  </a:lnTo>
                  <a:lnTo>
                    <a:pt x="362" y="492"/>
                  </a:lnTo>
                  <a:lnTo>
                    <a:pt x="356" y="480"/>
                  </a:lnTo>
                  <a:lnTo>
                    <a:pt x="345" y="480"/>
                  </a:lnTo>
                  <a:lnTo>
                    <a:pt x="339" y="486"/>
                  </a:lnTo>
                  <a:lnTo>
                    <a:pt x="327" y="474"/>
                  </a:lnTo>
                  <a:lnTo>
                    <a:pt x="321" y="462"/>
                  </a:lnTo>
                  <a:lnTo>
                    <a:pt x="304" y="456"/>
                  </a:lnTo>
                  <a:lnTo>
                    <a:pt x="286" y="462"/>
                  </a:lnTo>
                  <a:lnTo>
                    <a:pt x="286" y="444"/>
                  </a:lnTo>
                  <a:lnTo>
                    <a:pt x="275" y="444"/>
                  </a:lnTo>
                  <a:lnTo>
                    <a:pt x="280" y="432"/>
                  </a:lnTo>
                  <a:lnTo>
                    <a:pt x="251" y="438"/>
                  </a:lnTo>
                  <a:lnTo>
                    <a:pt x="251" y="432"/>
                  </a:lnTo>
                  <a:lnTo>
                    <a:pt x="251" y="426"/>
                  </a:lnTo>
                  <a:lnTo>
                    <a:pt x="257" y="426"/>
                  </a:lnTo>
                  <a:lnTo>
                    <a:pt x="257" y="420"/>
                  </a:lnTo>
                  <a:lnTo>
                    <a:pt x="240" y="420"/>
                  </a:lnTo>
                  <a:lnTo>
                    <a:pt x="240" y="426"/>
                  </a:lnTo>
                  <a:lnTo>
                    <a:pt x="222" y="438"/>
                  </a:lnTo>
                  <a:lnTo>
                    <a:pt x="222" y="432"/>
                  </a:lnTo>
                  <a:lnTo>
                    <a:pt x="216" y="432"/>
                  </a:lnTo>
                  <a:lnTo>
                    <a:pt x="234" y="456"/>
                  </a:lnTo>
                  <a:lnTo>
                    <a:pt x="204" y="462"/>
                  </a:lnTo>
                  <a:lnTo>
                    <a:pt x="169" y="456"/>
                  </a:lnTo>
                  <a:lnTo>
                    <a:pt x="99" y="432"/>
                  </a:lnTo>
                  <a:lnTo>
                    <a:pt x="47" y="438"/>
                  </a:lnTo>
                  <a:lnTo>
                    <a:pt x="35" y="444"/>
                  </a:lnTo>
                  <a:lnTo>
                    <a:pt x="23" y="432"/>
                  </a:lnTo>
                  <a:lnTo>
                    <a:pt x="35" y="426"/>
                  </a:lnTo>
                  <a:lnTo>
                    <a:pt x="41" y="408"/>
                  </a:lnTo>
                  <a:lnTo>
                    <a:pt x="47" y="402"/>
                  </a:lnTo>
                  <a:lnTo>
                    <a:pt x="47" y="390"/>
                  </a:lnTo>
                  <a:lnTo>
                    <a:pt x="47" y="378"/>
                  </a:lnTo>
                  <a:lnTo>
                    <a:pt x="47" y="366"/>
                  </a:lnTo>
                  <a:lnTo>
                    <a:pt x="41" y="366"/>
                  </a:lnTo>
                  <a:lnTo>
                    <a:pt x="41" y="354"/>
                  </a:lnTo>
                  <a:lnTo>
                    <a:pt x="47" y="348"/>
                  </a:lnTo>
                  <a:lnTo>
                    <a:pt x="41" y="336"/>
                  </a:lnTo>
                  <a:lnTo>
                    <a:pt x="41" y="330"/>
                  </a:lnTo>
                  <a:lnTo>
                    <a:pt x="47" y="330"/>
                  </a:lnTo>
                  <a:lnTo>
                    <a:pt x="47" y="324"/>
                  </a:lnTo>
                  <a:lnTo>
                    <a:pt x="53" y="318"/>
                  </a:lnTo>
                  <a:lnTo>
                    <a:pt x="53" y="312"/>
                  </a:lnTo>
                  <a:lnTo>
                    <a:pt x="58" y="300"/>
                  </a:lnTo>
                  <a:lnTo>
                    <a:pt x="58" y="294"/>
                  </a:lnTo>
                  <a:lnTo>
                    <a:pt x="64" y="282"/>
                  </a:lnTo>
                  <a:lnTo>
                    <a:pt x="58" y="282"/>
                  </a:lnTo>
                  <a:lnTo>
                    <a:pt x="58" y="276"/>
                  </a:lnTo>
                  <a:lnTo>
                    <a:pt x="64" y="270"/>
                  </a:lnTo>
                  <a:lnTo>
                    <a:pt x="58" y="264"/>
                  </a:lnTo>
                  <a:lnTo>
                    <a:pt x="64" y="258"/>
                  </a:lnTo>
                  <a:lnTo>
                    <a:pt x="58" y="252"/>
                  </a:lnTo>
                  <a:lnTo>
                    <a:pt x="53" y="252"/>
                  </a:lnTo>
                  <a:lnTo>
                    <a:pt x="53" y="240"/>
                  </a:lnTo>
                  <a:lnTo>
                    <a:pt x="47" y="234"/>
                  </a:lnTo>
                  <a:lnTo>
                    <a:pt x="53" y="228"/>
                  </a:lnTo>
                  <a:lnTo>
                    <a:pt x="35" y="210"/>
                  </a:lnTo>
                  <a:lnTo>
                    <a:pt x="41" y="210"/>
                  </a:lnTo>
                  <a:lnTo>
                    <a:pt x="35" y="204"/>
                  </a:lnTo>
                  <a:lnTo>
                    <a:pt x="29" y="198"/>
                  </a:lnTo>
                  <a:lnTo>
                    <a:pt x="35" y="186"/>
                  </a:lnTo>
                  <a:lnTo>
                    <a:pt x="23" y="168"/>
                  </a:lnTo>
                  <a:lnTo>
                    <a:pt x="6" y="150"/>
                  </a:lnTo>
                  <a:lnTo>
                    <a:pt x="6" y="144"/>
                  </a:lnTo>
                  <a:lnTo>
                    <a:pt x="6" y="120"/>
                  </a:lnTo>
                  <a:lnTo>
                    <a:pt x="6" y="96"/>
                  </a:lnTo>
                  <a:lnTo>
                    <a:pt x="0" y="54"/>
                  </a:lnTo>
                  <a:lnTo>
                    <a:pt x="0" y="30"/>
                  </a:lnTo>
                  <a:lnTo>
                    <a:pt x="0" y="12"/>
                  </a:lnTo>
                  <a:lnTo>
                    <a:pt x="29" y="12"/>
                  </a:lnTo>
                  <a:lnTo>
                    <a:pt x="58" y="12"/>
                  </a:lnTo>
                  <a:lnTo>
                    <a:pt x="64" y="12"/>
                  </a:lnTo>
                  <a:lnTo>
                    <a:pt x="88" y="12"/>
                  </a:lnTo>
                  <a:lnTo>
                    <a:pt x="117" y="6"/>
                  </a:lnTo>
                  <a:lnTo>
                    <a:pt x="140" y="6"/>
                  </a:lnTo>
                  <a:lnTo>
                    <a:pt x="210" y="6"/>
                  </a:lnTo>
                  <a:lnTo>
                    <a:pt x="280" y="0"/>
                  </a:lnTo>
                  <a:lnTo>
                    <a:pt x="298" y="0"/>
                  </a:lnTo>
                  <a:lnTo>
                    <a:pt x="310" y="0"/>
                  </a:lnTo>
                  <a:lnTo>
                    <a:pt x="304" y="12"/>
                  </a:lnTo>
                  <a:lnTo>
                    <a:pt x="310" y="12"/>
                  </a:lnTo>
                  <a:lnTo>
                    <a:pt x="315" y="6"/>
                  </a:lnTo>
                  <a:lnTo>
                    <a:pt x="321" y="6"/>
                  </a:lnTo>
                  <a:lnTo>
                    <a:pt x="321" y="18"/>
                  </a:lnTo>
                  <a:lnTo>
                    <a:pt x="310" y="24"/>
                  </a:lnTo>
                  <a:lnTo>
                    <a:pt x="310" y="36"/>
                  </a:lnTo>
                  <a:lnTo>
                    <a:pt x="321" y="36"/>
                  </a:lnTo>
                  <a:lnTo>
                    <a:pt x="315" y="48"/>
                  </a:lnTo>
                  <a:lnTo>
                    <a:pt x="315" y="54"/>
                  </a:lnTo>
                  <a:lnTo>
                    <a:pt x="327" y="48"/>
                  </a:lnTo>
                  <a:lnTo>
                    <a:pt x="327" y="60"/>
                  </a:lnTo>
                  <a:lnTo>
                    <a:pt x="321" y="60"/>
                  </a:lnTo>
                  <a:lnTo>
                    <a:pt x="333" y="66"/>
                  </a:lnTo>
                  <a:lnTo>
                    <a:pt x="327" y="66"/>
                  </a:lnTo>
                  <a:lnTo>
                    <a:pt x="321" y="60"/>
                  </a:lnTo>
                  <a:lnTo>
                    <a:pt x="315" y="66"/>
                  </a:lnTo>
                  <a:lnTo>
                    <a:pt x="321" y="78"/>
                  </a:lnTo>
                  <a:lnTo>
                    <a:pt x="333" y="78"/>
                  </a:lnTo>
                  <a:lnTo>
                    <a:pt x="327" y="84"/>
                  </a:lnTo>
                  <a:lnTo>
                    <a:pt x="333" y="84"/>
                  </a:lnTo>
                  <a:lnTo>
                    <a:pt x="339" y="90"/>
                  </a:lnTo>
                  <a:lnTo>
                    <a:pt x="345" y="84"/>
                  </a:lnTo>
                  <a:lnTo>
                    <a:pt x="339" y="96"/>
                  </a:lnTo>
                  <a:lnTo>
                    <a:pt x="333" y="96"/>
                  </a:lnTo>
                  <a:lnTo>
                    <a:pt x="333" y="102"/>
                  </a:lnTo>
                  <a:lnTo>
                    <a:pt x="327" y="102"/>
                  </a:lnTo>
                  <a:lnTo>
                    <a:pt x="321" y="102"/>
                  </a:lnTo>
                  <a:lnTo>
                    <a:pt x="315" y="108"/>
                  </a:lnTo>
                  <a:lnTo>
                    <a:pt x="315" y="114"/>
                  </a:lnTo>
                  <a:lnTo>
                    <a:pt x="327" y="114"/>
                  </a:lnTo>
                  <a:lnTo>
                    <a:pt x="327" y="108"/>
                  </a:lnTo>
                  <a:lnTo>
                    <a:pt x="333" y="114"/>
                  </a:lnTo>
                  <a:lnTo>
                    <a:pt x="327" y="120"/>
                  </a:lnTo>
                  <a:lnTo>
                    <a:pt x="327" y="126"/>
                  </a:lnTo>
                  <a:lnTo>
                    <a:pt x="315" y="126"/>
                  </a:lnTo>
                  <a:lnTo>
                    <a:pt x="327" y="132"/>
                  </a:lnTo>
                  <a:lnTo>
                    <a:pt x="315" y="138"/>
                  </a:lnTo>
                  <a:lnTo>
                    <a:pt x="310" y="150"/>
                  </a:lnTo>
                  <a:lnTo>
                    <a:pt x="310" y="156"/>
                  </a:lnTo>
                  <a:lnTo>
                    <a:pt x="304" y="156"/>
                  </a:lnTo>
                  <a:lnTo>
                    <a:pt x="292" y="168"/>
                  </a:lnTo>
                  <a:lnTo>
                    <a:pt x="304" y="168"/>
                  </a:lnTo>
                  <a:lnTo>
                    <a:pt x="298" y="168"/>
                  </a:lnTo>
                  <a:lnTo>
                    <a:pt x="292" y="168"/>
                  </a:lnTo>
                  <a:lnTo>
                    <a:pt x="292" y="186"/>
                  </a:lnTo>
                  <a:lnTo>
                    <a:pt x="280" y="186"/>
                  </a:lnTo>
                  <a:lnTo>
                    <a:pt x="292" y="192"/>
                  </a:lnTo>
                  <a:lnTo>
                    <a:pt x="280" y="198"/>
                  </a:lnTo>
                  <a:lnTo>
                    <a:pt x="286" y="216"/>
                  </a:lnTo>
                  <a:lnTo>
                    <a:pt x="280" y="216"/>
                  </a:lnTo>
                  <a:lnTo>
                    <a:pt x="280" y="210"/>
                  </a:lnTo>
                  <a:lnTo>
                    <a:pt x="275" y="210"/>
                  </a:lnTo>
                  <a:lnTo>
                    <a:pt x="280" y="228"/>
                  </a:lnTo>
                  <a:lnTo>
                    <a:pt x="269" y="234"/>
                  </a:lnTo>
                  <a:lnTo>
                    <a:pt x="275" y="240"/>
                  </a:lnTo>
                  <a:lnTo>
                    <a:pt x="269" y="252"/>
                  </a:lnTo>
                  <a:lnTo>
                    <a:pt x="280" y="258"/>
                  </a:lnTo>
                  <a:lnTo>
                    <a:pt x="269" y="270"/>
                  </a:lnTo>
                  <a:lnTo>
                    <a:pt x="321" y="264"/>
                  </a:lnTo>
                  <a:lnTo>
                    <a:pt x="333" y="264"/>
                  </a:lnTo>
                  <a:lnTo>
                    <a:pt x="356" y="264"/>
                  </a:lnTo>
                  <a:lnTo>
                    <a:pt x="386" y="264"/>
                  </a:lnTo>
                  <a:lnTo>
                    <a:pt x="391" y="264"/>
                  </a:lnTo>
                  <a:lnTo>
                    <a:pt x="409" y="258"/>
                  </a:lnTo>
                  <a:lnTo>
                    <a:pt x="421" y="258"/>
                  </a:lnTo>
                  <a:lnTo>
                    <a:pt x="467" y="258"/>
                  </a:lnTo>
                  <a:lnTo>
                    <a:pt x="479" y="258"/>
                  </a:lnTo>
                  <a:lnTo>
                    <a:pt x="473" y="276"/>
                  </a:lnTo>
                  <a:lnTo>
                    <a:pt x="467" y="282"/>
                  </a:lnTo>
                  <a:lnTo>
                    <a:pt x="467" y="300"/>
                  </a:lnTo>
                  <a:lnTo>
                    <a:pt x="473" y="300"/>
                  </a:lnTo>
                  <a:lnTo>
                    <a:pt x="473" y="318"/>
                  </a:lnTo>
                  <a:lnTo>
                    <a:pt x="491" y="324"/>
                  </a:lnTo>
                  <a:lnTo>
                    <a:pt x="491" y="336"/>
                  </a:lnTo>
                  <a:lnTo>
                    <a:pt x="497" y="342"/>
                  </a:lnTo>
                  <a:lnTo>
                    <a:pt x="497" y="348"/>
                  </a:lnTo>
                  <a:lnTo>
                    <a:pt x="502" y="360"/>
                  </a:lnTo>
                  <a:close/>
                  <a:moveTo>
                    <a:pt x="234" y="456"/>
                  </a:moveTo>
                  <a:lnTo>
                    <a:pt x="251" y="444"/>
                  </a:lnTo>
                  <a:lnTo>
                    <a:pt x="263" y="456"/>
                  </a:lnTo>
                  <a:lnTo>
                    <a:pt x="269" y="456"/>
                  </a:lnTo>
                  <a:lnTo>
                    <a:pt x="263" y="462"/>
                  </a:lnTo>
                  <a:lnTo>
                    <a:pt x="263" y="468"/>
                  </a:lnTo>
                  <a:lnTo>
                    <a:pt x="257" y="468"/>
                  </a:lnTo>
                  <a:lnTo>
                    <a:pt x="234" y="456"/>
                  </a:lnTo>
                  <a:close/>
                  <a:moveTo>
                    <a:pt x="315" y="486"/>
                  </a:moveTo>
                  <a:lnTo>
                    <a:pt x="315" y="486"/>
                  </a:lnTo>
                  <a:lnTo>
                    <a:pt x="327" y="480"/>
                  </a:lnTo>
                  <a:lnTo>
                    <a:pt x="327" y="486"/>
                  </a:lnTo>
                  <a:lnTo>
                    <a:pt x="333" y="486"/>
                  </a:lnTo>
                  <a:lnTo>
                    <a:pt x="333" y="492"/>
                  </a:lnTo>
                  <a:lnTo>
                    <a:pt x="327" y="486"/>
                  </a:lnTo>
                  <a:lnTo>
                    <a:pt x="327" y="492"/>
                  </a:lnTo>
                  <a:lnTo>
                    <a:pt x="333" y="492"/>
                  </a:lnTo>
                  <a:lnTo>
                    <a:pt x="333" y="498"/>
                  </a:lnTo>
                  <a:lnTo>
                    <a:pt x="339" y="492"/>
                  </a:lnTo>
                  <a:lnTo>
                    <a:pt x="339" y="498"/>
                  </a:lnTo>
                  <a:lnTo>
                    <a:pt x="321" y="498"/>
                  </a:lnTo>
                  <a:lnTo>
                    <a:pt x="315" y="486"/>
                  </a:lnTo>
                  <a:close/>
                  <a:moveTo>
                    <a:pt x="356" y="492"/>
                  </a:moveTo>
                  <a:lnTo>
                    <a:pt x="356" y="492"/>
                  </a:lnTo>
                  <a:lnTo>
                    <a:pt x="351" y="492"/>
                  </a:lnTo>
                  <a:lnTo>
                    <a:pt x="356" y="498"/>
                  </a:lnTo>
                  <a:lnTo>
                    <a:pt x="356" y="504"/>
                  </a:lnTo>
                  <a:lnTo>
                    <a:pt x="351" y="504"/>
                  </a:lnTo>
                  <a:lnTo>
                    <a:pt x="351" y="498"/>
                  </a:lnTo>
                  <a:lnTo>
                    <a:pt x="345" y="498"/>
                  </a:lnTo>
                  <a:lnTo>
                    <a:pt x="351" y="492"/>
                  </a:lnTo>
                  <a:lnTo>
                    <a:pt x="345" y="492"/>
                  </a:lnTo>
                  <a:lnTo>
                    <a:pt x="345" y="504"/>
                  </a:lnTo>
                  <a:lnTo>
                    <a:pt x="339" y="498"/>
                  </a:lnTo>
                  <a:lnTo>
                    <a:pt x="339" y="492"/>
                  </a:lnTo>
                  <a:lnTo>
                    <a:pt x="351" y="486"/>
                  </a:lnTo>
                  <a:lnTo>
                    <a:pt x="356" y="492"/>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31" name="Freeform 186">
              <a:extLst>
                <a:ext uri="{FF2B5EF4-FFF2-40B4-BE49-F238E27FC236}">
                  <a16:creationId xmlns:a16="http://schemas.microsoft.com/office/drawing/2014/main" id="{ED2C2D5D-3927-4E39-9A35-A9ABCC455A9B}"/>
                </a:ext>
              </a:extLst>
            </p:cNvPr>
            <p:cNvSpPr>
              <a:spLocks noChangeAspect="1" noEditPoints="1"/>
            </p:cNvSpPr>
            <p:nvPr/>
          </p:nvSpPr>
          <p:spPr bwMode="auto">
            <a:xfrm>
              <a:off x="6084888" y="217488"/>
              <a:ext cx="468312" cy="714375"/>
            </a:xfrm>
            <a:custGeom>
              <a:avLst/>
              <a:gdLst>
                <a:gd name="T0" fmla="*/ 237245 w 379"/>
                <a:gd name="T1" fmla="*/ 557213 h 600"/>
                <a:gd name="T2" fmla="*/ 216239 w 379"/>
                <a:gd name="T3" fmla="*/ 550069 h 600"/>
                <a:gd name="T4" fmla="*/ 208825 w 379"/>
                <a:gd name="T5" fmla="*/ 564356 h 600"/>
                <a:gd name="T6" fmla="*/ 208825 w 379"/>
                <a:gd name="T7" fmla="*/ 578644 h 600"/>
                <a:gd name="T8" fmla="*/ 193997 w 379"/>
                <a:gd name="T9" fmla="*/ 535781 h 600"/>
                <a:gd name="T10" fmla="*/ 208825 w 379"/>
                <a:gd name="T11" fmla="*/ 592931 h 600"/>
                <a:gd name="T12" fmla="*/ 193997 w 379"/>
                <a:gd name="T13" fmla="*/ 571500 h 600"/>
                <a:gd name="T14" fmla="*/ 187819 w 379"/>
                <a:gd name="T15" fmla="*/ 585788 h 600"/>
                <a:gd name="T16" fmla="*/ 165577 w 379"/>
                <a:gd name="T17" fmla="*/ 592931 h 600"/>
                <a:gd name="T18" fmla="*/ 158163 w 379"/>
                <a:gd name="T19" fmla="*/ 635794 h 600"/>
                <a:gd name="T20" fmla="*/ 143336 w 379"/>
                <a:gd name="T21" fmla="*/ 671513 h 600"/>
                <a:gd name="T22" fmla="*/ 114916 w 379"/>
                <a:gd name="T23" fmla="*/ 700088 h 600"/>
                <a:gd name="T24" fmla="*/ 86496 w 379"/>
                <a:gd name="T25" fmla="*/ 657225 h 600"/>
                <a:gd name="T26" fmla="*/ 0 w 379"/>
                <a:gd name="T27" fmla="*/ 392906 h 600"/>
                <a:gd name="T28" fmla="*/ 28420 w 379"/>
                <a:gd name="T29" fmla="*/ 385763 h 600"/>
                <a:gd name="T30" fmla="*/ 28420 w 379"/>
                <a:gd name="T31" fmla="*/ 364331 h 600"/>
                <a:gd name="T32" fmla="*/ 43248 w 379"/>
                <a:gd name="T33" fmla="*/ 321469 h 600"/>
                <a:gd name="T34" fmla="*/ 64254 w 379"/>
                <a:gd name="T35" fmla="*/ 278606 h 600"/>
                <a:gd name="T36" fmla="*/ 56840 w 379"/>
                <a:gd name="T37" fmla="*/ 257175 h 600"/>
                <a:gd name="T38" fmla="*/ 50662 w 379"/>
                <a:gd name="T39" fmla="*/ 235744 h 600"/>
                <a:gd name="T40" fmla="*/ 64254 w 379"/>
                <a:gd name="T41" fmla="*/ 171450 h 600"/>
                <a:gd name="T42" fmla="*/ 129743 w 379"/>
                <a:gd name="T43" fmla="*/ 14288 h 600"/>
                <a:gd name="T44" fmla="*/ 187819 w 379"/>
                <a:gd name="T45" fmla="*/ 14288 h 600"/>
                <a:gd name="T46" fmla="*/ 216239 w 379"/>
                <a:gd name="T47" fmla="*/ 0 h 600"/>
                <a:gd name="T48" fmla="*/ 331155 w 379"/>
                <a:gd name="T49" fmla="*/ 200025 h 600"/>
                <a:gd name="T50" fmla="*/ 331155 w 379"/>
                <a:gd name="T51" fmla="*/ 221456 h 600"/>
                <a:gd name="T52" fmla="*/ 345982 w 379"/>
                <a:gd name="T53" fmla="*/ 235744 h 600"/>
                <a:gd name="T54" fmla="*/ 389230 w 379"/>
                <a:gd name="T55" fmla="*/ 250031 h 600"/>
                <a:gd name="T56" fmla="*/ 389230 w 379"/>
                <a:gd name="T57" fmla="*/ 285750 h 600"/>
                <a:gd name="T58" fmla="*/ 417650 w 379"/>
                <a:gd name="T59" fmla="*/ 292894 h 600"/>
                <a:gd name="T60" fmla="*/ 447306 w 379"/>
                <a:gd name="T61" fmla="*/ 321469 h 600"/>
                <a:gd name="T62" fmla="*/ 462134 w 379"/>
                <a:gd name="T63" fmla="*/ 342900 h 600"/>
                <a:gd name="T64" fmla="*/ 425064 w 379"/>
                <a:gd name="T65" fmla="*/ 371475 h 600"/>
                <a:gd name="T66" fmla="*/ 389230 w 379"/>
                <a:gd name="T67" fmla="*/ 407194 h 600"/>
                <a:gd name="T68" fmla="*/ 374402 w 379"/>
                <a:gd name="T69" fmla="*/ 421481 h 600"/>
                <a:gd name="T70" fmla="*/ 374402 w 379"/>
                <a:gd name="T71" fmla="*/ 435769 h 600"/>
                <a:gd name="T72" fmla="*/ 345982 w 379"/>
                <a:gd name="T73" fmla="*/ 428625 h 600"/>
                <a:gd name="T74" fmla="*/ 317562 w 379"/>
                <a:gd name="T75" fmla="*/ 450056 h 600"/>
                <a:gd name="T76" fmla="*/ 295321 w 379"/>
                <a:gd name="T77" fmla="*/ 464344 h 600"/>
                <a:gd name="T78" fmla="*/ 287907 w 379"/>
                <a:gd name="T79" fmla="*/ 442913 h 600"/>
                <a:gd name="T80" fmla="*/ 274315 w 379"/>
                <a:gd name="T81" fmla="*/ 421481 h 600"/>
                <a:gd name="T82" fmla="*/ 280493 w 379"/>
                <a:gd name="T83" fmla="*/ 442913 h 600"/>
                <a:gd name="T84" fmla="*/ 274315 w 379"/>
                <a:gd name="T85" fmla="*/ 492919 h 600"/>
                <a:gd name="T86" fmla="*/ 252073 w 379"/>
                <a:gd name="T87" fmla="*/ 542925 h 600"/>
                <a:gd name="T88" fmla="*/ 331155 w 379"/>
                <a:gd name="T89" fmla="*/ 450056 h 600"/>
                <a:gd name="T90" fmla="*/ 345982 w 379"/>
                <a:gd name="T91" fmla="*/ 435769 h 600"/>
                <a:gd name="T92" fmla="*/ 345982 w 379"/>
                <a:gd name="T93" fmla="*/ 471488 h 600"/>
                <a:gd name="T94" fmla="*/ 331155 w 379"/>
                <a:gd name="T95" fmla="*/ 450056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9" h="600">
                  <a:moveTo>
                    <a:pt x="198" y="450"/>
                  </a:moveTo>
                  <a:lnTo>
                    <a:pt x="192" y="450"/>
                  </a:lnTo>
                  <a:lnTo>
                    <a:pt x="192" y="468"/>
                  </a:lnTo>
                  <a:lnTo>
                    <a:pt x="181" y="474"/>
                  </a:lnTo>
                  <a:lnTo>
                    <a:pt x="175" y="480"/>
                  </a:lnTo>
                  <a:lnTo>
                    <a:pt x="175" y="462"/>
                  </a:lnTo>
                  <a:lnTo>
                    <a:pt x="175" y="456"/>
                  </a:lnTo>
                  <a:lnTo>
                    <a:pt x="169" y="468"/>
                  </a:lnTo>
                  <a:lnTo>
                    <a:pt x="169" y="474"/>
                  </a:lnTo>
                  <a:lnTo>
                    <a:pt x="175" y="486"/>
                  </a:lnTo>
                  <a:lnTo>
                    <a:pt x="175" y="492"/>
                  </a:lnTo>
                  <a:lnTo>
                    <a:pt x="169" y="486"/>
                  </a:lnTo>
                  <a:lnTo>
                    <a:pt x="157" y="456"/>
                  </a:lnTo>
                  <a:lnTo>
                    <a:pt x="163" y="456"/>
                  </a:lnTo>
                  <a:lnTo>
                    <a:pt x="157" y="450"/>
                  </a:lnTo>
                  <a:lnTo>
                    <a:pt x="152" y="462"/>
                  </a:lnTo>
                  <a:lnTo>
                    <a:pt x="169" y="492"/>
                  </a:lnTo>
                  <a:lnTo>
                    <a:pt x="169" y="498"/>
                  </a:lnTo>
                  <a:lnTo>
                    <a:pt x="163" y="498"/>
                  </a:lnTo>
                  <a:lnTo>
                    <a:pt x="163" y="486"/>
                  </a:lnTo>
                  <a:lnTo>
                    <a:pt x="157" y="480"/>
                  </a:lnTo>
                  <a:lnTo>
                    <a:pt x="157" y="492"/>
                  </a:lnTo>
                  <a:lnTo>
                    <a:pt x="152" y="498"/>
                  </a:lnTo>
                  <a:lnTo>
                    <a:pt x="152" y="492"/>
                  </a:lnTo>
                  <a:lnTo>
                    <a:pt x="146" y="486"/>
                  </a:lnTo>
                  <a:lnTo>
                    <a:pt x="134" y="498"/>
                  </a:lnTo>
                  <a:lnTo>
                    <a:pt x="134" y="516"/>
                  </a:lnTo>
                  <a:lnTo>
                    <a:pt x="134" y="528"/>
                  </a:lnTo>
                  <a:lnTo>
                    <a:pt x="128" y="534"/>
                  </a:lnTo>
                  <a:lnTo>
                    <a:pt x="128" y="552"/>
                  </a:lnTo>
                  <a:lnTo>
                    <a:pt x="122" y="564"/>
                  </a:lnTo>
                  <a:lnTo>
                    <a:pt x="116" y="564"/>
                  </a:lnTo>
                  <a:lnTo>
                    <a:pt x="116" y="600"/>
                  </a:lnTo>
                  <a:lnTo>
                    <a:pt x="99" y="600"/>
                  </a:lnTo>
                  <a:lnTo>
                    <a:pt x="93" y="588"/>
                  </a:lnTo>
                  <a:lnTo>
                    <a:pt x="87" y="582"/>
                  </a:lnTo>
                  <a:lnTo>
                    <a:pt x="76" y="570"/>
                  </a:lnTo>
                  <a:lnTo>
                    <a:pt x="70" y="552"/>
                  </a:lnTo>
                  <a:lnTo>
                    <a:pt x="64" y="516"/>
                  </a:lnTo>
                  <a:lnTo>
                    <a:pt x="41" y="456"/>
                  </a:lnTo>
                  <a:lnTo>
                    <a:pt x="0" y="330"/>
                  </a:lnTo>
                  <a:lnTo>
                    <a:pt x="11" y="324"/>
                  </a:lnTo>
                  <a:lnTo>
                    <a:pt x="23" y="336"/>
                  </a:lnTo>
                  <a:lnTo>
                    <a:pt x="23" y="324"/>
                  </a:lnTo>
                  <a:lnTo>
                    <a:pt x="23" y="318"/>
                  </a:lnTo>
                  <a:lnTo>
                    <a:pt x="23" y="312"/>
                  </a:lnTo>
                  <a:lnTo>
                    <a:pt x="23" y="306"/>
                  </a:lnTo>
                  <a:lnTo>
                    <a:pt x="41" y="306"/>
                  </a:lnTo>
                  <a:lnTo>
                    <a:pt x="29" y="294"/>
                  </a:lnTo>
                  <a:lnTo>
                    <a:pt x="35" y="270"/>
                  </a:lnTo>
                  <a:lnTo>
                    <a:pt x="46" y="258"/>
                  </a:lnTo>
                  <a:lnTo>
                    <a:pt x="46" y="252"/>
                  </a:lnTo>
                  <a:lnTo>
                    <a:pt x="52" y="234"/>
                  </a:lnTo>
                  <a:lnTo>
                    <a:pt x="52" y="228"/>
                  </a:lnTo>
                  <a:lnTo>
                    <a:pt x="46" y="228"/>
                  </a:lnTo>
                  <a:lnTo>
                    <a:pt x="46" y="216"/>
                  </a:lnTo>
                  <a:lnTo>
                    <a:pt x="46" y="204"/>
                  </a:lnTo>
                  <a:lnTo>
                    <a:pt x="41" y="198"/>
                  </a:lnTo>
                  <a:lnTo>
                    <a:pt x="46" y="174"/>
                  </a:lnTo>
                  <a:lnTo>
                    <a:pt x="52" y="162"/>
                  </a:lnTo>
                  <a:lnTo>
                    <a:pt x="52" y="144"/>
                  </a:lnTo>
                  <a:lnTo>
                    <a:pt x="52" y="126"/>
                  </a:lnTo>
                  <a:lnTo>
                    <a:pt x="87" y="12"/>
                  </a:lnTo>
                  <a:lnTo>
                    <a:pt x="105" y="12"/>
                  </a:lnTo>
                  <a:lnTo>
                    <a:pt x="111" y="30"/>
                  </a:lnTo>
                  <a:lnTo>
                    <a:pt x="122" y="36"/>
                  </a:lnTo>
                  <a:lnTo>
                    <a:pt x="152" y="12"/>
                  </a:lnTo>
                  <a:lnTo>
                    <a:pt x="163" y="12"/>
                  </a:lnTo>
                  <a:lnTo>
                    <a:pt x="163" y="0"/>
                  </a:lnTo>
                  <a:lnTo>
                    <a:pt x="175" y="0"/>
                  </a:lnTo>
                  <a:lnTo>
                    <a:pt x="222" y="24"/>
                  </a:lnTo>
                  <a:lnTo>
                    <a:pt x="263" y="162"/>
                  </a:lnTo>
                  <a:lnTo>
                    <a:pt x="268" y="168"/>
                  </a:lnTo>
                  <a:lnTo>
                    <a:pt x="268" y="174"/>
                  </a:lnTo>
                  <a:lnTo>
                    <a:pt x="268" y="180"/>
                  </a:lnTo>
                  <a:lnTo>
                    <a:pt x="268" y="186"/>
                  </a:lnTo>
                  <a:lnTo>
                    <a:pt x="274" y="198"/>
                  </a:lnTo>
                  <a:lnTo>
                    <a:pt x="280" y="198"/>
                  </a:lnTo>
                  <a:lnTo>
                    <a:pt x="292" y="204"/>
                  </a:lnTo>
                  <a:lnTo>
                    <a:pt x="309" y="198"/>
                  </a:lnTo>
                  <a:lnTo>
                    <a:pt x="315" y="210"/>
                  </a:lnTo>
                  <a:lnTo>
                    <a:pt x="303" y="216"/>
                  </a:lnTo>
                  <a:lnTo>
                    <a:pt x="315" y="228"/>
                  </a:lnTo>
                  <a:lnTo>
                    <a:pt x="315" y="240"/>
                  </a:lnTo>
                  <a:lnTo>
                    <a:pt x="321" y="252"/>
                  </a:lnTo>
                  <a:lnTo>
                    <a:pt x="333" y="258"/>
                  </a:lnTo>
                  <a:lnTo>
                    <a:pt x="338" y="246"/>
                  </a:lnTo>
                  <a:lnTo>
                    <a:pt x="344" y="246"/>
                  </a:lnTo>
                  <a:lnTo>
                    <a:pt x="350" y="252"/>
                  </a:lnTo>
                  <a:lnTo>
                    <a:pt x="362" y="270"/>
                  </a:lnTo>
                  <a:lnTo>
                    <a:pt x="356" y="276"/>
                  </a:lnTo>
                  <a:lnTo>
                    <a:pt x="379" y="282"/>
                  </a:lnTo>
                  <a:lnTo>
                    <a:pt x="374" y="288"/>
                  </a:lnTo>
                  <a:lnTo>
                    <a:pt x="362" y="312"/>
                  </a:lnTo>
                  <a:lnTo>
                    <a:pt x="356" y="312"/>
                  </a:lnTo>
                  <a:lnTo>
                    <a:pt x="344" y="312"/>
                  </a:lnTo>
                  <a:lnTo>
                    <a:pt x="333" y="330"/>
                  </a:lnTo>
                  <a:lnTo>
                    <a:pt x="333" y="336"/>
                  </a:lnTo>
                  <a:lnTo>
                    <a:pt x="315" y="342"/>
                  </a:lnTo>
                  <a:lnTo>
                    <a:pt x="309" y="342"/>
                  </a:lnTo>
                  <a:lnTo>
                    <a:pt x="309" y="354"/>
                  </a:lnTo>
                  <a:lnTo>
                    <a:pt x="303" y="354"/>
                  </a:lnTo>
                  <a:lnTo>
                    <a:pt x="303" y="348"/>
                  </a:lnTo>
                  <a:lnTo>
                    <a:pt x="303" y="354"/>
                  </a:lnTo>
                  <a:lnTo>
                    <a:pt x="303" y="366"/>
                  </a:lnTo>
                  <a:lnTo>
                    <a:pt x="298" y="366"/>
                  </a:lnTo>
                  <a:lnTo>
                    <a:pt x="286" y="360"/>
                  </a:lnTo>
                  <a:lnTo>
                    <a:pt x="280" y="360"/>
                  </a:lnTo>
                  <a:lnTo>
                    <a:pt x="268" y="372"/>
                  </a:lnTo>
                  <a:lnTo>
                    <a:pt x="263" y="366"/>
                  </a:lnTo>
                  <a:lnTo>
                    <a:pt x="257" y="378"/>
                  </a:lnTo>
                  <a:lnTo>
                    <a:pt x="263" y="390"/>
                  </a:lnTo>
                  <a:lnTo>
                    <a:pt x="257" y="396"/>
                  </a:lnTo>
                  <a:lnTo>
                    <a:pt x="239" y="390"/>
                  </a:lnTo>
                  <a:lnTo>
                    <a:pt x="233" y="396"/>
                  </a:lnTo>
                  <a:lnTo>
                    <a:pt x="233" y="384"/>
                  </a:lnTo>
                  <a:lnTo>
                    <a:pt x="233" y="372"/>
                  </a:lnTo>
                  <a:lnTo>
                    <a:pt x="233" y="366"/>
                  </a:lnTo>
                  <a:lnTo>
                    <a:pt x="222" y="360"/>
                  </a:lnTo>
                  <a:lnTo>
                    <a:pt x="222" y="354"/>
                  </a:lnTo>
                  <a:lnTo>
                    <a:pt x="222" y="360"/>
                  </a:lnTo>
                  <a:lnTo>
                    <a:pt x="227" y="366"/>
                  </a:lnTo>
                  <a:lnTo>
                    <a:pt x="227" y="372"/>
                  </a:lnTo>
                  <a:lnTo>
                    <a:pt x="216" y="384"/>
                  </a:lnTo>
                  <a:lnTo>
                    <a:pt x="222" y="408"/>
                  </a:lnTo>
                  <a:lnTo>
                    <a:pt x="222" y="414"/>
                  </a:lnTo>
                  <a:lnTo>
                    <a:pt x="222" y="432"/>
                  </a:lnTo>
                  <a:lnTo>
                    <a:pt x="210" y="456"/>
                  </a:lnTo>
                  <a:lnTo>
                    <a:pt x="204" y="456"/>
                  </a:lnTo>
                  <a:lnTo>
                    <a:pt x="198" y="450"/>
                  </a:lnTo>
                  <a:close/>
                  <a:moveTo>
                    <a:pt x="268" y="378"/>
                  </a:moveTo>
                  <a:lnTo>
                    <a:pt x="274" y="372"/>
                  </a:lnTo>
                  <a:lnTo>
                    <a:pt x="268" y="372"/>
                  </a:lnTo>
                  <a:lnTo>
                    <a:pt x="280" y="366"/>
                  </a:lnTo>
                  <a:lnTo>
                    <a:pt x="292" y="378"/>
                  </a:lnTo>
                  <a:lnTo>
                    <a:pt x="280" y="384"/>
                  </a:lnTo>
                  <a:lnTo>
                    <a:pt x="280" y="396"/>
                  </a:lnTo>
                  <a:lnTo>
                    <a:pt x="274" y="390"/>
                  </a:lnTo>
                  <a:lnTo>
                    <a:pt x="268" y="378"/>
                  </a:lnTo>
                  <a:close/>
                </a:path>
              </a:pathLst>
            </a:custGeom>
            <a:solidFill>
              <a:schemeClr val="tx2"/>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32" name="Freeform 187">
              <a:extLst>
                <a:ext uri="{FF2B5EF4-FFF2-40B4-BE49-F238E27FC236}">
                  <a16:creationId xmlns:a16="http://schemas.microsoft.com/office/drawing/2014/main" id="{15431450-86BD-47AD-B6E2-611309D23111}"/>
                </a:ext>
              </a:extLst>
            </p:cNvPr>
            <p:cNvSpPr>
              <a:spLocks noChangeAspect="1" noEditPoints="1"/>
            </p:cNvSpPr>
            <p:nvPr/>
          </p:nvSpPr>
          <p:spPr bwMode="auto">
            <a:xfrm>
              <a:off x="5318125" y="1595438"/>
              <a:ext cx="574675" cy="271462"/>
            </a:xfrm>
            <a:custGeom>
              <a:avLst/>
              <a:gdLst>
                <a:gd name="T0" fmla="*/ 406750 w 462"/>
                <a:gd name="T1" fmla="*/ 135731 h 228"/>
                <a:gd name="T2" fmla="*/ 400531 w 462"/>
                <a:gd name="T3" fmla="*/ 150018 h 228"/>
                <a:gd name="T4" fmla="*/ 414214 w 462"/>
                <a:gd name="T5" fmla="*/ 135731 h 228"/>
                <a:gd name="T6" fmla="*/ 574675 w 462"/>
                <a:gd name="T7" fmla="*/ 178593 h 228"/>
                <a:gd name="T8" fmla="*/ 574675 w 462"/>
                <a:gd name="T9" fmla="*/ 178593 h 228"/>
                <a:gd name="T10" fmla="*/ 559748 w 462"/>
                <a:gd name="T11" fmla="*/ 250031 h 228"/>
                <a:gd name="T12" fmla="*/ 552285 w 462"/>
                <a:gd name="T13" fmla="*/ 228600 h 228"/>
                <a:gd name="T14" fmla="*/ 552285 w 462"/>
                <a:gd name="T15" fmla="*/ 235743 h 228"/>
                <a:gd name="T16" fmla="*/ 552285 w 462"/>
                <a:gd name="T17" fmla="*/ 250031 h 228"/>
                <a:gd name="T18" fmla="*/ 501286 w 462"/>
                <a:gd name="T19" fmla="*/ 250031 h 228"/>
                <a:gd name="T20" fmla="*/ 493822 w 462"/>
                <a:gd name="T21" fmla="*/ 221456 h 228"/>
                <a:gd name="T22" fmla="*/ 472676 w 462"/>
                <a:gd name="T23" fmla="*/ 221456 h 228"/>
                <a:gd name="T24" fmla="*/ 421677 w 462"/>
                <a:gd name="T25" fmla="*/ 207168 h 228"/>
                <a:gd name="T26" fmla="*/ 450286 w 462"/>
                <a:gd name="T27" fmla="*/ 185737 h 228"/>
                <a:gd name="T28" fmla="*/ 436604 w 462"/>
                <a:gd name="T29" fmla="*/ 164306 h 228"/>
                <a:gd name="T30" fmla="*/ 414214 w 462"/>
                <a:gd name="T31" fmla="*/ 171450 h 228"/>
                <a:gd name="T32" fmla="*/ 429140 w 462"/>
                <a:gd name="T33" fmla="*/ 150018 h 228"/>
                <a:gd name="T34" fmla="*/ 429140 w 462"/>
                <a:gd name="T35" fmla="*/ 128587 h 228"/>
                <a:gd name="T36" fmla="*/ 414214 w 462"/>
                <a:gd name="T37" fmla="*/ 107156 h 228"/>
                <a:gd name="T38" fmla="*/ 421677 w 462"/>
                <a:gd name="T39" fmla="*/ 64294 h 228"/>
                <a:gd name="T40" fmla="*/ 429140 w 462"/>
                <a:gd name="T41" fmla="*/ 35719 h 228"/>
                <a:gd name="T42" fmla="*/ 400531 w 462"/>
                <a:gd name="T43" fmla="*/ 64294 h 228"/>
                <a:gd name="T44" fmla="*/ 363215 w 462"/>
                <a:gd name="T45" fmla="*/ 92869 h 228"/>
                <a:gd name="T46" fmla="*/ 363215 w 462"/>
                <a:gd name="T47" fmla="*/ 107156 h 228"/>
                <a:gd name="T48" fmla="*/ 385604 w 462"/>
                <a:gd name="T49" fmla="*/ 164306 h 228"/>
                <a:gd name="T50" fmla="*/ 414214 w 462"/>
                <a:gd name="T51" fmla="*/ 228600 h 228"/>
                <a:gd name="T52" fmla="*/ 378141 w 462"/>
                <a:gd name="T53" fmla="*/ 214312 h 228"/>
                <a:gd name="T54" fmla="*/ 378141 w 462"/>
                <a:gd name="T55" fmla="*/ 250031 h 228"/>
                <a:gd name="T56" fmla="*/ 342068 w 462"/>
                <a:gd name="T57" fmla="*/ 228600 h 228"/>
                <a:gd name="T58" fmla="*/ 319679 w 462"/>
                <a:gd name="T59" fmla="*/ 200025 h 228"/>
                <a:gd name="T60" fmla="*/ 334605 w 462"/>
                <a:gd name="T61" fmla="*/ 157162 h 228"/>
                <a:gd name="T62" fmla="*/ 305996 w 462"/>
                <a:gd name="T63" fmla="*/ 150018 h 228"/>
                <a:gd name="T64" fmla="*/ 268679 w 462"/>
                <a:gd name="T65" fmla="*/ 142875 h 228"/>
                <a:gd name="T66" fmla="*/ 247533 w 462"/>
                <a:gd name="T67" fmla="*/ 107156 h 228"/>
                <a:gd name="T68" fmla="*/ 217680 w 462"/>
                <a:gd name="T69" fmla="*/ 92869 h 228"/>
                <a:gd name="T70" fmla="*/ 203997 w 462"/>
                <a:gd name="T71" fmla="*/ 85725 h 228"/>
                <a:gd name="T72" fmla="*/ 203997 w 462"/>
                <a:gd name="T73" fmla="*/ 71437 h 228"/>
                <a:gd name="T74" fmla="*/ 181607 w 462"/>
                <a:gd name="T75" fmla="*/ 64294 h 228"/>
                <a:gd name="T76" fmla="*/ 130608 w 462"/>
                <a:gd name="T77" fmla="*/ 78581 h 228"/>
                <a:gd name="T78" fmla="*/ 130608 w 462"/>
                <a:gd name="T79" fmla="*/ 92869 h 228"/>
                <a:gd name="T80" fmla="*/ 94535 w 462"/>
                <a:gd name="T81" fmla="*/ 85725 h 228"/>
                <a:gd name="T82" fmla="*/ 73389 w 462"/>
                <a:gd name="T83" fmla="*/ 114300 h 228"/>
                <a:gd name="T84" fmla="*/ 0 w 462"/>
                <a:gd name="T85" fmla="*/ 85725 h 228"/>
                <a:gd name="T86" fmla="*/ 130608 w 462"/>
                <a:gd name="T87" fmla="*/ 57150 h 228"/>
                <a:gd name="T88" fmla="*/ 240070 w 462"/>
                <a:gd name="T89" fmla="*/ 42862 h 228"/>
                <a:gd name="T90" fmla="*/ 349532 w 462"/>
                <a:gd name="T91" fmla="*/ 21431 h 228"/>
                <a:gd name="T92" fmla="*/ 457750 w 462"/>
                <a:gd name="T93" fmla="*/ 50006 h 228"/>
                <a:gd name="T94" fmla="*/ 480140 w 462"/>
                <a:gd name="T95" fmla="*/ 135731 h 228"/>
                <a:gd name="T96" fmla="*/ 538602 w 462"/>
                <a:gd name="T97" fmla="*/ 185737 h 228"/>
                <a:gd name="T98" fmla="*/ 559748 w 462"/>
                <a:gd name="T99" fmla="*/ 221456 h 228"/>
                <a:gd name="T100" fmla="*/ 552285 w 462"/>
                <a:gd name="T101" fmla="*/ 235743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62" h="228">
                  <a:moveTo>
                    <a:pt x="327" y="114"/>
                  </a:moveTo>
                  <a:lnTo>
                    <a:pt x="327" y="108"/>
                  </a:lnTo>
                  <a:lnTo>
                    <a:pt x="322" y="108"/>
                  </a:lnTo>
                  <a:lnTo>
                    <a:pt x="327" y="114"/>
                  </a:lnTo>
                  <a:lnTo>
                    <a:pt x="322" y="114"/>
                  </a:lnTo>
                  <a:lnTo>
                    <a:pt x="327" y="120"/>
                  </a:lnTo>
                  <a:lnTo>
                    <a:pt x="322" y="126"/>
                  </a:lnTo>
                  <a:lnTo>
                    <a:pt x="322" y="108"/>
                  </a:lnTo>
                  <a:lnTo>
                    <a:pt x="327" y="96"/>
                  </a:lnTo>
                  <a:lnTo>
                    <a:pt x="333" y="108"/>
                  </a:lnTo>
                  <a:lnTo>
                    <a:pt x="333" y="114"/>
                  </a:lnTo>
                  <a:lnTo>
                    <a:pt x="327" y="108"/>
                  </a:lnTo>
                  <a:lnTo>
                    <a:pt x="327" y="114"/>
                  </a:lnTo>
                  <a:close/>
                  <a:moveTo>
                    <a:pt x="462" y="150"/>
                  </a:moveTo>
                  <a:lnTo>
                    <a:pt x="462" y="150"/>
                  </a:lnTo>
                  <a:lnTo>
                    <a:pt x="462" y="162"/>
                  </a:lnTo>
                  <a:lnTo>
                    <a:pt x="462" y="150"/>
                  </a:lnTo>
                  <a:close/>
                  <a:moveTo>
                    <a:pt x="450" y="210"/>
                  </a:moveTo>
                  <a:lnTo>
                    <a:pt x="462" y="168"/>
                  </a:lnTo>
                  <a:lnTo>
                    <a:pt x="456" y="204"/>
                  </a:lnTo>
                  <a:lnTo>
                    <a:pt x="450" y="210"/>
                  </a:lnTo>
                  <a:close/>
                  <a:moveTo>
                    <a:pt x="444" y="192"/>
                  </a:moveTo>
                  <a:lnTo>
                    <a:pt x="444" y="192"/>
                  </a:lnTo>
                  <a:close/>
                  <a:moveTo>
                    <a:pt x="444" y="198"/>
                  </a:moveTo>
                  <a:lnTo>
                    <a:pt x="444" y="198"/>
                  </a:lnTo>
                  <a:lnTo>
                    <a:pt x="444" y="204"/>
                  </a:lnTo>
                  <a:lnTo>
                    <a:pt x="444" y="210"/>
                  </a:lnTo>
                  <a:lnTo>
                    <a:pt x="421" y="216"/>
                  </a:lnTo>
                  <a:lnTo>
                    <a:pt x="415" y="222"/>
                  </a:lnTo>
                  <a:lnTo>
                    <a:pt x="397" y="228"/>
                  </a:lnTo>
                  <a:lnTo>
                    <a:pt x="403" y="210"/>
                  </a:lnTo>
                  <a:lnTo>
                    <a:pt x="386" y="204"/>
                  </a:lnTo>
                  <a:lnTo>
                    <a:pt x="392" y="192"/>
                  </a:lnTo>
                  <a:lnTo>
                    <a:pt x="397" y="186"/>
                  </a:lnTo>
                  <a:lnTo>
                    <a:pt x="386" y="192"/>
                  </a:lnTo>
                  <a:lnTo>
                    <a:pt x="386" y="180"/>
                  </a:lnTo>
                  <a:lnTo>
                    <a:pt x="386" y="174"/>
                  </a:lnTo>
                  <a:lnTo>
                    <a:pt x="380" y="186"/>
                  </a:lnTo>
                  <a:lnTo>
                    <a:pt x="374" y="192"/>
                  </a:lnTo>
                  <a:lnTo>
                    <a:pt x="374" y="186"/>
                  </a:lnTo>
                  <a:lnTo>
                    <a:pt x="368" y="192"/>
                  </a:lnTo>
                  <a:lnTo>
                    <a:pt x="339" y="174"/>
                  </a:lnTo>
                  <a:lnTo>
                    <a:pt x="339" y="168"/>
                  </a:lnTo>
                  <a:lnTo>
                    <a:pt x="351" y="162"/>
                  </a:lnTo>
                  <a:lnTo>
                    <a:pt x="339" y="156"/>
                  </a:lnTo>
                  <a:lnTo>
                    <a:pt x="362" y="156"/>
                  </a:lnTo>
                  <a:lnTo>
                    <a:pt x="362" y="144"/>
                  </a:lnTo>
                  <a:lnTo>
                    <a:pt x="362" y="150"/>
                  </a:lnTo>
                  <a:lnTo>
                    <a:pt x="357" y="150"/>
                  </a:lnTo>
                  <a:lnTo>
                    <a:pt x="351" y="138"/>
                  </a:lnTo>
                  <a:lnTo>
                    <a:pt x="345" y="138"/>
                  </a:lnTo>
                  <a:lnTo>
                    <a:pt x="339" y="132"/>
                  </a:lnTo>
                  <a:lnTo>
                    <a:pt x="333" y="132"/>
                  </a:lnTo>
                  <a:lnTo>
                    <a:pt x="333" y="144"/>
                  </a:lnTo>
                  <a:lnTo>
                    <a:pt x="327" y="144"/>
                  </a:lnTo>
                  <a:lnTo>
                    <a:pt x="333" y="126"/>
                  </a:lnTo>
                  <a:lnTo>
                    <a:pt x="345" y="132"/>
                  </a:lnTo>
                  <a:lnTo>
                    <a:pt x="345" y="126"/>
                  </a:lnTo>
                  <a:lnTo>
                    <a:pt x="345" y="114"/>
                  </a:lnTo>
                  <a:lnTo>
                    <a:pt x="351" y="114"/>
                  </a:lnTo>
                  <a:lnTo>
                    <a:pt x="345" y="108"/>
                  </a:lnTo>
                  <a:lnTo>
                    <a:pt x="339" y="102"/>
                  </a:lnTo>
                  <a:lnTo>
                    <a:pt x="339" y="84"/>
                  </a:lnTo>
                  <a:lnTo>
                    <a:pt x="333" y="90"/>
                  </a:lnTo>
                  <a:lnTo>
                    <a:pt x="327" y="84"/>
                  </a:lnTo>
                  <a:lnTo>
                    <a:pt x="327" y="78"/>
                  </a:lnTo>
                  <a:lnTo>
                    <a:pt x="333" y="60"/>
                  </a:lnTo>
                  <a:lnTo>
                    <a:pt x="339" y="54"/>
                  </a:lnTo>
                  <a:lnTo>
                    <a:pt x="357" y="42"/>
                  </a:lnTo>
                  <a:lnTo>
                    <a:pt x="345" y="48"/>
                  </a:lnTo>
                  <a:lnTo>
                    <a:pt x="345" y="36"/>
                  </a:lnTo>
                  <a:lnTo>
                    <a:pt x="345" y="30"/>
                  </a:lnTo>
                  <a:lnTo>
                    <a:pt x="339" y="24"/>
                  </a:lnTo>
                  <a:lnTo>
                    <a:pt x="333" y="30"/>
                  </a:lnTo>
                  <a:lnTo>
                    <a:pt x="327" y="48"/>
                  </a:lnTo>
                  <a:lnTo>
                    <a:pt x="322" y="54"/>
                  </a:lnTo>
                  <a:lnTo>
                    <a:pt x="310" y="54"/>
                  </a:lnTo>
                  <a:lnTo>
                    <a:pt x="310" y="78"/>
                  </a:lnTo>
                  <a:lnTo>
                    <a:pt x="298" y="78"/>
                  </a:lnTo>
                  <a:lnTo>
                    <a:pt x="292" y="78"/>
                  </a:lnTo>
                  <a:lnTo>
                    <a:pt x="292" y="84"/>
                  </a:lnTo>
                  <a:lnTo>
                    <a:pt x="292" y="90"/>
                  </a:lnTo>
                  <a:lnTo>
                    <a:pt x="298" y="84"/>
                  </a:lnTo>
                  <a:lnTo>
                    <a:pt x="310" y="90"/>
                  </a:lnTo>
                  <a:lnTo>
                    <a:pt x="310" y="120"/>
                  </a:lnTo>
                  <a:lnTo>
                    <a:pt x="310" y="138"/>
                  </a:lnTo>
                  <a:lnTo>
                    <a:pt x="310" y="144"/>
                  </a:lnTo>
                  <a:lnTo>
                    <a:pt x="316" y="168"/>
                  </a:lnTo>
                  <a:lnTo>
                    <a:pt x="333" y="186"/>
                  </a:lnTo>
                  <a:lnTo>
                    <a:pt x="333" y="192"/>
                  </a:lnTo>
                  <a:lnTo>
                    <a:pt x="327" y="192"/>
                  </a:lnTo>
                  <a:lnTo>
                    <a:pt x="322" y="186"/>
                  </a:lnTo>
                  <a:lnTo>
                    <a:pt x="304" y="180"/>
                  </a:lnTo>
                  <a:lnTo>
                    <a:pt x="345" y="204"/>
                  </a:lnTo>
                  <a:lnTo>
                    <a:pt x="351" y="228"/>
                  </a:lnTo>
                  <a:lnTo>
                    <a:pt x="322" y="210"/>
                  </a:lnTo>
                  <a:lnTo>
                    <a:pt x="304" y="210"/>
                  </a:lnTo>
                  <a:lnTo>
                    <a:pt x="286" y="192"/>
                  </a:lnTo>
                  <a:lnTo>
                    <a:pt x="286" y="204"/>
                  </a:lnTo>
                  <a:lnTo>
                    <a:pt x="281" y="204"/>
                  </a:lnTo>
                  <a:lnTo>
                    <a:pt x="275" y="192"/>
                  </a:lnTo>
                  <a:lnTo>
                    <a:pt x="251" y="204"/>
                  </a:lnTo>
                  <a:lnTo>
                    <a:pt x="251" y="198"/>
                  </a:lnTo>
                  <a:lnTo>
                    <a:pt x="246" y="192"/>
                  </a:lnTo>
                  <a:lnTo>
                    <a:pt x="257" y="168"/>
                  </a:lnTo>
                  <a:lnTo>
                    <a:pt x="257" y="156"/>
                  </a:lnTo>
                  <a:lnTo>
                    <a:pt x="263" y="156"/>
                  </a:lnTo>
                  <a:lnTo>
                    <a:pt x="257" y="144"/>
                  </a:lnTo>
                  <a:lnTo>
                    <a:pt x="269" y="132"/>
                  </a:lnTo>
                  <a:lnTo>
                    <a:pt x="257" y="120"/>
                  </a:lnTo>
                  <a:lnTo>
                    <a:pt x="246" y="132"/>
                  </a:lnTo>
                  <a:lnTo>
                    <a:pt x="246" y="126"/>
                  </a:lnTo>
                  <a:lnTo>
                    <a:pt x="234" y="126"/>
                  </a:lnTo>
                  <a:lnTo>
                    <a:pt x="234" y="120"/>
                  </a:lnTo>
                  <a:lnTo>
                    <a:pt x="228" y="114"/>
                  </a:lnTo>
                  <a:lnTo>
                    <a:pt x="216" y="120"/>
                  </a:lnTo>
                  <a:lnTo>
                    <a:pt x="205" y="114"/>
                  </a:lnTo>
                  <a:lnTo>
                    <a:pt x="205" y="108"/>
                  </a:lnTo>
                  <a:lnTo>
                    <a:pt x="211" y="96"/>
                  </a:lnTo>
                  <a:lnTo>
                    <a:pt x="199" y="90"/>
                  </a:lnTo>
                  <a:lnTo>
                    <a:pt x="187" y="90"/>
                  </a:lnTo>
                  <a:lnTo>
                    <a:pt x="181" y="90"/>
                  </a:lnTo>
                  <a:lnTo>
                    <a:pt x="175" y="90"/>
                  </a:lnTo>
                  <a:lnTo>
                    <a:pt x="175" y="78"/>
                  </a:lnTo>
                  <a:lnTo>
                    <a:pt x="170" y="78"/>
                  </a:lnTo>
                  <a:lnTo>
                    <a:pt x="170" y="66"/>
                  </a:lnTo>
                  <a:lnTo>
                    <a:pt x="164" y="72"/>
                  </a:lnTo>
                  <a:lnTo>
                    <a:pt x="164" y="66"/>
                  </a:lnTo>
                  <a:lnTo>
                    <a:pt x="158" y="60"/>
                  </a:lnTo>
                  <a:lnTo>
                    <a:pt x="164" y="60"/>
                  </a:lnTo>
                  <a:lnTo>
                    <a:pt x="164" y="54"/>
                  </a:lnTo>
                  <a:lnTo>
                    <a:pt x="152" y="54"/>
                  </a:lnTo>
                  <a:lnTo>
                    <a:pt x="152" y="60"/>
                  </a:lnTo>
                  <a:lnTo>
                    <a:pt x="146" y="54"/>
                  </a:lnTo>
                  <a:lnTo>
                    <a:pt x="129" y="48"/>
                  </a:lnTo>
                  <a:lnTo>
                    <a:pt x="123" y="60"/>
                  </a:lnTo>
                  <a:lnTo>
                    <a:pt x="111" y="60"/>
                  </a:lnTo>
                  <a:lnTo>
                    <a:pt x="105" y="66"/>
                  </a:lnTo>
                  <a:lnTo>
                    <a:pt x="111" y="66"/>
                  </a:lnTo>
                  <a:lnTo>
                    <a:pt x="105" y="72"/>
                  </a:lnTo>
                  <a:lnTo>
                    <a:pt x="105" y="78"/>
                  </a:lnTo>
                  <a:lnTo>
                    <a:pt x="82" y="78"/>
                  </a:lnTo>
                  <a:lnTo>
                    <a:pt x="76" y="78"/>
                  </a:lnTo>
                  <a:lnTo>
                    <a:pt x="70" y="72"/>
                  </a:lnTo>
                  <a:lnTo>
                    <a:pt x="76" y="72"/>
                  </a:lnTo>
                  <a:lnTo>
                    <a:pt x="70" y="66"/>
                  </a:lnTo>
                  <a:lnTo>
                    <a:pt x="70" y="78"/>
                  </a:lnTo>
                  <a:lnTo>
                    <a:pt x="59" y="96"/>
                  </a:lnTo>
                  <a:lnTo>
                    <a:pt x="47" y="96"/>
                  </a:lnTo>
                  <a:lnTo>
                    <a:pt x="29" y="120"/>
                  </a:lnTo>
                  <a:lnTo>
                    <a:pt x="12" y="138"/>
                  </a:lnTo>
                  <a:lnTo>
                    <a:pt x="0" y="72"/>
                  </a:lnTo>
                  <a:lnTo>
                    <a:pt x="12" y="72"/>
                  </a:lnTo>
                  <a:lnTo>
                    <a:pt x="53" y="60"/>
                  </a:lnTo>
                  <a:lnTo>
                    <a:pt x="64" y="60"/>
                  </a:lnTo>
                  <a:lnTo>
                    <a:pt x="105" y="48"/>
                  </a:lnTo>
                  <a:lnTo>
                    <a:pt x="111" y="48"/>
                  </a:lnTo>
                  <a:lnTo>
                    <a:pt x="135" y="42"/>
                  </a:lnTo>
                  <a:lnTo>
                    <a:pt x="193" y="36"/>
                  </a:lnTo>
                  <a:lnTo>
                    <a:pt x="216" y="30"/>
                  </a:lnTo>
                  <a:lnTo>
                    <a:pt x="240" y="24"/>
                  </a:lnTo>
                  <a:lnTo>
                    <a:pt x="257" y="18"/>
                  </a:lnTo>
                  <a:lnTo>
                    <a:pt x="281" y="18"/>
                  </a:lnTo>
                  <a:lnTo>
                    <a:pt x="316" y="6"/>
                  </a:lnTo>
                  <a:lnTo>
                    <a:pt x="322" y="6"/>
                  </a:lnTo>
                  <a:lnTo>
                    <a:pt x="357" y="0"/>
                  </a:lnTo>
                  <a:lnTo>
                    <a:pt x="368" y="42"/>
                  </a:lnTo>
                  <a:lnTo>
                    <a:pt x="368" y="54"/>
                  </a:lnTo>
                  <a:lnTo>
                    <a:pt x="374" y="60"/>
                  </a:lnTo>
                  <a:lnTo>
                    <a:pt x="374" y="72"/>
                  </a:lnTo>
                  <a:lnTo>
                    <a:pt x="386" y="114"/>
                  </a:lnTo>
                  <a:lnTo>
                    <a:pt x="392" y="138"/>
                  </a:lnTo>
                  <a:lnTo>
                    <a:pt x="397" y="150"/>
                  </a:lnTo>
                  <a:lnTo>
                    <a:pt x="397" y="162"/>
                  </a:lnTo>
                  <a:lnTo>
                    <a:pt x="433" y="156"/>
                  </a:lnTo>
                  <a:lnTo>
                    <a:pt x="456" y="150"/>
                  </a:lnTo>
                  <a:lnTo>
                    <a:pt x="456" y="162"/>
                  </a:lnTo>
                  <a:lnTo>
                    <a:pt x="456" y="174"/>
                  </a:lnTo>
                  <a:lnTo>
                    <a:pt x="450" y="186"/>
                  </a:lnTo>
                  <a:lnTo>
                    <a:pt x="444" y="198"/>
                  </a:lnTo>
                  <a:close/>
                  <a:moveTo>
                    <a:pt x="444" y="198"/>
                  </a:moveTo>
                  <a:lnTo>
                    <a:pt x="444" y="198"/>
                  </a:lnTo>
                  <a:close/>
                </a:path>
              </a:pathLst>
            </a:custGeom>
            <a:solidFill>
              <a:schemeClr val="accent2"/>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33" name="Freeform 192">
              <a:extLst>
                <a:ext uri="{FF2B5EF4-FFF2-40B4-BE49-F238E27FC236}">
                  <a16:creationId xmlns:a16="http://schemas.microsoft.com/office/drawing/2014/main" id="{1B38F35F-E516-4E0B-8A1F-58A833710815}"/>
                </a:ext>
              </a:extLst>
            </p:cNvPr>
            <p:cNvSpPr>
              <a:spLocks noChangeAspect="1" noEditPoints="1"/>
            </p:cNvSpPr>
            <p:nvPr/>
          </p:nvSpPr>
          <p:spPr bwMode="auto">
            <a:xfrm>
              <a:off x="5943600" y="969963"/>
              <a:ext cx="434975" cy="236537"/>
            </a:xfrm>
            <a:custGeom>
              <a:avLst/>
              <a:gdLst>
                <a:gd name="T0" fmla="*/ 0 w 350"/>
                <a:gd name="T1" fmla="*/ 200698 h 198"/>
                <a:gd name="T2" fmla="*/ 0 w 350"/>
                <a:gd name="T3" fmla="*/ 93181 h 198"/>
                <a:gd name="T4" fmla="*/ 43498 w 350"/>
                <a:gd name="T5" fmla="*/ 86013 h 198"/>
                <a:gd name="T6" fmla="*/ 115579 w 350"/>
                <a:gd name="T7" fmla="*/ 64510 h 198"/>
                <a:gd name="T8" fmla="*/ 159077 w 350"/>
                <a:gd name="T9" fmla="*/ 57342 h 198"/>
                <a:gd name="T10" fmla="*/ 232401 w 350"/>
                <a:gd name="T11" fmla="*/ 35839 h 198"/>
                <a:gd name="T12" fmla="*/ 232401 w 350"/>
                <a:gd name="T13" fmla="*/ 35839 h 198"/>
                <a:gd name="T14" fmla="*/ 246072 w 350"/>
                <a:gd name="T15" fmla="*/ 21503 h 198"/>
                <a:gd name="T16" fmla="*/ 260985 w 350"/>
                <a:gd name="T17" fmla="*/ 0 h 198"/>
                <a:gd name="T18" fmla="*/ 289569 w 350"/>
                <a:gd name="T19" fmla="*/ 28671 h 198"/>
                <a:gd name="T20" fmla="*/ 304483 w 350"/>
                <a:gd name="T21" fmla="*/ 43007 h 198"/>
                <a:gd name="T22" fmla="*/ 282112 w 350"/>
                <a:gd name="T23" fmla="*/ 71678 h 198"/>
                <a:gd name="T24" fmla="*/ 268442 w 350"/>
                <a:gd name="T25" fmla="*/ 100349 h 198"/>
                <a:gd name="T26" fmla="*/ 289569 w 350"/>
                <a:gd name="T27" fmla="*/ 93181 h 198"/>
                <a:gd name="T28" fmla="*/ 304483 w 350"/>
                <a:gd name="T29" fmla="*/ 93181 h 198"/>
                <a:gd name="T30" fmla="*/ 333067 w 350"/>
                <a:gd name="T31" fmla="*/ 136188 h 198"/>
                <a:gd name="T32" fmla="*/ 347980 w 350"/>
                <a:gd name="T33" fmla="*/ 157691 h 198"/>
                <a:gd name="T34" fmla="*/ 384021 w 350"/>
                <a:gd name="T35" fmla="*/ 157691 h 198"/>
                <a:gd name="T36" fmla="*/ 391478 w 350"/>
                <a:gd name="T37" fmla="*/ 157691 h 198"/>
                <a:gd name="T38" fmla="*/ 406391 w 350"/>
                <a:gd name="T39" fmla="*/ 129020 h 198"/>
                <a:gd name="T40" fmla="*/ 370350 w 350"/>
                <a:gd name="T41" fmla="*/ 107517 h 198"/>
                <a:gd name="T42" fmla="*/ 391478 w 350"/>
                <a:gd name="T43" fmla="*/ 107517 h 198"/>
                <a:gd name="T44" fmla="*/ 420062 w 350"/>
                <a:gd name="T45" fmla="*/ 143356 h 198"/>
                <a:gd name="T46" fmla="*/ 370350 w 350"/>
                <a:gd name="T47" fmla="*/ 179195 h 198"/>
                <a:gd name="T48" fmla="*/ 347980 w 350"/>
                <a:gd name="T49" fmla="*/ 200698 h 198"/>
                <a:gd name="T50" fmla="*/ 340523 w 350"/>
                <a:gd name="T51" fmla="*/ 172027 h 198"/>
                <a:gd name="T52" fmla="*/ 311939 w 350"/>
                <a:gd name="T53" fmla="*/ 193530 h 198"/>
                <a:gd name="T54" fmla="*/ 297026 w 350"/>
                <a:gd name="T55" fmla="*/ 222201 h 198"/>
                <a:gd name="T56" fmla="*/ 275898 w 350"/>
                <a:gd name="T57" fmla="*/ 193530 h 198"/>
                <a:gd name="T58" fmla="*/ 260985 w 350"/>
                <a:gd name="T59" fmla="*/ 186362 h 198"/>
                <a:gd name="T60" fmla="*/ 253528 w 350"/>
                <a:gd name="T61" fmla="*/ 164859 h 198"/>
                <a:gd name="T62" fmla="*/ 246072 w 350"/>
                <a:gd name="T63" fmla="*/ 157691 h 198"/>
                <a:gd name="T64" fmla="*/ 232401 w 350"/>
                <a:gd name="T65" fmla="*/ 150524 h 198"/>
                <a:gd name="T66" fmla="*/ 159077 w 350"/>
                <a:gd name="T67" fmla="*/ 172027 h 198"/>
                <a:gd name="T68" fmla="*/ 115579 w 350"/>
                <a:gd name="T69" fmla="*/ 179195 h 198"/>
                <a:gd name="T70" fmla="*/ 86995 w 350"/>
                <a:gd name="T71" fmla="*/ 193530 h 198"/>
                <a:gd name="T72" fmla="*/ 79538 w 350"/>
                <a:gd name="T73" fmla="*/ 186362 h 198"/>
                <a:gd name="T74" fmla="*/ 50954 w 350"/>
                <a:gd name="T75" fmla="*/ 193530 h 198"/>
                <a:gd name="T76" fmla="*/ 0 w 350"/>
                <a:gd name="T77" fmla="*/ 200698 h 198"/>
                <a:gd name="T78" fmla="*/ 427518 w 350"/>
                <a:gd name="T79" fmla="*/ 215034 h 198"/>
                <a:gd name="T80" fmla="*/ 420062 w 350"/>
                <a:gd name="T81" fmla="*/ 222201 h 198"/>
                <a:gd name="T82" fmla="*/ 420062 w 350"/>
                <a:gd name="T83" fmla="*/ 200698 h 198"/>
                <a:gd name="T84" fmla="*/ 434975 w 350"/>
                <a:gd name="T85" fmla="*/ 222201 h 198"/>
                <a:gd name="T86" fmla="*/ 406391 w 350"/>
                <a:gd name="T87" fmla="*/ 229369 h 198"/>
                <a:gd name="T88" fmla="*/ 420062 w 350"/>
                <a:gd name="T89" fmla="*/ 222201 h 198"/>
                <a:gd name="T90" fmla="*/ 427518 w 350"/>
                <a:gd name="T91" fmla="*/ 215034 h 198"/>
                <a:gd name="T92" fmla="*/ 355437 w 350"/>
                <a:gd name="T93" fmla="*/ 207866 h 198"/>
                <a:gd name="T94" fmla="*/ 362893 w 350"/>
                <a:gd name="T95" fmla="*/ 215034 h 198"/>
                <a:gd name="T96" fmla="*/ 370350 w 350"/>
                <a:gd name="T97" fmla="*/ 222201 h 198"/>
                <a:gd name="T98" fmla="*/ 340523 w 350"/>
                <a:gd name="T99" fmla="*/ 236537 h 198"/>
                <a:gd name="T100" fmla="*/ 340523 w 350"/>
                <a:gd name="T101" fmla="*/ 229369 h 198"/>
                <a:gd name="T102" fmla="*/ 340523 w 350"/>
                <a:gd name="T103" fmla="*/ 229369 h 198"/>
                <a:gd name="T104" fmla="*/ 355437 w 350"/>
                <a:gd name="T105" fmla="*/ 207866 h 198"/>
                <a:gd name="T106" fmla="*/ 355437 w 350"/>
                <a:gd name="T107" fmla="*/ 215034 h 1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0" h="198">
                  <a:moveTo>
                    <a:pt x="0" y="168"/>
                  </a:moveTo>
                  <a:lnTo>
                    <a:pt x="0" y="168"/>
                  </a:lnTo>
                  <a:lnTo>
                    <a:pt x="0" y="108"/>
                  </a:lnTo>
                  <a:lnTo>
                    <a:pt x="0" y="78"/>
                  </a:lnTo>
                  <a:lnTo>
                    <a:pt x="23" y="72"/>
                  </a:lnTo>
                  <a:lnTo>
                    <a:pt x="35" y="72"/>
                  </a:lnTo>
                  <a:lnTo>
                    <a:pt x="76" y="60"/>
                  </a:lnTo>
                  <a:lnTo>
                    <a:pt x="93" y="54"/>
                  </a:lnTo>
                  <a:lnTo>
                    <a:pt x="122" y="48"/>
                  </a:lnTo>
                  <a:lnTo>
                    <a:pt x="128" y="48"/>
                  </a:lnTo>
                  <a:lnTo>
                    <a:pt x="181" y="36"/>
                  </a:lnTo>
                  <a:lnTo>
                    <a:pt x="187" y="30"/>
                  </a:lnTo>
                  <a:lnTo>
                    <a:pt x="187" y="18"/>
                  </a:lnTo>
                  <a:lnTo>
                    <a:pt x="198" y="18"/>
                  </a:lnTo>
                  <a:lnTo>
                    <a:pt x="198" y="12"/>
                  </a:lnTo>
                  <a:lnTo>
                    <a:pt x="210" y="0"/>
                  </a:lnTo>
                  <a:lnTo>
                    <a:pt x="222" y="0"/>
                  </a:lnTo>
                  <a:lnTo>
                    <a:pt x="233" y="24"/>
                  </a:lnTo>
                  <a:lnTo>
                    <a:pt x="245" y="24"/>
                  </a:lnTo>
                  <a:lnTo>
                    <a:pt x="245" y="36"/>
                  </a:lnTo>
                  <a:lnTo>
                    <a:pt x="227" y="42"/>
                  </a:lnTo>
                  <a:lnTo>
                    <a:pt x="227" y="60"/>
                  </a:lnTo>
                  <a:lnTo>
                    <a:pt x="222" y="60"/>
                  </a:lnTo>
                  <a:lnTo>
                    <a:pt x="216" y="84"/>
                  </a:lnTo>
                  <a:lnTo>
                    <a:pt x="227" y="84"/>
                  </a:lnTo>
                  <a:lnTo>
                    <a:pt x="233" y="78"/>
                  </a:lnTo>
                  <a:lnTo>
                    <a:pt x="239" y="78"/>
                  </a:lnTo>
                  <a:lnTo>
                    <a:pt x="245" y="78"/>
                  </a:lnTo>
                  <a:lnTo>
                    <a:pt x="257" y="90"/>
                  </a:lnTo>
                  <a:lnTo>
                    <a:pt x="268" y="114"/>
                  </a:lnTo>
                  <a:lnTo>
                    <a:pt x="274" y="114"/>
                  </a:lnTo>
                  <a:lnTo>
                    <a:pt x="280" y="132"/>
                  </a:lnTo>
                  <a:lnTo>
                    <a:pt x="292" y="138"/>
                  </a:lnTo>
                  <a:lnTo>
                    <a:pt x="309" y="132"/>
                  </a:lnTo>
                  <a:lnTo>
                    <a:pt x="303" y="138"/>
                  </a:lnTo>
                  <a:lnTo>
                    <a:pt x="315" y="132"/>
                  </a:lnTo>
                  <a:lnTo>
                    <a:pt x="327" y="120"/>
                  </a:lnTo>
                  <a:lnTo>
                    <a:pt x="327" y="108"/>
                  </a:lnTo>
                  <a:lnTo>
                    <a:pt x="315" y="96"/>
                  </a:lnTo>
                  <a:lnTo>
                    <a:pt x="298" y="90"/>
                  </a:lnTo>
                  <a:lnTo>
                    <a:pt x="309" y="84"/>
                  </a:lnTo>
                  <a:lnTo>
                    <a:pt x="315" y="90"/>
                  </a:lnTo>
                  <a:lnTo>
                    <a:pt x="327" y="102"/>
                  </a:lnTo>
                  <a:lnTo>
                    <a:pt x="338" y="120"/>
                  </a:lnTo>
                  <a:lnTo>
                    <a:pt x="338" y="132"/>
                  </a:lnTo>
                  <a:lnTo>
                    <a:pt x="298" y="150"/>
                  </a:lnTo>
                  <a:lnTo>
                    <a:pt x="298" y="156"/>
                  </a:lnTo>
                  <a:lnTo>
                    <a:pt x="280" y="168"/>
                  </a:lnTo>
                  <a:lnTo>
                    <a:pt x="274" y="168"/>
                  </a:lnTo>
                  <a:lnTo>
                    <a:pt x="274" y="144"/>
                  </a:lnTo>
                  <a:lnTo>
                    <a:pt x="257" y="162"/>
                  </a:lnTo>
                  <a:lnTo>
                    <a:pt x="251" y="162"/>
                  </a:lnTo>
                  <a:lnTo>
                    <a:pt x="245" y="180"/>
                  </a:lnTo>
                  <a:lnTo>
                    <a:pt x="239" y="186"/>
                  </a:lnTo>
                  <a:lnTo>
                    <a:pt x="227" y="162"/>
                  </a:lnTo>
                  <a:lnTo>
                    <a:pt x="222" y="162"/>
                  </a:lnTo>
                  <a:lnTo>
                    <a:pt x="210" y="156"/>
                  </a:lnTo>
                  <a:lnTo>
                    <a:pt x="204" y="150"/>
                  </a:lnTo>
                  <a:lnTo>
                    <a:pt x="204" y="138"/>
                  </a:lnTo>
                  <a:lnTo>
                    <a:pt x="198" y="144"/>
                  </a:lnTo>
                  <a:lnTo>
                    <a:pt x="198" y="132"/>
                  </a:lnTo>
                  <a:lnTo>
                    <a:pt x="198" y="126"/>
                  </a:lnTo>
                  <a:lnTo>
                    <a:pt x="187" y="126"/>
                  </a:lnTo>
                  <a:lnTo>
                    <a:pt x="157" y="138"/>
                  </a:lnTo>
                  <a:lnTo>
                    <a:pt x="128" y="144"/>
                  </a:lnTo>
                  <a:lnTo>
                    <a:pt x="93" y="150"/>
                  </a:lnTo>
                  <a:lnTo>
                    <a:pt x="70" y="156"/>
                  </a:lnTo>
                  <a:lnTo>
                    <a:pt x="70" y="162"/>
                  </a:lnTo>
                  <a:lnTo>
                    <a:pt x="64" y="162"/>
                  </a:lnTo>
                  <a:lnTo>
                    <a:pt x="64" y="156"/>
                  </a:lnTo>
                  <a:lnTo>
                    <a:pt x="46" y="162"/>
                  </a:lnTo>
                  <a:lnTo>
                    <a:pt x="41" y="162"/>
                  </a:lnTo>
                  <a:lnTo>
                    <a:pt x="0" y="168"/>
                  </a:lnTo>
                  <a:close/>
                  <a:moveTo>
                    <a:pt x="344" y="180"/>
                  </a:moveTo>
                  <a:lnTo>
                    <a:pt x="344" y="180"/>
                  </a:lnTo>
                  <a:lnTo>
                    <a:pt x="344" y="174"/>
                  </a:lnTo>
                  <a:lnTo>
                    <a:pt x="338" y="186"/>
                  </a:lnTo>
                  <a:lnTo>
                    <a:pt x="344" y="174"/>
                  </a:lnTo>
                  <a:lnTo>
                    <a:pt x="338" y="168"/>
                  </a:lnTo>
                  <a:lnTo>
                    <a:pt x="350" y="180"/>
                  </a:lnTo>
                  <a:lnTo>
                    <a:pt x="350" y="186"/>
                  </a:lnTo>
                  <a:lnTo>
                    <a:pt x="338" y="192"/>
                  </a:lnTo>
                  <a:lnTo>
                    <a:pt x="327" y="192"/>
                  </a:lnTo>
                  <a:lnTo>
                    <a:pt x="327" y="186"/>
                  </a:lnTo>
                  <a:lnTo>
                    <a:pt x="338" y="186"/>
                  </a:lnTo>
                  <a:lnTo>
                    <a:pt x="344" y="180"/>
                  </a:lnTo>
                  <a:close/>
                  <a:moveTo>
                    <a:pt x="286" y="180"/>
                  </a:moveTo>
                  <a:lnTo>
                    <a:pt x="286" y="174"/>
                  </a:lnTo>
                  <a:lnTo>
                    <a:pt x="292" y="180"/>
                  </a:lnTo>
                  <a:lnTo>
                    <a:pt x="298" y="180"/>
                  </a:lnTo>
                  <a:lnTo>
                    <a:pt x="298" y="186"/>
                  </a:lnTo>
                  <a:lnTo>
                    <a:pt x="280" y="198"/>
                  </a:lnTo>
                  <a:lnTo>
                    <a:pt x="274" y="198"/>
                  </a:lnTo>
                  <a:lnTo>
                    <a:pt x="268" y="198"/>
                  </a:lnTo>
                  <a:lnTo>
                    <a:pt x="274" y="192"/>
                  </a:lnTo>
                  <a:lnTo>
                    <a:pt x="274" y="198"/>
                  </a:lnTo>
                  <a:lnTo>
                    <a:pt x="274" y="192"/>
                  </a:lnTo>
                  <a:lnTo>
                    <a:pt x="280" y="180"/>
                  </a:lnTo>
                  <a:lnTo>
                    <a:pt x="286" y="174"/>
                  </a:lnTo>
                  <a:lnTo>
                    <a:pt x="286" y="180"/>
                  </a:lnTo>
                  <a:close/>
                </a:path>
              </a:pathLst>
            </a:custGeom>
            <a:solidFill>
              <a:schemeClr val="tx2"/>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34" name="Freeform 193">
              <a:extLst>
                <a:ext uri="{FF2B5EF4-FFF2-40B4-BE49-F238E27FC236}">
                  <a16:creationId xmlns:a16="http://schemas.microsoft.com/office/drawing/2014/main" id="{A5C32736-7572-4CED-9B37-492A7C1E594A}"/>
                </a:ext>
              </a:extLst>
            </p:cNvPr>
            <p:cNvSpPr>
              <a:spLocks noChangeAspect="1" noEditPoints="1"/>
            </p:cNvSpPr>
            <p:nvPr/>
          </p:nvSpPr>
          <p:spPr bwMode="auto">
            <a:xfrm>
              <a:off x="3937000" y="492125"/>
              <a:ext cx="958850" cy="981075"/>
            </a:xfrm>
            <a:custGeom>
              <a:avLst/>
              <a:gdLst>
                <a:gd name="T0" fmla="*/ 124364 w 771"/>
                <a:gd name="T1" fmla="*/ 57289 h 822"/>
                <a:gd name="T2" fmla="*/ 189034 w 771"/>
                <a:gd name="T3" fmla="*/ 0 h 822"/>
                <a:gd name="T4" fmla="*/ 283551 w 771"/>
                <a:gd name="T5" fmla="*/ 107417 h 822"/>
                <a:gd name="T6" fmla="*/ 203958 w 771"/>
                <a:gd name="T7" fmla="*/ 164706 h 822"/>
                <a:gd name="T8" fmla="*/ 211420 w 771"/>
                <a:gd name="T9" fmla="*/ 193351 h 822"/>
                <a:gd name="T10" fmla="*/ 254947 w 771"/>
                <a:gd name="T11" fmla="*/ 193351 h 822"/>
                <a:gd name="T12" fmla="*/ 378068 w 771"/>
                <a:gd name="T13" fmla="*/ 243478 h 822"/>
                <a:gd name="T14" fmla="*/ 465123 w 771"/>
                <a:gd name="T15" fmla="*/ 207673 h 822"/>
                <a:gd name="T16" fmla="*/ 595706 w 771"/>
                <a:gd name="T17" fmla="*/ 179028 h 822"/>
                <a:gd name="T18" fmla="*/ 603168 w 771"/>
                <a:gd name="T19" fmla="*/ 221995 h 822"/>
                <a:gd name="T20" fmla="*/ 669081 w 771"/>
                <a:gd name="T21" fmla="*/ 214834 h 822"/>
                <a:gd name="T22" fmla="*/ 705146 w 771"/>
                <a:gd name="T23" fmla="*/ 264962 h 822"/>
                <a:gd name="T24" fmla="*/ 705146 w 771"/>
                <a:gd name="T25" fmla="*/ 293606 h 822"/>
                <a:gd name="T26" fmla="*/ 639233 w 771"/>
                <a:gd name="T27" fmla="*/ 322251 h 822"/>
                <a:gd name="T28" fmla="*/ 531036 w 771"/>
                <a:gd name="T29" fmla="*/ 315090 h 822"/>
                <a:gd name="T30" fmla="*/ 465123 w 771"/>
                <a:gd name="T31" fmla="*/ 322251 h 822"/>
                <a:gd name="T32" fmla="*/ 443981 w 771"/>
                <a:gd name="T33" fmla="*/ 358057 h 822"/>
                <a:gd name="T34" fmla="*/ 429057 w 771"/>
                <a:gd name="T35" fmla="*/ 350895 h 822"/>
                <a:gd name="T36" fmla="*/ 356926 w 771"/>
                <a:gd name="T37" fmla="*/ 415346 h 822"/>
                <a:gd name="T38" fmla="*/ 319617 w 771"/>
                <a:gd name="T39" fmla="*/ 429668 h 822"/>
                <a:gd name="T40" fmla="*/ 298475 w 771"/>
                <a:gd name="T41" fmla="*/ 415346 h 822"/>
                <a:gd name="T42" fmla="*/ 298475 w 771"/>
                <a:gd name="T43" fmla="*/ 386701 h 822"/>
                <a:gd name="T44" fmla="*/ 262409 w 771"/>
                <a:gd name="T45" fmla="*/ 365218 h 822"/>
                <a:gd name="T46" fmla="*/ 203958 w 771"/>
                <a:gd name="T47" fmla="*/ 343734 h 822"/>
                <a:gd name="T48" fmla="*/ 58451 w 771"/>
                <a:gd name="T49" fmla="*/ 300768 h 822"/>
                <a:gd name="T50" fmla="*/ 0 w 771"/>
                <a:gd name="T51" fmla="*/ 264962 h 822"/>
                <a:gd name="T52" fmla="*/ 130583 w 771"/>
                <a:gd name="T53" fmla="*/ 200512 h 822"/>
                <a:gd name="T54" fmla="*/ 189034 w 771"/>
                <a:gd name="T55" fmla="*/ 150384 h 822"/>
                <a:gd name="T56" fmla="*/ 211420 w 771"/>
                <a:gd name="T57" fmla="*/ 193351 h 822"/>
                <a:gd name="T58" fmla="*/ 748674 w 771"/>
                <a:gd name="T59" fmla="*/ 279284 h 822"/>
                <a:gd name="T60" fmla="*/ 763598 w 771"/>
                <a:gd name="T61" fmla="*/ 279284 h 822"/>
                <a:gd name="T62" fmla="*/ 733750 w 771"/>
                <a:gd name="T63" fmla="*/ 293606 h 822"/>
                <a:gd name="T64" fmla="*/ 799663 w 771"/>
                <a:gd name="T65" fmla="*/ 565729 h 822"/>
                <a:gd name="T66" fmla="*/ 771060 w 771"/>
                <a:gd name="T67" fmla="*/ 644502 h 822"/>
                <a:gd name="T68" fmla="*/ 820805 w 771"/>
                <a:gd name="T69" fmla="*/ 630180 h 822"/>
                <a:gd name="T70" fmla="*/ 901642 w 771"/>
                <a:gd name="T71" fmla="*/ 587213 h 822"/>
                <a:gd name="T72" fmla="*/ 952632 w 771"/>
                <a:gd name="T73" fmla="*/ 744758 h 822"/>
                <a:gd name="T74" fmla="*/ 930246 w 771"/>
                <a:gd name="T75" fmla="*/ 787724 h 822"/>
                <a:gd name="T76" fmla="*/ 909104 w 771"/>
                <a:gd name="T77" fmla="*/ 837852 h 822"/>
                <a:gd name="T78" fmla="*/ 828267 w 771"/>
                <a:gd name="T79" fmla="*/ 952430 h 822"/>
                <a:gd name="T80" fmla="*/ 705146 w 771"/>
                <a:gd name="T81" fmla="*/ 959592 h 822"/>
                <a:gd name="T82" fmla="*/ 588244 w 771"/>
                <a:gd name="T83" fmla="*/ 973914 h 822"/>
                <a:gd name="T84" fmla="*/ 487509 w 771"/>
                <a:gd name="T85" fmla="*/ 959592 h 822"/>
                <a:gd name="T86" fmla="*/ 508651 w 771"/>
                <a:gd name="T87" fmla="*/ 766241 h 822"/>
                <a:gd name="T88" fmla="*/ 480047 w 771"/>
                <a:gd name="T89" fmla="*/ 665985 h 822"/>
                <a:gd name="T90" fmla="*/ 480047 w 771"/>
                <a:gd name="T91" fmla="*/ 601535 h 822"/>
                <a:gd name="T92" fmla="*/ 501189 w 771"/>
                <a:gd name="T93" fmla="*/ 501279 h 822"/>
                <a:gd name="T94" fmla="*/ 552178 w 771"/>
                <a:gd name="T95" fmla="*/ 436829 h 822"/>
                <a:gd name="T96" fmla="*/ 582026 w 771"/>
                <a:gd name="T97" fmla="*/ 458312 h 822"/>
                <a:gd name="T98" fmla="*/ 618091 w 771"/>
                <a:gd name="T99" fmla="*/ 401023 h 822"/>
                <a:gd name="T100" fmla="*/ 610630 w 771"/>
                <a:gd name="T101" fmla="*/ 350895 h 822"/>
                <a:gd name="T102" fmla="*/ 697685 w 771"/>
                <a:gd name="T103" fmla="*/ 350895 h 822"/>
                <a:gd name="T104" fmla="*/ 756136 w 771"/>
                <a:gd name="T105" fmla="*/ 372379 h 822"/>
                <a:gd name="T106" fmla="*/ 792202 w 771"/>
                <a:gd name="T107" fmla="*/ 393862 h 822"/>
                <a:gd name="T108" fmla="*/ 792202 w 771"/>
                <a:gd name="T109" fmla="*/ 436829 h 822"/>
                <a:gd name="T110" fmla="*/ 820805 w 771"/>
                <a:gd name="T111" fmla="*/ 537085 h 8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71" h="822">
                  <a:moveTo>
                    <a:pt x="152" y="0"/>
                  </a:moveTo>
                  <a:lnTo>
                    <a:pt x="146" y="18"/>
                  </a:lnTo>
                  <a:lnTo>
                    <a:pt x="123" y="30"/>
                  </a:lnTo>
                  <a:lnTo>
                    <a:pt x="111" y="48"/>
                  </a:lnTo>
                  <a:lnTo>
                    <a:pt x="100" y="48"/>
                  </a:lnTo>
                  <a:lnTo>
                    <a:pt x="94" y="48"/>
                  </a:lnTo>
                  <a:lnTo>
                    <a:pt x="94" y="42"/>
                  </a:lnTo>
                  <a:lnTo>
                    <a:pt x="100" y="36"/>
                  </a:lnTo>
                  <a:lnTo>
                    <a:pt x="152" y="0"/>
                  </a:lnTo>
                  <a:close/>
                  <a:moveTo>
                    <a:pt x="164" y="114"/>
                  </a:moveTo>
                  <a:lnTo>
                    <a:pt x="164" y="108"/>
                  </a:lnTo>
                  <a:lnTo>
                    <a:pt x="187" y="90"/>
                  </a:lnTo>
                  <a:lnTo>
                    <a:pt x="222" y="84"/>
                  </a:lnTo>
                  <a:lnTo>
                    <a:pt x="228" y="90"/>
                  </a:lnTo>
                  <a:lnTo>
                    <a:pt x="228" y="96"/>
                  </a:lnTo>
                  <a:lnTo>
                    <a:pt x="211" y="102"/>
                  </a:lnTo>
                  <a:lnTo>
                    <a:pt x="187" y="126"/>
                  </a:lnTo>
                  <a:lnTo>
                    <a:pt x="170" y="156"/>
                  </a:lnTo>
                  <a:lnTo>
                    <a:pt x="164" y="138"/>
                  </a:lnTo>
                  <a:lnTo>
                    <a:pt x="158" y="138"/>
                  </a:lnTo>
                  <a:lnTo>
                    <a:pt x="152" y="120"/>
                  </a:lnTo>
                  <a:lnTo>
                    <a:pt x="164" y="114"/>
                  </a:lnTo>
                  <a:close/>
                  <a:moveTo>
                    <a:pt x="170" y="162"/>
                  </a:moveTo>
                  <a:lnTo>
                    <a:pt x="170" y="174"/>
                  </a:lnTo>
                  <a:lnTo>
                    <a:pt x="170" y="180"/>
                  </a:lnTo>
                  <a:lnTo>
                    <a:pt x="193" y="156"/>
                  </a:lnTo>
                  <a:lnTo>
                    <a:pt x="193" y="162"/>
                  </a:lnTo>
                  <a:lnTo>
                    <a:pt x="205" y="162"/>
                  </a:lnTo>
                  <a:lnTo>
                    <a:pt x="216" y="162"/>
                  </a:lnTo>
                  <a:lnTo>
                    <a:pt x="240" y="168"/>
                  </a:lnTo>
                  <a:lnTo>
                    <a:pt x="269" y="210"/>
                  </a:lnTo>
                  <a:lnTo>
                    <a:pt x="292" y="204"/>
                  </a:lnTo>
                  <a:lnTo>
                    <a:pt x="304" y="204"/>
                  </a:lnTo>
                  <a:lnTo>
                    <a:pt x="316" y="210"/>
                  </a:lnTo>
                  <a:lnTo>
                    <a:pt x="322" y="204"/>
                  </a:lnTo>
                  <a:lnTo>
                    <a:pt x="333" y="210"/>
                  </a:lnTo>
                  <a:lnTo>
                    <a:pt x="351" y="192"/>
                  </a:lnTo>
                  <a:lnTo>
                    <a:pt x="374" y="174"/>
                  </a:lnTo>
                  <a:lnTo>
                    <a:pt x="380" y="180"/>
                  </a:lnTo>
                  <a:lnTo>
                    <a:pt x="398" y="168"/>
                  </a:lnTo>
                  <a:lnTo>
                    <a:pt x="433" y="168"/>
                  </a:lnTo>
                  <a:lnTo>
                    <a:pt x="456" y="156"/>
                  </a:lnTo>
                  <a:lnTo>
                    <a:pt x="479" y="150"/>
                  </a:lnTo>
                  <a:lnTo>
                    <a:pt x="473" y="162"/>
                  </a:lnTo>
                  <a:lnTo>
                    <a:pt x="473" y="180"/>
                  </a:lnTo>
                  <a:lnTo>
                    <a:pt x="473" y="186"/>
                  </a:lnTo>
                  <a:lnTo>
                    <a:pt x="479" y="192"/>
                  </a:lnTo>
                  <a:lnTo>
                    <a:pt x="485" y="186"/>
                  </a:lnTo>
                  <a:lnTo>
                    <a:pt x="497" y="192"/>
                  </a:lnTo>
                  <a:lnTo>
                    <a:pt x="509" y="186"/>
                  </a:lnTo>
                  <a:lnTo>
                    <a:pt x="514" y="192"/>
                  </a:lnTo>
                  <a:lnTo>
                    <a:pt x="532" y="186"/>
                  </a:lnTo>
                  <a:lnTo>
                    <a:pt x="538" y="180"/>
                  </a:lnTo>
                  <a:lnTo>
                    <a:pt x="555" y="210"/>
                  </a:lnTo>
                  <a:lnTo>
                    <a:pt x="549" y="216"/>
                  </a:lnTo>
                  <a:lnTo>
                    <a:pt x="549" y="222"/>
                  </a:lnTo>
                  <a:lnTo>
                    <a:pt x="561" y="222"/>
                  </a:lnTo>
                  <a:lnTo>
                    <a:pt x="567" y="222"/>
                  </a:lnTo>
                  <a:lnTo>
                    <a:pt x="567" y="228"/>
                  </a:lnTo>
                  <a:lnTo>
                    <a:pt x="573" y="240"/>
                  </a:lnTo>
                  <a:lnTo>
                    <a:pt x="584" y="240"/>
                  </a:lnTo>
                  <a:lnTo>
                    <a:pt x="584" y="246"/>
                  </a:lnTo>
                  <a:lnTo>
                    <a:pt x="567" y="246"/>
                  </a:lnTo>
                  <a:lnTo>
                    <a:pt x="544" y="246"/>
                  </a:lnTo>
                  <a:lnTo>
                    <a:pt x="532" y="252"/>
                  </a:lnTo>
                  <a:lnTo>
                    <a:pt x="520" y="240"/>
                  </a:lnTo>
                  <a:lnTo>
                    <a:pt x="514" y="246"/>
                  </a:lnTo>
                  <a:lnTo>
                    <a:pt x="514" y="270"/>
                  </a:lnTo>
                  <a:lnTo>
                    <a:pt x="503" y="264"/>
                  </a:lnTo>
                  <a:lnTo>
                    <a:pt x="479" y="252"/>
                  </a:lnTo>
                  <a:lnTo>
                    <a:pt x="450" y="240"/>
                  </a:lnTo>
                  <a:lnTo>
                    <a:pt x="438" y="246"/>
                  </a:lnTo>
                  <a:lnTo>
                    <a:pt x="427" y="264"/>
                  </a:lnTo>
                  <a:lnTo>
                    <a:pt x="409" y="264"/>
                  </a:lnTo>
                  <a:lnTo>
                    <a:pt x="403" y="264"/>
                  </a:lnTo>
                  <a:lnTo>
                    <a:pt x="403" y="270"/>
                  </a:lnTo>
                  <a:lnTo>
                    <a:pt x="392" y="270"/>
                  </a:lnTo>
                  <a:lnTo>
                    <a:pt x="374" y="270"/>
                  </a:lnTo>
                  <a:lnTo>
                    <a:pt x="368" y="276"/>
                  </a:lnTo>
                  <a:lnTo>
                    <a:pt x="368" y="288"/>
                  </a:lnTo>
                  <a:lnTo>
                    <a:pt x="357" y="300"/>
                  </a:lnTo>
                  <a:lnTo>
                    <a:pt x="351" y="300"/>
                  </a:lnTo>
                  <a:lnTo>
                    <a:pt x="357" y="300"/>
                  </a:lnTo>
                  <a:lnTo>
                    <a:pt x="351" y="306"/>
                  </a:lnTo>
                  <a:lnTo>
                    <a:pt x="345" y="318"/>
                  </a:lnTo>
                  <a:lnTo>
                    <a:pt x="339" y="312"/>
                  </a:lnTo>
                  <a:lnTo>
                    <a:pt x="339" y="306"/>
                  </a:lnTo>
                  <a:lnTo>
                    <a:pt x="345" y="294"/>
                  </a:lnTo>
                  <a:lnTo>
                    <a:pt x="333" y="294"/>
                  </a:lnTo>
                  <a:lnTo>
                    <a:pt x="322" y="306"/>
                  </a:lnTo>
                  <a:lnTo>
                    <a:pt x="298" y="312"/>
                  </a:lnTo>
                  <a:lnTo>
                    <a:pt x="292" y="330"/>
                  </a:lnTo>
                  <a:lnTo>
                    <a:pt x="287" y="348"/>
                  </a:lnTo>
                  <a:lnTo>
                    <a:pt x="263" y="384"/>
                  </a:lnTo>
                  <a:lnTo>
                    <a:pt x="263" y="390"/>
                  </a:lnTo>
                  <a:lnTo>
                    <a:pt x="257" y="390"/>
                  </a:lnTo>
                  <a:lnTo>
                    <a:pt x="251" y="384"/>
                  </a:lnTo>
                  <a:lnTo>
                    <a:pt x="257" y="360"/>
                  </a:lnTo>
                  <a:lnTo>
                    <a:pt x="251" y="354"/>
                  </a:lnTo>
                  <a:lnTo>
                    <a:pt x="246" y="360"/>
                  </a:lnTo>
                  <a:lnTo>
                    <a:pt x="234" y="360"/>
                  </a:lnTo>
                  <a:lnTo>
                    <a:pt x="240" y="354"/>
                  </a:lnTo>
                  <a:lnTo>
                    <a:pt x="240" y="348"/>
                  </a:lnTo>
                  <a:lnTo>
                    <a:pt x="246" y="342"/>
                  </a:lnTo>
                  <a:lnTo>
                    <a:pt x="240" y="336"/>
                  </a:lnTo>
                  <a:lnTo>
                    <a:pt x="246" y="336"/>
                  </a:lnTo>
                  <a:lnTo>
                    <a:pt x="246" y="330"/>
                  </a:lnTo>
                  <a:lnTo>
                    <a:pt x="240" y="324"/>
                  </a:lnTo>
                  <a:lnTo>
                    <a:pt x="240" y="318"/>
                  </a:lnTo>
                  <a:lnTo>
                    <a:pt x="234" y="312"/>
                  </a:lnTo>
                  <a:lnTo>
                    <a:pt x="222" y="306"/>
                  </a:lnTo>
                  <a:lnTo>
                    <a:pt x="216" y="306"/>
                  </a:lnTo>
                  <a:lnTo>
                    <a:pt x="211" y="306"/>
                  </a:lnTo>
                  <a:lnTo>
                    <a:pt x="216" y="294"/>
                  </a:lnTo>
                  <a:lnTo>
                    <a:pt x="211" y="288"/>
                  </a:lnTo>
                  <a:lnTo>
                    <a:pt x="187" y="282"/>
                  </a:lnTo>
                  <a:lnTo>
                    <a:pt x="170" y="282"/>
                  </a:lnTo>
                  <a:lnTo>
                    <a:pt x="164" y="288"/>
                  </a:lnTo>
                  <a:lnTo>
                    <a:pt x="158" y="282"/>
                  </a:lnTo>
                  <a:lnTo>
                    <a:pt x="146" y="282"/>
                  </a:lnTo>
                  <a:lnTo>
                    <a:pt x="135" y="276"/>
                  </a:lnTo>
                  <a:lnTo>
                    <a:pt x="129" y="276"/>
                  </a:lnTo>
                  <a:lnTo>
                    <a:pt x="47" y="252"/>
                  </a:lnTo>
                  <a:lnTo>
                    <a:pt x="29" y="252"/>
                  </a:lnTo>
                  <a:lnTo>
                    <a:pt x="18" y="228"/>
                  </a:lnTo>
                  <a:lnTo>
                    <a:pt x="12" y="222"/>
                  </a:lnTo>
                  <a:lnTo>
                    <a:pt x="0" y="222"/>
                  </a:lnTo>
                  <a:lnTo>
                    <a:pt x="35" y="204"/>
                  </a:lnTo>
                  <a:lnTo>
                    <a:pt x="47" y="192"/>
                  </a:lnTo>
                  <a:lnTo>
                    <a:pt x="53" y="186"/>
                  </a:lnTo>
                  <a:lnTo>
                    <a:pt x="88" y="180"/>
                  </a:lnTo>
                  <a:lnTo>
                    <a:pt x="105" y="168"/>
                  </a:lnTo>
                  <a:lnTo>
                    <a:pt x="111" y="156"/>
                  </a:lnTo>
                  <a:lnTo>
                    <a:pt x="123" y="156"/>
                  </a:lnTo>
                  <a:lnTo>
                    <a:pt x="129" y="150"/>
                  </a:lnTo>
                  <a:lnTo>
                    <a:pt x="129" y="144"/>
                  </a:lnTo>
                  <a:lnTo>
                    <a:pt x="152" y="126"/>
                  </a:lnTo>
                  <a:lnTo>
                    <a:pt x="152" y="138"/>
                  </a:lnTo>
                  <a:lnTo>
                    <a:pt x="164" y="138"/>
                  </a:lnTo>
                  <a:lnTo>
                    <a:pt x="164" y="150"/>
                  </a:lnTo>
                  <a:lnTo>
                    <a:pt x="170" y="156"/>
                  </a:lnTo>
                  <a:lnTo>
                    <a:pt x="170" y="162"/>
                  </a:lnTo>
                  <a:close/>
                  <a:moveTo>
                    <a:pt x="584" y="240"/>
                  </a:moveTo>
                  <a:lnTo>
                    <a:pt x="590" y="240"/>
                  </a:lnTo>
                  <a:lnTo>
                    <a:pt x="596" y="234"/>
                  </a:lnTo>
                  <a:lnTo>
                    <a:pt x="602" y="234"/>
                  </a:lnTo>
                  <a:lnTo>
                    <a:pt x="602" y="228"/>
                  </a:lnTo>
                  <a:lnTo>
                    <a:pt x="596" y="228"/>
                  </a:lnTo>
                  <a:lnTo>
                    <a:pt x="602" y="222"/>
                  </a:lnTo>
                  <a:lnTo>
                    <a:pt x="608" y="222"/>
                  </a:lnTo>
                  <a:lnTo>
                    <a:pt x="614" y="234"/>
                  </a:lnTo>
                  <a:lnTo>
                    <a:pt x="620" y="234"/>
                  </a:lnTo>
                  <a:lnTo>
                    <a:pt x="620" y="246"/>
                  </a:lnTo>
                  <a:lnTo>
                    <a:pt x="614" y="246"/>
                  </a:lnTo>
                  <a:lnTo>
                    <a:pt x="608" y="240"/>
                  </a:lnTo>
                  <a:lnTo>
                    <a:pt x="590" y="246"/>
                  </a:lnTo>
                  <a:lnTo>
                    <a:pt x="584" y="240"/>
                  </a:lnTo>
                  <a:lnTo>
                    <a:pt x="584" y="246"/>
                  </a:lnTo>
                  <a:lnTo>
                    <a:pt x="584" y="240"/>
                  </a:lnTo>
                  <a:close/>
                  <a:moveTo>
                    <a:pt x="643" y="474"/>
                  </a:moveTo>
                  <a:lnTo>
                    <a:pt x="643" y="486"/>
                  </a:lnTo>
                  <a:lnTo>
                    <a:pt x="631" y="498"/>
                  </a:lnTo>
                  <a:lnTo>
                    <a:pt x="620" y="504"/>
                  </a:lnTo>
                  <a:lnTo>
                    <a:pt x="614" y="510"/>
                  </a:lnTo>
                  <a:lnTo>
                    <a:pt x="620" y="540"/>
                  </a:lnTo>
                  <a:lnTo>
                    <a:pt x="643" y="552"/>
                  </a:lnTo>
                  <a:lnTo>
                    <a:pt x="643" y="546"/>
                  </a:lnTo>
                  <a:lnTo>
                    <a:pt x="655" y="534"/>
                  </a:lnTo>
                  <a:lnTo>
                    <a:pt x="660" y="528"/>
                  </a:lnTo>
                  <a:lnTo>
                    <a:pt x="666" y="516"/>
                  </a:lnTo>
                  <a:lnTo>
                    <a:pt x="666" y="504"/>
                  </a:lnTo>
                  <a:lnTo>
                    <a:pt x="701" y="480"/>
                  </a:lnTo>
                  <a:lnTo>
                    <a:pt x="713" y="480"/>
                  </a:lnTo>
                  <a:lnTo>
                    <a:pt x="725" y="492"/>
                  </a:lnTo>
                  <a:lnTo>
                    <a:pt x="736" y="510"/>
                  </a:lnTo>
                  <a:lnTo>
                    <a:pt x="736" y="522"/>
                  </a:lnTo>
                  <a:lnTo>
                    <a:pt x="760" y="588"/>
                  </a:lnTo>
                  <a:lnTo>
                    <a:pt x="771" y="618"/>
                  </a:lnTo>
                  <a:lnTo>
                    <a:pt x="766" y="624"/>
                  </a:lnTo>
                  <a:lnTo>
                    <a:pt x="766" y="642"/>
                  </a:lnTo>
                  <a:lnTo>
                    <a:pt x="766" y="660"/>
                  </a:lnTo>
                  <a:lnTo>
                    <a:pt x="754" y="666"/>
                  </a:lnTo>
                  <a:lnTo>
                    <a:pt x="754" y="660"/>
                  </a:lnTo>
                  <a:lnTo>
                    <a:pt x="748" y="660"/>
                  </a:lnTo>
                  <a:lnTo>
                    <a:pt x="736" y="666"/>
                  </a:lnTo>
                  <a:lnTo>
                    <a:pt x="742" y="666"/>
                  </a:lnTo>
                  <a:lnTo>
                    <a:pt x="736" y="684"/>
                  </a:lnTo>
                  <a:lnTo>
                    <a:pt x="736" y="690"/>
                  </a:lnTo>
                  <a:lnTo>
                    <a:pt x="731" y="702"/>
                  </a:lnTo>
                  <a:lnTo>
                    <a:pt x="719" y="714"/>
                  </a:lnTo>
                  <a:lnTo>
                    <a:pt x="713" y="738"/>
                  </a:lnTo>
                  <a:lnTo>
                    <a:pt x="713" y="750"/>
                  </a:lnTo>
                  <a:lnTo>
                    <a:pt x="690" y="792"/>
                  </a:lnTo>
                  <a:lnTo>
                    <a:pt x="666" y="798"/>
                  </a:lnTo>
                  <a:lnTo>
                    <a:pt x="655" y="798"/>
                  </a:lnTo>
                  <a:lnTo>
                    <a:pt x="608" y="804"/>
                  </a:lnTo>
                  <a:lnTo>
                    <a:pt x="567" y="810"/>
                  </a:lnTo>
                  <a:lnTo>
                    <a:pt x="567" y="804"/>
                  </a:lnTo>
                  <a:lnTo>
                    <a:pt x="532" y="810"/>
                  </a:lnTo>
                  <a:lnTo>
                    <a:pt x="520" y="810"/>
                  </a:lnTo>
                  <a:lnTo>
                    <a:pt x="485" y="816"/>
                  </a:lnTo>
                  <a:lnTo>
                    <a:pt x="473" y="816"/>
                  </a:lnTo>
                  <a:lnTo>
                    <a:pt x="450" y="816"/>
                  </a:lnTo>
                  <a:lnTo>
                    <a:pt x="433" y="822"/>
                  </a:lnTo>
                  <a:lnTo>
                    <a:pt x="403" y="822"/>
                  </a:lnTo>
                  <a:lnTo>
                    <a:pt x="374" y="822"/>
                  </a:lnTo>
                  <a:lnTo>
                    <a:pt x="392" y="804"/>
                  </a:lnTo>
                  <a:lnTo>
                    <a:pt x="403" y="774"/>
                  </a:lnTo>
                  <a:lnTo>
                    <a:pt x="415" y="756"/>
                  </a:lnTo>
                  <a:lnTo>
                    <a:pt x="421" y="732"/>
                  </a:lnTo>
                  <a:lnTo>
                    <a:pt x="421" y="684"/>
                  </a:lnTo>
                  <a:lnTo>
                    <a:pt x="409" y="642"/>
                  </a:lnTo>
                  <a:lnTo>
                    <a:pt x="386" y="594"/>
                  </a:lnTo>
                  <a:lnTo>
                    <a:pt x="380" y="570"/>
                  </a:lnTo>
                  <a:lnTo>
                    <a:pt x="386" y="558"/>
                  </a:lnTo>
                  <a:lnTo>
                    <a:pt x="392" y="558"/>
                  </a:lnTo>
                  <a:lnTo>
                    <a:pt x="386" y="558"/>
                  </a:lnTo>
                  <a:lnTo>
                    <a:pt x="386" y="552"/>
                  </a:lnTo>
                  <a:lnTo>
                    <a:pt x="380" y="534"/>
                  </a:lnTo>
                  <a:lnTo>
                    <a:pt x="386" y="534"/>
                  </a:lnTo>
                  <a:lnTo>
                    <a:pt x="374" y="522"/>
                  </a:lnTo>
                  <a:lnTo>
                    <a:pt x="386" y="504"/>
                  </a:lnTo>
                  <a:lnTo>
                    <a:pt x="392" y="480"/>
                  </a:lnTo>
                  <a:lnTo>
                    <a:pt x="398" y="456"/>
                  </a:lnTo>
                  <a:lnTo>
                    <a:pt x="392" y="432"/>
                  </a:lnTo>
                  <a:lnTo>
                    <a:pt x="403" y="426"/>
                  </a:lnTo>
                  <a:lnTo>
                    <a:pt x="403" y="420"/>
                  </a:lnTo>
                  <a:lnTo>
                    <a:pt x="403" y="414"/>
                  </a:lnTo>
                  <a:lnTo>
                    <a:pt x="403" y="408"/>
                  </a:lnTo>
                  <a:lnTo>
                    <a:pt x="427" y="390"/>
                  </a:lnTo>
                  <a:lnTo>
                    <a:pt x="444" y="366"/>
                  </a:lnTo>
                  <a:lnTo>
                    <a:pt x="444" y="396"/>
                  </a:lnTo>
                  <a:lnTo>
                    <a:pt x="444" y="420"/>
                  </a:lnTo>
                  <a:lnTo>
                    <a:pt x="456" y="420"/>
                  </a:lnTo>
                  <a:lnTo>
                    <a:pt x="462" y="408"/>
                  </a:lnTo>
                  <a:lnTo>
                    <a:pt x="468" y="384"/>
                  </a:lnTo>
                  <a:lnTo>
                    <a:pt x="462" y="360"/>
                  </a:lnTo>
                  <a:lnTo>
                    <a:pt x="462" y="348"/>
                  </a:lnTo>
                  <a:lnTo>
                    <a:pt x="468" y="342"/>
                  </a:lnTo>
                  <a:lnTo>
                    <a:pt x="485" y="336"/>
                  </a:lnTo>
                  <a:lnTo>
                    <a:pt x="497" y="336"/>
                  </a:lnTo>
                  <a:lnTo>
                    <a:pt x="503" y="330"/>
                  </a:lnTo>
                  <a:lnTo>
                    <a:pt x="485" y="324"/>
                  </a:lnTo>
                  <a:lnTo>
                    <a:pt x="479" y="312"/>
                  </a:lnTo>
                  <a:lnTo>
                    <a:pt x="485" y="300"/>
                  </a:lnTo>
                  <a:lnTo>
                    <a:pt x="491" y="294"/>
                  </a:lnTo>
                  <a:lnTo>
                    <a:pt x="491" y="288"/>
                  </a:lnTo>
                  <a:lnTo>
                    <a:pt x="514" y="276"/>
                  </a:lnTo>
                  <a:lnTo>
                    <a:pt x="538" y="294"/>
                  </a:lnTo>
                  <a:lnTo>
                    <a:pt x="549" y="288"/>
                  </a:lnTo>
                  <a:lnTo>
                    <a:pt x="561" y="294"/>
                  </a:lnTo>
                  <a:lnTo>
                    <a:pt x="567" y="300"/>
                  </a:lnTo>
                  <a:lnTo>
                    <a:pt x="573" y="306"/>
                  </a:lnTo>
                  <a:lnTo>
                    <a:pt x="590" y="306"/>
                  </a:lnTo>
                  <a:lnTo>
                    <a:pt x="602" y="318"/>
                  </a:lnTo>
                  <a:lnTo>
                    <a:pt x="608" y="312"/>
                  </a:lnTo>
                  <a:lnTo>
                    <a:pt x="620" y="318"/>
                  </a:lnTo>
                  <a:lnTo>
                    <a:pt x="631" y="318"/>
                  </a:lnTo>
                  <a:lnTo>
                    <a:pt x="631" y="324"/>
                  </a:lnTo>
                  <a:lnTo>
                    <a:pt x="637" y="330"/>
                  </a:lnTo>
                  <a:lnTo>
                    <a:pt x="643" y="336"/>
                  </a:lnTo>
                  <a:lnTo>
                    <a:pt x="649" y="348"/>
                  </a:lnTo>
                  <a:lnTo>
                    <a:pt x="637" y="360"/>
                  </a:lnTo>
                  <a:lnTo>
                    <a:pt x="643" y="360"/>
                  </a:lnTo>
                  <a:lnTo>
                    <a:pt x="637" y="366"/>
                  </a:lnTo>
                  <a:lnTo>
                    <a:pt x="643" y="372"/>
                  </a:lnTo>
                  <a:lnTo>
                    <a:pt x="655" y="384"/>
                  </a:lnTo>
                  <a:lnTo>
                    <a:pt x="660" y="402"/>
                  </a:lnTo>
                  <a:lnTo>
                    <a:pt x="660" y="426"/>
                  </a:lnTo>
                  <a:lnTo>
                    <a:pt x="660" y="450"/>
                  </a:lnTo>
                  <a:lnTo>
                    <a:pt x="643" y="462"/>
                  </a:lnTo>
                  <a:lnTo>
                    <a:pt x="643" y="474"/>
                  </a:lnTo>
                  <a:close/>
                </a:path>
              </a:pathLst>
            </a:custGeom>
            <a:solidFill>
              <a:schemeClr val="accent3"/>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35" name="Freeform 194">
              <a:extLst>
                <a:ext uri="{FF2B5EF4-FFF2-40B4-BE49-F238E27FC236}">
                  <a16:creationId xmlns:a16="http://schemas.microsoft.com/office/drawing/2014/main" id="{F33F829B-0EAC-4C5F-943D-92580CB3A9B6}"/>
                </a:ext>
              </a:extLst>
            </p:cNvPr>
            <p:cNvSpPr>
              <a:spLocks noChangeAspect="1"/>
            </p:cNvSpPr>
            <p:nvPr/>
          </p:nvSpPr>
          <p:spPr bwMode="auto">
            <a:xfrm>
              <a:off x="3201988" y="331788"/>
              <a:ext cx="820737" cy="925512"/>
            </a:xfrm>
            <a:custGeom>
              <a:avLst/>
              <a:gdLst>
                <a:gd name="T0" fmla="*/ 362565 w 661"/>
                <a:gd name="T1" fmla="*/ 918337 h 774"/>
                <a:gd name="T2" fmla="*/ 261990 w 661"/>
                <a:gd name="T3" fmla="*/ 918337 h 774"/>
                <a:gd name="T4" fmla="*/ 188732 w 661"/>
                <a:gd name="T5" fmla="*/ 918337 h 774"/>
                <a:gd name="T6" fmla="*/ 73258 w 661"/>
                <a:gd name="T7" fmla="*/ 918337 h 774"/>
                <a:gd name="T8" fmla="*/ 73258 w 661"/>
                <a:gd name="T9" fmla="*/ 760498 h 774"/>
                <a:gd name="T10" fmla="*/ 73258 w 661"/>
                <a:gd name="T11" fmla="*/ 688753 h 774"/>
                <a:gd name="T12" fmla="*/ 65808 w 661"/>
                <a:gd name="T13" fmla="*/ 624183 h 774"/>
                <a:gd name="T14" fmla="*/ 37250 w 661"/>
                <a:gd name="T15" fmla="*/ 581135 h 774"/>
                <a:gd name="T16" fmla="*/ 65808 w 661"/>
                <a:gd name="T17" fmla="*/ 538088 h 774"/>
                <a:gd name="T18" fmla="*/ 58358 w 661"/>
                <a:gd name="T19" fmla="*/ 473518 h 774"/>
                <a:gd name="T20" fmla="*/ 43458 w 661"/>
                <a:gd name="T21" fmla="*/ 430471 h 774"/>
                <a:gd name="T22" fmla="*/ 37250 w 661"/>
                <a:gd name="T23" fmla="*/ 373075 h 774"/>
                <a:gd name="T24" fmla="*/ 37250 w 661"/>
                <a:gd name="T25" fmla="*/ 308504 h 774"/>
                <a:gd name="T26" fmla="*/ 37250 w 661"/>
                <a:gd name="T27" fmla="*/ 279806 h 774"/>
                <a:gd name="T28" fmla="*/ 14900 w 661"/>
                <a:gd name="T29" fmla="*/ 229584 h 774"/>
                <a:gd name="T30" fmla="*/ 7450 w 661"/>
                <a:gd name="T31" fmla="*/ 186537 h 774"/>
                <a:gd name="T32" fmla="*/ 7450 w 661"/>
                <a:gd name="T33" fmla="*/ 172188 h 774"/>
                <a:gd name="T34" fmla="*/ 7450 w 661"/>
                <a:gd name="T35" fmla="*/ 150665 h 774"/>
                <a:gd name="T36" fmla="*/ 0 w 661"/>
                <a:gd name="T37" fmla="*/ 129141 h 774"/>
                <a:gd name="T38" fmla="*/ 0 w 661"/>
                <a:gd name="T39" fmla="*/ 57396 h 774"/>
                <a:gd name="T40" fmla="*/ 218532 w 661"/>
                <a:gd name="T41" fmla="*/ 57396 h 774"/>
                <a:gd name="T42" fmla="*/ 269440 w 661"/>
                <a:gd name="T43" fmla="*/ 78920 h 774"/>
                <a:gd name="T44" fmla="*/ 290548 w 661"/>
                <a:gd name="T45" fmla="*/ 107618 h 774"/>
                <a:gd name="T46" fmla="*/ 356356 w 661"/>
                <a:gd name="T47" fmla="*/ 114792 h 774"/>
                <a:gd name="T48" fmla="*/ 392364 w 661"/>
                <a:gd name="T49" fmla="*/ 129141 h 774"/>
                <a:gd name="T50" fmla="*/ 413473 w 661"/>
                <a:gd name="T51" fmla="*/ 114792 h 774"/>
                <a:gd name="T52" fmla="*/ 479281 w 661"/>
                <a:gd name="T53" fmla="*/ 129141 h 774"/>
                <a:gd name="T54" fmla="*/ 479281 w 661"/>
                <a:gd name="T55" fmla="*/ 136316 h 774"/>
                <a:gd name="T56" fmla="*/ 507839 w 661"/>
                <a:gd name="T57" fmla="*/ 143490 h 774"/>
                <a:gd name="T58" fmla="*/ 522739 w 661"/>
                <a:gd name="T59" fmla="*/ 172188 h 774"/>
                <a:gd name="T60" fmla="*/ 545089 w 661"/>
                <a:gd name="T61" fmla="*/ 150665 h 774"/>
                <a:gd name="T62" fmla="*/ 581097 w 661"/>
                <a:gd name="T63" fmla="*/ 172188 h 774"/>
                <a:gd name="T64" fmla="*/ 602205 w 661"/>
                <a:gd name="T65" fmla="*/ 186537 h 774"/>
                <a:gd name="T66" fmla="*/ 660563 w 661"/>
                <a:gd name="T67" fmla="*/ 172188 h 774"/>
                <a:gd name="T68" fmla="*/ 711471 w 661"/>
                <a:gd name="T69" fmla="*/ 179363 h 774"/>
                <a:gd name="T70" fmla="*/ 769829 w 661"/>
                <a:gd name="T71" fmla="*/ 186537 h 774"/>
                <a:gd name="T72" fmla="*/ 798387 w 661"/>
                <a:gd name="T73" fmla="*/ 193712 h 774"/>
                <a:gd name="T74" fmla="*/ 813287 w 661"/>
                <a:gd name="T75" fmla="*/ 200886 h 774"/>
                <a:gd name="T76" fmla="*/ 668013 w 661"/>
                <a:gd name="T77" fmla="*/ 286980 h 774"/>
                <a:gd name="T78" fmla="*/ 551297 w 661"/>
                <a:gd name="T79" fmla="*/ 394598 h 774"/>
                <a:gd name="T80" fmla="*/ 537639 w 661"/>
                <a:gd name="T81" fmla="*/ 416122 h 774"/>
                <a:gd name="T82" fmla="*/ 537639 w 661"/>
                <a:gd name="T83" fmla="*/ 509390 h 774"/>
                <a:gd name="T84" fmla="*/ 522739 w 661"/>
                <a:gd name="T85" fmla="*/ 523739 h 774"/>
                <a:gd name="T86" fmla="*/ 479281 w 661"/>
                <a:gd name="T87" fmla="*/ 566786 h 774"/>
                <a:gd name="T88" fmla="*/ 494181 w 661"/>
                <a:gd name="T89" fmla="*/ 595484 h 774"/>
                <a:gd name="T90" fmla="*/ 494181 w 661"/>
                <a:gd name="T91" fmla="*/ 631357 h 774"/>
                <a:gd name="T92" fmla="*/ 486731 w 661"/>
                <a:gd name="T93" fmla="*/ 667230 h 774"/>
                <a:gd name="T94" fmla="*/ 486731 w 661"/>
                <a:gd name="T95" fmla="*/ 717451 h 774"/>
                <a:gd name="T96" fmla="*/ 545089 w 661"/>
                <a:gd name="T97" fmla="*/ 753324 h 774"/>
                <a:gd name="T98" fmla="*/ 588547 w 661"/>
                <a:gd name="T99" fmla="*/ 782022 h 774"/>
                <a:gd name="T100" fmla="*/ 645663 w 661"/>
                <a:gd name="T101" fmla="*/ 832243 h 774"/>
                <a:gd name="T102" fmla="*/ 668013 w 661"/>
                <a:gd name="T103" fmla="*/ 875290 h 774"/>
                <a:gd name="T104" fmla="*/ 617105 w 661"/>
                <a:gd name="T105" fmla="*/ 911163 h 774"/>
                <a:gd name="T106" fmla="*/ 522739 w 661"/>
                <a:gd name="T107" fmla="*/ 911163 h 774"/>
                <a:gd name="T108" fmla="*/ 413473 w 661"/>
                <a:gd name="T109" fmla="*/ 918337 h 7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61" h="774">
                  <a:moveTo>
                    <a:pt x="333" y="768"/>
                  </a:moveTo>
                  <a:lnTo>
                    <a:pt x="322" y="768"/>
                  </a:lnTo>
                  <a:lnTo>
                    <a:pt x="292" y="768"/>
                  </a:lnTo>
                  <a:lnTo>
                    <a:pt x="263" y="768"/>
                  </a:lnTo>
                  <a:lnTo>
                    <a:pt x="246" y="768"/>
                  </a:lnTo>
                  <a:lnTo>
                    <a:pt x="211" y="768"/>
                  </a:lnTo>
                  <a:lnTo>
                    <a:pt x="205" y="768"/>
                  </a:lnTo>
                  <a:lnTo>
                    <a:pt x="158" y="768"/>
                  </a:lnTo>
                  <a:lnTo>
                    <a:pt x="152" y="768"/>
                  </a:lnTo>
                  <a:lnTo>
                    <a:pt x="117" y="774"/>
                  </a:lnTo>
                  <a:lnTo>
                    <a:pt x="100" y="774"/>
                  </a:lnTo>
                  <a:lnTo>
                    <a:pt x="59" y="768"/>
                  </a:lnTo>
                  <a:lnTo>
                    <a:pt x="59" y="726"/>
                  </a:lnTo>
                  <a:lnTo>
                    <a:pt x="59" y="678"/>
                  </a:lnTo>
                  <a:lnTo>
                    <a:pt x="59" y="636"/>
                  </a:lnTo>
                  <a:lnTo>
                    <a:pt x="59" y="624"/>
                  </a:lnTo>
                  <a:lnTo>
                    <a:pt x="59" y="600"/>
                  </a:lnTo>
                  <a:lnTo>
                    <a:pt x="59" y="576"/>
                  </a:lnTo>
                  <a:lnTo>
                    <a:pt x="59" y="540"/>
                  </a:lnTo>
                  <a:lnTo>
                    <a:pt x="59" y="528"/>
                  </a:lnTo>
                  <a:lnTo>
                    <a:pt x="53" y="522"/>
                  </a:lnTo>
                  <a:lnTo>
                    <a:pt x="41" y="522"/>
                  </a:lnTo>
                  <a:lnTo>
                    <a:pt x="30" y="498"/>
                  </a:lnTo>
                  <a:lnTo>
                    <a:pt x="30" y="486"/>
                  </a:lnTo>
                  <a:lnTo>
                    <a:pt x="41" y="474"/>
                  </a:lnTo>
                  <a:lnTo>
                    <a:pt x="53" y="468"/>
                  </a:lnTo>
                  <a:lnTo>
                    <a:pt x="53" y="450"/>
                  </a:lnTo>
                  <a:lnTo>
                    <a:pt x="53" y="438"/>
                  </a:lnTo>
                  <a:lnTo>
                    <a:pt x="53" y="432"/>
                  </a:lnTo>
                  <a:lnTo>
                    <a:pt x="47" y="396"/>
                  </a:lnTo>
                  <a:lnTo>
                    <a:pt x="41" y="384"/>
                  </a:lnTo>
                  <a:lnTo>
                    <a:pt x="35" y="360"/>
                  </a:lnTo>
                  <a:lnTo>
                    <a:pt x="30" y="336"/>
                  </a:lnTo>
                  <a:lnTo>
                    <a:pt x="35" y="324"/>
                  </a:lnTo>
                  <a:lnTo>
                    <a:pt x="30" y="312"/>
                  </a:lnTo>
                  <a:lnTo>
                    <a:pt x="30" y="294"/>
                  </a:lnTo>
                  <a:lnTo>
                    <a:pt x="30" y="282"/>
                  </a:lnTo>
                  <a:lnTo>
                    <a:pt x="30" y="258"/>
                  </a:lnTo>
                  <a:lnTo>
                    <a:pt x="30" y="246"/>
                  </a:lnTo>
                  <a:lnTo>
                    <a:pt x="30" y="234"/>
                  </a:lnTo>
                  <a:lnTo>
                    <a:pt x="24" y="222"/>
                  </a:lnTo>
                  <a:lnTo>
                    <a:pt x="12" y="198"/>
                  </a:lnTo>
                  <a:lnTo>
                    <a:pt x="12" y="192"/>
                  </a:lnTo>
                  <a:lnTo>
                    <a:pt x="6" y="156"/>
                  </a:lnTo>
                  <a:lnTo>
                    <a:pt x="6" y="150"/>
                  </a:lnTo>
                  <a:lnTo>
                    <a:pt x="6" y="144"/>
                  </a:lnTo>
                  <a:lnTo>
                    <a:pt x="6" y="138"/>
                  </a:lnTo>
                  <a:lnTo>
                    <a:pt x="0" y="132"/>
                  </a:lnTo>
                  <a:lnTo>
                    <a:pt x="6" y="126"/>
                  </a:lnTo>
                  <a:lnTo>
                    <a:pt x="6" y="108"/>
                  </a:lnTo>
                  <a:lnTo>
                    <a:pt x="0" y="108"/>
                  </a:lnTo>
                  <a:lnTo>
                    <a:pt x="6" y="90"/>
                  </a:lnTo>
                  <a:lnTo>
                    <a:pt x="0" y="72"/>
                  </a:lnTo>
                  <a:lnTo>
                    <a:pt x="0" y="48"/>
                  </a:lnTo>
                  <a:lnTo>
                    <a:pt x="70" y="48"/>
                  </a:lnTo>
                  <a:lnTo>
                    <a:pt x="164" y="48"/>
                  </a:lnTo>
                  <a:lnTo>
                    <a:pt x="176" y="48"/>
                  </a:lnTo>
                  <a:lnTo>
                    <a:pt x="176" y="0"/>
                  </a:lnTo>
                  <a:lnTo>
                    <a:pt x="199" y="6"/>
                  </a:lnTo>
                  <a:lnTo>
                    <a:pt x="217" y="66"/>
                  </a:lnTo>
                  <a:lnTo>
                    <a:pt x="217" y="78"/>
                  </a:lnTo>
                  <a:lnTo>
                    <a:pt x="222" y="90"/>
                  </a:lnTo>
                  <a:lnTo>
                    <a:pt x="234" y="90"/>
                  </a:lnTo>
                  <a:lnTo>
                    <a:pt x="252" y="90"/>
                  </a:lnTo>
                  <a:lnTo>
                    <a:pt x="252" y="96"/>
                  </a:lnTo>
                  <a:lnTo>
                    <a:pt x="287" y="96"/>
                  </a:lnTo>
                  <a:lnTo>
                    <a:pt x="292" y="108"/>
                  </a:lnTo>
                  <a:lnTo>
                    <a:pt x="292" y="114"/>
                  </a:lnTo>
                  <a:lnTo>
                    <a:pt x="316" y="108"/>
                  </a:lnTo>
                  <a:lnTo>
                    <a:pt x="322" y="108"/>
                  </a:lnTo>
                  <a:lnTo>
                    <a:pt x="322" y="102"/>
                  </a:lnTo>
                  <a:lnTo>
                    <a:pt x="333" y="96"/>
                  </a:lnTo>
                  <a:lnTo>
                    <a:pt x="351" y="96"/>
                  </a:lnTo>
                  <a:lnTo>
                    <a:pt x="363" y="96"/>
                  </a:lnTo>
                  <a:lnTo>
                    <a:pt x="386" y="108"/>
                  </a:lnTo>
                  <a:lnTo>
                    <a:pt x="392" y="108"/>
                  </a:lnTo>
                  <a:lnTo>
                    <a:pt x="386" y="114"/>
                  </a:lnTo>
                  <a:lnTo>
                    <a:pt x="403" y="120"/>
                  </a:lnTo>
                  <a:lnTo>
                    <a:pt x="409" y="120"/>
                  </a:lnTo>
                  <a:lnTo>
                    <a:pt x="403" y="126"/>
                  </a:lnTo>
                  <a:lnTo>
                    <a:pt x="415" y="144"/>
                  </a:lnTo>
                  <a:lnTo>
                    <a:pt x="421" y="144"/>
                  </a:lnTo>
                  <a:lnTo>
                    <a:pt x="421" y="138"/>
                  </a:lnTo>
                  <a:lnTo>
                    <a:pt x="421" y="126"/>
                  </a:lnTo>
                  <a:lnTo>
                    <a:pt x="439" y="126"/>
                  </a:lnTo>
                  <a:lnTo>
                    <a:pt x="444" y="126"/>
                  </a:lnTo>
                  <a:lnTo>
                    <a:pt x="450" y="138"/>
                  </a:lnTo>
                  <a:lnTo>
                    <a:pt x="468" y="144"/>
                  </a:lnTo>
                  <a:lnTo>
                    <a:pt x="474" y="144"/>
                  </a:lnTo>
                  <a:lnTo>
                    <a:pt x="474" y="156"/>
                  </a:lnTo>
                  <a:lnTo>
                    <a:pt x="485" y="156"/>
                  </a:lnTo>
                  <a:lnTo>
                    <a:pt x="485" y="168"/>
                  </a:lnTo>
                  <a:lnTo>
                    <a:pt x="514" y="162"/>
                  </a:lnTo>
                  <a:lnTo>
                    <a:pt x="532" y="144"/>
                  </a:lnTo>
                  <a:lnTo>
                    <a:pt x="544" y="138"/>
                  </a:lnTo>
                  <a:lnTo>
                    <a:pt x="555" y="156"/>
                  </a:lnTo>
                  <a:lnTo>
                    <a:pt x="573" y="150"/>
                  </a:lnTo>
                  <a:lnTo>
                    <a:pt x="573" y="156"/>
                  </a:lnTo>
                  <a:lnTo>
                    <a:pt x="608" y="150"/>
                  </a:lnTo>
                  <a:lnTo>
                    <a:pt x="620" y="156"/>
                  </a:lnTo>
                  <a:lnTo>
                    <a:pt x="620" y="162"/>
                  </a:lnTo>
                  <a:lnTo>
                    <a:pt x="631" y="162"/>
                  </a:lnTo>
                  <a:lnTo>
                    <a:pt x="643" y="162"/>
                  </a:lnTo>
                  <a:lnTo>
                    <a:pt x="661" y="162"/>
                  </a:lnTo>
                  <a:lnTo>
                    <a:pt x="655" y="162"/>
                  </a:lnTo>
                  <a:lnTo>
                    <a:pt x="655" y="168"/>
                  </a:lnTo>
                  <a:lnTo>
                    <a:pt x="625" y="186"/>
                  </a:lnTo>
                  <a:lnTo>
                    <a:pt x="579" y="204"/>
                  </a:lnTo>
                  <a:lnTo>
                    <a:pt x="538" y="240"/>
                  </a:lnTo>
                  <a:lnTo>
                    <a:pt x="497" y="288"/>
                  </a:lnTo>
                  <a:lnTo>
                    <a:pt x="474" y="312"/>
                  </a:lnTo>
                  <a:lnTo>
                    <a:pt x="444" y="330"/>
                  </a:lnTo>
                  <a:lnTo>
                    <a:pt x="439" y="348"/>
                  </a:lnTo>
                  <a:lnTo>
                    <a:pt x="427" y="348"/>
                  </a:lnTo>
                  <a:lnTo>
                    <a:pt x="433" y="348"/>
                  </a:lnTo>
                  <a:lnTo>
                    <a:pt x="433" y="384"/>
                  </a:lnTo>
                  <a:lnTo>
                    <a:pt x="433" y="414"/>
                  </a:lnTo>
                  <a:lnTo>
                    <a:pt x="433" y="426"/>
                  </a:lnTo>
                  <a:lnTo>
                    <a:pt x="427" y="432"/>
                  </a:lnTo>
                  <a:lnTo>
                    <a:pt x="421" y="432"/>
                  </a:lnTo>
                  <a:lnTo>
                    <a:pt x="421" y="438"/>
                  </a:lnTo>
                  <a:lnTo>
                    <a:pt x="415" y="438"/>
                  </a:lnTo>
                  <a:lnTo>
                    <a:pt x="398" y="450"/>
                  </a:lnTo>
                  <a:lnTo>
                    <a:pt x="386" y="474"/>
                  </a:lnTo>
                  <a:lnTo>
                    <a:pt x="380" y="486"/>
                  </a:lnTo>
                  <a:lnTo>
                    <a:pt x="380" y="492"/>
                  </a:lnTo>
                  <a:lnTo>
                    <a:pt x="398" y="498"/>
                  </a:lnTo>
                  <a:lnTo>
                    <a:pt x="403" y="510"/>
                  </a:lnTo>
                  <a:lnTo>
                    <a:pt x="403" y="516"/>
                  </a:lnTo>
                  <a:lnTo>
                    <a:pt x="398" y="528"/>
                  </a:lnTo>
                  <a:lnTo>
                    <a:pt x="398" y="540"/>
                  </a:lnTo>
                  <a:lnTo>
                    <a:pt x="398" y="552"/>
                  </a:lnTo>
                  <a:lnTo>
                    <a:pt x="392" y="558"/>
                  </a:lnTo>
                  <a:lnTo>
                    <a:pt x="398" y="564"/>
                  </a:lnTo>
                  <a:lnTo>
                    <a:pt x="398" y="588"/>
                  </a:lnTo>
                  <a:lnTo>
                    <a:pt x="392" y="600"/>
                  </a:lnTo>
                  <a:lnTo>
                    <a:pt x="398" y="606"/>
                  </a:lnTo>
                  <a:lnTo>
                    <a:pt x="409" y="618"/>
                  </a:lnTo>
                  <a:lnTo>
                    <a:pt x="439" y="630"/>
                  </a:lnTo>
                  <a:lnTo>
                    <a:pt x="444" y="636"/>
                  </a:lnTo>
                  <a:lnTo>
                    <a:pt x="462" y="642"/>
                  </a:lnTo>
                  <a:lnTo>
                    <a:pt x="474" y="654"/>
                  </a:lnTo>
                  <a:lnTo>
                    <a:pt x="485" y="672"/>
                  </a:lnTo>
                  <a:lnTo>
                    <a:pt x="509" y="690"/>
                  </a:lnTo>
                  <a:lnTo>
                    <a:pt x="520" y="696"/>
                  </a:lnTo>
                  <a:lnTo>
                    <a:pt x="538" y="714"/>
                  </a:lnTo>
                  <a:lnTo>
                    <a:pt x="538" y="720"/>
                  </a:lnTo>
                  <a:lnTo>
                    <a:pt x="538" y="732"/>
                  </a:lnTo>
                  <a:lnTo>
                    <a:pt x="544" y="762"/>
                  </a:lnTo>
                  <a:lnTo>
                    <a:pt x="509" y="762"/>
                  </a:lnTo>
                  <a:lnTo>
                    <a:pt x="497" y="762"/>
                  </a:lnTo>
                  <a:lnTo>
                    <a:pt x="468" y="762"/>
                  </a:lnTo>
                  <a:lnTo>
                    <a:pt x="433" y="762"/>
                  </a:lnTo>
                  <a:lnTo>
                    <a:pt x="421" y="762"/>
                  </a:lnTo>
                  <a:lnTo>
                    <a:pt x="380" y="768"/>
                  </a:lnTo>
                  <a:lnTo>
                    <a:pt x="374" y="768"/>
                  </a:lnTo>
                  <a:lnTo>
                    <a:pt x="333" y="768"/>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36" name="Freeform 195">
              <a:extLst>
                <a:ext uri="{FF2B5EF4-FFF2-40B4-BE49-F238E27FC236}">
                  <a16:creationId xmlns:a16="http://schemas.microsoft.com/office/drawing/2014/main" id="{62C2DF31-8591-4BC7-8EF9-E5C12E112CC8}"/>
                </a:ext>
              </a:extLst>
            </p:cNvPr>
            <p:cNvSpPr>
              <a:spLocks noChangeAspect="1"/>
            </p:cNvSpPr>
            <p:nvPr/>
          </p:nvSpPr>
          <p:spPr bwMode="auto">
            <a:xfrm>
              <a:off x="3916363" y="2560638"/>
              <a:ext cx="450850" cy="768350"/>
            </a:xfrm>
            <a:custGeom>
              <a:avLst/>
              <a:gdLst>
                <a:gd name="T0" fmla="*/ 443377 w 362"/>
                <a:gd name="T1" fmla="*/ 674999 h 642"/>
                <a:gd name="T2" fmla="*/ 428432 w 362"/>
                <a:gd name="T3" fmla="*/ 732446 h 642"/>
                <a:gd name="T4" fmla="*/ 384842 w 362"/>
                <a:gd name="T5" fmla="*/ 732446 h 642"/>
                <a:gd name="T6" fmla="*/ 320079 w 362"/>
                <a:gd name="T7" fmla="*/ 739627 h 642"/>
                <a:gd name="T8" fmla="*/ 290188 w 362"/>
                <a:gd name="T9" fmla="*/ 768350 h 642"/>
                <a:gd name="T10" fmla="*/ 276488 w 362"/>
                <a:gd name="T11" fmla="*/ 725265 h 642"/>
                <a:gd name="T12" fmla="*/ 246598 w 362"/>
                <a:gd name="T13" fmla="*/ 674999 h 642"/>
                <a:gd name="T14" fmla="*/ 261543 w 362"/>
                <a:gd name="T15" fmla="*/ 646276 h 642"/>
                <a:gd name="T16" fmla="*/ 151944 w 362"/>
                <a:gd name="T17" fmla="*/ 653457 h 642"/>
                <a:gd name="T18" fmla="*/ 64763 w 362"/>
                <a:gd name="T19" fmla="*/ 653457 h 642"/>
                <a:gd name="T20" fmla="*/ 7473 w 362"/>
                <a:gd name="T21" fmla="*/ 624733 h 642"/>
                <a:gd name="T22" fmla="*/ 13700 w 362"/>
                <a:gd name="T23" fmla="*/ 588829 h 642"/>
                <a:gd name="T24" fmla="*/ 28645 w 362"/>
                <a:gd name="T25" fmla="*/ 567286 h 642"/>
                <a:gd name="T26" fmla="*/ 28645 w 362"/>
                <a:gd name="T27" fmla="*/ 538563 h 642"/>
                <a:gd name="T28" fmla="*/ 43590 w 362"/>
                <a:gd name="T29" fmla="*/ 524201 h 642"/>
                <a:gd name="T30" fmla="*/ 72236 w 362"/>
                <a:gd name="T31" fmla="*/ 495478 h 642"/>
                <a:gd name="T32" fmla="*/ 79708 w 362"/>
                <a:gd name="T33" fmla="*/ 473936 h 642"/>
                <a:gd name="T34" fmla="*/ 57290 w 362"/>
                <a:gd name="T35" fmla="*/ 466755 h 642"/>
                <a:gd name="T36" fmla="*/ 79708 w 362"/>
                <a:gd name="T37" fmla="*/ 452393 h 642"/>
                <a:gd name="T38" fmla="*/ 79708 w 362"/>
                <a:gd name="T39" fmla="*/ 438031 h 642"/>
                <a:gd name="T40" fmla="*/ 57290 w 362"/>
                <a:gd name="T41" fmla="*/ 416489 h 642"/>
                <a:gd name="T42" fmla="*/ 64763 w 362"/>
                <a:gd name="T43" fmla="*/ 409308 h 642"/>
                <a:gd name="T44" fmla="*/ 57290 w 362"/>
                <a:gd name="T45" fmla="*/ 394946 h 642"/>
                <a:gd name="T46" fmla="*/ 64763 w 362"/>
                <a:gd name="T47" fmla="*/ 359042 h 642"/>
                <a:gd name="T48" fmla="*/ 43590 w 362"/>
                <a:gd name="T49" fmla="*/ 351861 h 642"/>
                <a:gd name="T50" fmla="*/ 43590 w 362"/>
                <a:gd name="T51" fmla="*/ 315957 h 642"/>
                <a:gd name="T52" fmla="*/ 57290 w 362"/>
                <a:gd name="T53" fmla="*/ 294414 h 642"/>
                <a:gd name="T54" fmla="*/ 51063 w 362"/>
                <a:gd name="T55" fmla="*/ 280053 h 642"/>
                <a:gd name="T56" fmla="*/ 43590 w 362"/>
                <a:gd name="T57" fmla="*/ 258510 h 642"/>
                <a:gd name="T58" fmla="*/ 43590 w 362"/>
                <a:gd name="T59" fmla="*/ 258510 h 642"/>
                <a:gd name="T60" fmla="*/ 43590 w 362"/>
                <a:gd name="T61" fmla="*/ 244149 h 642"/>
                <a:gd name="T62" fmla="*/ 57290 w 362"/>
                <a:gd name="T63" fmla="*/ 229787 h 642"/>
                <a:gd name="T64" fmla="*/ 64763 w 362"/>
                <a:gd name="T65" fmla="*/ 222606 h 642"/>
                <a:gd name="T66" fmla="*/ 51063 w 362"/>
                <a:gd name="T67" fmla="*/ 186702 h 642"/>
                <a:gd name="T68" fmla="*/ 79708 w 362"/>
                <a:gd name="T69" fmla="*/ 165159 h 642"/>
                <a:gd name="T70" fmla="*/ 87181 w 362"/>
                <a:gd name="T71" fmla="*/ 157979 h 642"/>
                <a:gd name="T72" fmla="*/ 79708 w 362"/>
                <a:gd name="T73" fmla="*/ 143617 h 642"/>
                <a:gd name="T74" fmla="*/ 102126 w 362"/>
                <a:gd name="T75" fmla="*/ 122074 h 642"/>
                <a:gd name="T76" fmla="*/ 115826 w 362"/>
                <a:gd name="T77" fmla="*/ 107713 h 642"/>
                <a:gd name="T78" fmla="*/ 115826 w 362"/>
                <a:gd name="T79" fmla="*/ 71808 h 642"/>
                <a:gd name="T80" fmla="*/ 115826 w 362"/>
                <a:gd name="T81" fmla="*/ 64628 h 642"/>
                <a:gd name="T82" fmla="*/ 130771 w 362"/>
                <a:gd name="T83" fmla="*/ 64628 h 642"/>
                <a:gd name="T84" fmla="*/ 130771 w 362"/>
                <a:gd name="T85" fmla="*/ 43085 h 642"/>
                <a:gd name="T86" fmla="*/ 217952 w 362"/>
                <a:gd name="T87" fmla="*/ 14362 h 642"/>
                <a:gd name="T88" fmla="*/ 312606 w 362"/>
                <a:gd name="T89" fmla="*/ 7181 h 642"/>
                <a:gd name="T90" fmla="*/ 399787 w 362"/>
                <a:gd name="T91" fmla="*/ 0 h 642"/>
                <a:gd name="T92" fmla="*/ 428432 w 362"/>
                <a:gd name="T93" fmla="*/ 86170 h 642"/>
                <a:gd name="T94" fmla="*/ 428432 w 362"/>
                <a:gd name="T95" fmla="*/ 201064 h 642"/>
                <a:gd name="T96" fmla="*/ 422205 w 362"/>
                <a:gd name="T97" fmla="*/ 330319 h 642"/>
                <a:gd name="T98" fmla="*/ 422205 w 362"/>
                <a:gd name="T99" fmla="*/ 495478 h 6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2" h="642">
                  <a:moveTo>
                    <a:pt x="344" y="468"/>
                  </a:moveTo>
                  <a:lnTo>
                    <a:pt x="350" y="510"/>
                  </a:lnTo>
                  <a:lnTo>
                    <a:pt x="350" y="528"/>
                  </a:lnTo>
                  <a:lnTo>
                    <a:pt x="356" y="564"/>
                  </a:lnTo>
                  <a:lnTo>
                    <a:pt x="362" y="606"/>
                  </a:lnTo>
                  <a:lnTo>
                    <a:pt x="362" y="612"/>
                  </a:lnTo>
                  <a:lnTo>
                    <a:pt x="356" y="618"/>
                  </a:lnTo>
                  <a:lnTo>
                    <a:pt x="344" y="612"/>
                  </a:lnTo>
                  <a:lnTo>
                    <a:pt x="333" y="618"/>
                  </a:lnTo>
                  <a:lnTo>
                    <a:pt x="309" y="606"/>
                  </a:lnTo>
                  <a:lnTo>
                    <a:pt x="304" y="606"/>
                  </a:lnTo>
                  <a:lnTo>
                    <a:pt x="309" y="612"/>
                  </a:lnTo>
                  <a:lnTo>
                    <a:pt x="263" y="624"/>
                  </a:lnTo>
                  <a:lnTo>
                    <a:pt x="263" y="618"/>
                  </a:lnTo>
                  <a:lnTo>
                    <a:pt x="257" y="618"/>
                  </a:lnTo>
                  <a:lnTo>
                    <a:pt x="263" y="624"/>
                  </a:lnTo>
                  <a:lnTo>
                    <a:pt x="251" y="636"/>
                  </a:lnTo>
                  <a:lnTo>
                    <a:pt x="251" y="642"/>
                  </a:lnTo>
                  <a:lnTo>
                    <a:pt x="233" y="642"/>
                  </a:lnTo>
                  <a:lnTo>
                    <a:pt x="228" y="630"/>
                  </a:lnTo>
                  <a:lnTo>
                    <a:pt x="228" y="624"/>
                  </a:lnTo>
                  <a:lnTo>
                    <a:pt x="222" y="618"/>
                  </a:lnTo>
                  <a:lnTo>
                    <a:pt x="222" y="606"/>
                  </a:lnTo>
                  <a:lnTo>
                    <a:pt x="204" y="600"/>
                  </a:lnTo>
                  <a:lnTo>
                    <a:pt x="204" y="582"/>
                  </a:lnTo>
                  <a:lnTo>
                    <a:pt x="198" y="582"/>
                  </a:lnTo>
                  <a:lnTo>
                    <a:pt x="198" y="564"/>
                  </a:lnTo>
                  <a:lnTo>
                    <a:pt x="204" y="558"/>
                  </a:lnTo>
                  <a:lnTo>
                    <a:pt x="210" y="540"/>
                  </a:lnTo>
                  <a:lnTo>
                    <a:pt x="198" y="540"/>
                  </a:lnTo>
                  <a:lnTo>
                    <a:pt x="152" y="540"/>
                  </a:lnTo>
                  <a:lnTo>
                    <a:pt x="140" y="540"/>
                  </a:lnTo>
                  <a:lnTo>
                    <a:pt x="122" y="546"/>
                  </a:lnTo>
                  <a:lnTo>
                    <a:pt x="117" y="546"/>
                  </a:lnTo>
                  <a:lnTo>
                    <a:pt x="87" y="546"/>
                  </a:lnTo>
                  <a:lnTo>
                    <a:pt x="64" y="546"/>
                  </a:lnTo>
                  <a:lnTo>
                    <a:pt x="52" y="546"/>
                  </a:lnTo>
                  <a:lnTo>
                    <a:pt x="0" y="552"/>
                  </a:lnTo>
                  <a:lnTo>
                    <a:pt x="11" y="540"/>
                  </a:lnTo>
                  <a:lnTo>
                    <a:pt x="0" y="534"/>
                  </a:lnTo>
                  <a:lnTo>
                    <a:pt x="6" y="522"/>
                  </a:lnTo>
                  <a:lnTo>
                    <a:pt x="0" y="516"/>
                  </a:lnTo>
                  <a:lnTo>
                    <a:pt x="11" y="510"/>
                  </a:lnTo>
                  <a:lnTo>
                    <a:pt x="6" y="492"/>
                  </a:lnTo>
                  <a:lnTo>
                    <a:pt x="11" y="492"/>
                  </a:lnTo>
                  <a:lnTo>
                    <a:pt x="11" y="498"/>
                  </a:lnTo>
                  <a:lnTo>
                    <a:pt x="17" y="498"/>
                  </a:lnTo>
                  <a:lnTo>
                    <a:pt x="11" y="480"/>
                  </a:lnTo>
                  <a:lnTo>
                    <a:pt x="23" y="474"/>
                  </a:lnTo>
                  <a:lnTo>
                    <a:pt x="11" y="468"/>
                  </a:lnTo>
                  <a:lnTo>
                    <a:pt x="23" y="468"/>
                  </a:lnTo>
                  <a:lnTo>
                    <a:pt x="23" y="450"/>
                  </a:lnTo>
                  <a:lnTo>
                    <a:pt x="29" y="450"/>
                  </a:lnTo>
                  <a:lnTo>
                    <a:pt x="35" y="450"/>
                  </a:lnTo>
                  <a:lnTo>
                    <a:pt x="23" y="450"/>
                  </a:lnTo>
                  <a:lnTo>
                    <a:pt x="35" y="438"/>
                  </a:lnTo>
                  <a:lnTo>
                    <a:pt x="41" y="438"/>
                  </a:lnTo>
                  <a:lnTo>
                    <a:pt x="41" y="432"/>
                  </a:lnTo>
                  <a:lnTo>
                    <a:pt x="46" y="420"/>
                  </a:lnTo>
                  <a:lnTo>
                    <a:pt x="58" y="414"/>
                  </a:lnTo>
                  <a:lnTo>
                    <a:pt x="46" y="408"/>
                  </a:lnTo>
                  <a:lnTo>
                    <a:pt x="58" y="408"/>
                  </a:lnTo>
                  <a:lnTo>
                    <a:pt x="58" y="402"/>
                  </a:lnTo>
                  <a:lnTo>
                    <a:pt x="64" y="396"/>
                  </a:lnTo>
                  <a:lnTo>
                    <a:pt x="58" y="390"/>
                  </a:lnTo>
                  <a:lnTo>
                    <a:pt x="58" y="396"/>
                  </a:lnTo>
                  <a:lnTo>
                    <a:pt x="46" y="396"/>
                  </a:lnTo>
                  <a:lnTo>
                    <a:pt x="46" y="390"/>
                  </a:lnTo>
                  <a:lnTo>
                    <a:pt x="52" y="384"/>
                  </a:lnTo>
                  <a:lnTo>
                    <a:pt x="58" y="384"/>
                  </a:lnTo>
                  <a:lnTo>
                    <a:pt x="64" y="384"/>
                  </a:lnTo>
                  <a:lnTo>
                    <a:pt x="64" y="378"/>
                  </a:lnTo>
                  <a:lnTo>
                    <a:pt x="70" y="378"/>
                  </a:lnTo>
                  <a:lnTo>
                    <a:pt x="76" y="366"/>
                  </a:lnTo>
                  <a:lnTo>
                    <a:pt x="70" y="372"/>
                  </a:lnTo>
                  <a:lnTo>
                    <a:pt x="64" y="366"/>
                  </a:lnTo>
                  <a:lnTo>
                    <a:pt x="58" y="366"/>
                  </a:lnTo>
                  <a:lnTo>
                    <a:pt x="64" y="360"/>
                  </a:lnTo>
                  <a:lnTo>
                    <a:pt x="52" y="360"/>
                  </a:lnTo>
                  <a:lnTo>
                    <a:pt x="46" y="348"/>
                  </a:lnTo>
                  <a:lnTo>
                    <a:pt x="52" y="342"/>
                  </a:lnTo>
                  <a:lnTo>
                    <a:pt x="58" y="348"/>
                  </a:lnTo>
                  <a:lnTo>
                    <a:pt x="64" y="348"/>
                  </a:lnTo>
                  <a:lnTo>
                    <a:pt x="52" y="342"/>
                  </a:lnTo>
                  <a:lnTo>
                    <a:pt x="58" y="342"/>
                  </a:lnTo>
                  <a:lnTo>
                    <a:pt x="58" y="330"/>
                  </a:lnTo>
                  <a:lnTo>
                    <a:pt x="46" y="336"/>
                  </a:lnTo>
                  <a:lnTo>
                    <a:pt x="46" y="330"/>
                  </a:lnTo>
                  <a:lnTo>
                    <a:pt x="52" y="318"/>
                  </a:lnTo>
                  <a:lnTo>
                    <a:pt x="41" y="318"/>
                  </a:lnTo>
                  <a:lnTo>
                    <a:pt x="41" y="306"/>
                  </a:lnTo>
                  <a:lnTo>
                    <a:pt x="52" y="300"/>
                  </a:lnTo>
                  <a:lnTo>
                    <a:pt x="52" y="288"/>
                  </a:lnTo>
                  <a:lnTo>
                    <a:pt x="46" y="288"/>
                  </a:lnTo>
                  <a:lnTo>
                    <a:pt x="41" y="294"/>
                  </a:lnTo>
                  <a:lnTo>
                    <a:pt x="35" y="294"/>
                  </a:lnTo>
                  <a:lnTo>
                    <a:pt x="41" y="282"/>
                  </a:lnTo>
                  <a:lnTo>
                    <a:pt x="46" y="276"/>
                  </a:lnTo>
                  <a:lnTo>
                    <a:pt x="35" y="264"/>
                  </a:lnTo>
                  <a:lnTo>
                    <a:pt x="46" y="264"/>
                  </a:lnTo>
                  <a:lnTo>
                    <a:pt x="46" y="252"/>
                  </a:lnTo>
                  <a:lnTo>
                    <a:pt x="52" y="246"/>
                  </a:lnTo>
                  <a:lnTo>
                    <a:pt x="46" y="246"/>
                  </a:lnTo>
                  <a:lnTo>
                    <a:pt x="46" y="252"/>
                  </a:lnTo>
                  <a:lnTo>
                    <a:pt x="41" y="240"/>
                  </a:lnTo>
                  <a:lnTo>
                    <a:pt x="46" y="222"/>
                  </a:lnTo>
                  <a:lnTo>
                    <a:pt x="41" y="234"/>
                  </a:lnTo>
                  <a:lnTo>
                    <a:pt x="35" y="234"/>
                  </a:lnTo>
                  <a:lnTo>
                    <a:pt x="35" y="228"/>
                  </a:lnTo>
                  <a:lnTo>
                    <a:pt x="41" y="222"/>
                  </a:lnTo>
                  <a:lnTo>
                    <a:pt x="35" y="216"/>
                  </a:lnTo>
                  <a:lnTo>
                    <a:pt x="35" y="228"/>
                  </a:lnTo>
                  <a:lnTo>
                    <a:pt x="29" y="228"/>
                  </a:lnTo>
                  <a:lnTo>
                    <a:pt x="35" y="216"/>
                  </a:lnTo>
                  <a:lnTo>
                    <a:pt x="29" y="210"/>
                  </a:lnTo>
                  <a:lnTo>
                    <a:pt x="35" y="210"/>
                  </a:lnTo>
                  <a:lnTo>
                    <a:pt x="35" y="204"/>
                  </a:lnTo>
                  <a:lnTo>
                    <a:pt x="29" y="192"/>
                  </a:lnTo>
                  <a:lnTo>
                    <a:pt x="35" y="192"/>
                  </a:lnTo>
                  <a:lnTo>
                    <a:pt x="46" y="198"/>
                  </a:lnTo>
                  <a:lnTo>
                    <a:pt x="46" y="192"/>
                  </a:lnTo>
                  <a:lnTo>
                    <a:pt x="41" y="192"/>
                  </a:lnTo>
                  <a:lnTo>
                    <a:pt x="35" y="180"/>
                  </a:lnTo>
                  <a:lnTo>
                    <a:pt x="52" y="186"/>
                  </a:lnTo>
                  <a:lnTo>
                    <a:pt x="52" y="180"/>
                  </a:lnTo>
                  <a:lnTo>
                    <a:pt x="46" y="174"/>
                  </a:lnTo>
                  <a:lnTo>
                    <a:pt x="46" y="162"/>
                  </a:lnTo>
                  <a:lnTo>
                    <a:pt x="41" y="156"/>
                  </a:lnTo>
                  <a:lnTo>
                    <a:pt x="52" y="156"/>
                  </a:lnTo>
                  <a:lnTo>
                    <a:pt x="52" y="150"/>
                  </a:lnTo>
                  <a:lnTo>
                    <a:pt x="64" y="144"/>
                  </a:lnTo>
                  <a:lnTo>
                    <a:pt x="64" y="138"/>
                  </a:lnTo>
                  <a:lnTo>
                    <a:pt x="58" y="138"/>
                  </a:lnTo>
                  <a:lnTo>
                    <a:pt x="58" y="126"/>
                  </a:lnTo>
                  <a:lnTo>
                    <a:pt x="64" y="132"/>
                  </a:lnTo>
                  <a:lnTo>
                    <a:pt x="70" y="132"/>
                  </a:lnTo>
                  <a:lnTo>
                    <a:pt x="58" y="126"/>
                  </a:lnTo>
                  <a:lnTo>
                    <a:pt x="58" y="120"/>
                  </a:lnTo>
                  <a:lnTo>
                    <a:pt x="64" y="120"/>
                  </a:lnTo>
                  <a:lnTo>
                    <a:pt x="70" y="114"/>
                  </a:lnTo>
                  <a:lnTo>
                    <a:pt x="76" y="114"/>
                  </a:lnTo>
                  <a:lnTo>
                    <a:pt x="76" y="102"/>
                  </a:lnTo>
                  <a:lnTo>
                    <a:pt x="82" y="102"/>
                  </a:lnTo>
                  <a:lnTo>
                    <a:pt x="82" y="108"/>
                  </a:lnTo>
                  <a:lnTo>
                    <a:pt x="82" y="102"/>
                  </a:lnTo>
                  <a:lnTo>
                    <a:pt x="93" y="90"/>
                  </a:lnTo>
                  <a:lnTo>
                    <a:pt x="93" y="78"/>
                  </a:lnTo>
                  <a:lnTo>
                    <a:pt x="87" y="66"/>
                  </a:lnTo>
                  <a:lnTo>
                    <a:pt x="93" y="60"/>
                  </a:lnTo>
                  <a:lnTo>
                    <a:pt x="93" y="66"/>
                  </a:lnTo>
                  <a:lnTo>
                    <a:pt x="99" y="60"/>
                  </a:lnTo>
                  <a:lnTo>
                    <a:pt x="99" y="54"/>
                  </a:lnTo>
                  <a:lnTo>
                    <a:pt x="93" y="54"/>
                  </a:lnTo>
                  <a:lnTo>
                    <a:pt x="93" y="48"/>
                  </a:lnTo>
                  <a:lnTo>
                    <a:pt x="99" y="48"/>
                  </a:lnTo>
                  <a:lnTo>
                    <a:pt x="99" y="54"/>
                  </a:lnTo>
                  <a:lnTo>
                    <a:pt x="105" y="54"/>
                  </a:lnTo>
                  <a:lnTo>
                    <a:pt x="99" y="36"/>
                  </a:lnTo>
                  <a:lnTo>
                    <a:pt x="105" y="30"/>
                  </a:lnTo>
                  <a:lnTo>
                    <a:pt x="105" y="36"/>
                  </a:lnTo>
                  <a:lnTo>
                    <a:pt x="117" y="36"/>
                  </a:lnTo>
                  <a:lnTo>
                    <a:pt x="122" y="24"/>
                  </a:lnTo>
                  <a:lnTo>
                    <a:pt x="117" y="18"/>
                  </a:lnTo>
                  <a:lnTo>
                    <a:pt x="175" y="12"/>
                  </a:lnTo>
                  <a:lnTo>
                    <a:pt x="187" y="12"/>
                  </a:lnTo>
                  <a:lnTo>
                    <a:pt x="216" y="12"/>
                  </a:lnTo>
                  <a:lnTo>
                    <a:pt x="233" y="6"/>
                  </a:lnTo>
                  <a:lnTo>
                    <a:pt x="251" y="6"/>
                  </a:lnTo>
                  <a:lnTo>
                    <a:pt x="268" y="6"/>
                  </a:lnTo>
                  <a:lnTo>
                    <a:pt x="274" y="6"/>
                  </a:lnTo>
                  <a:lnTo>
                    <a:pt x="315" y="0"/>
                  </a:lnTo>
                  <a:lnTo>
                    <a:pt x="321" y="0"/>
                  </a:lnTo>
                  <a:lnTo>
                    <a:pt x="333" y="0"/>
                  </a:lnTo>
                  <a:lnTo>
                    <a:pt x="344" y="12"/>
                  </a:lnTo>
                  <a:lnTo>
                    <a:pt x="344" y="54"/>
                  </a:lnTo>
                  <a:lnTo>
                    <a:pt x="344" y="72"/>
                  </a:lnTo>
                  <a:lnTo>
                    <a:pt x="344" y="90"/>
                  </a:lnTo>
                  <a:lnTo>
                    <a:pt x="344" y="120"/>
                  </a:lnTo>
                  <a:lnTo>
                    <a:pt x="344" y="126"/>
                  </a:lnTo>
                  <a:lnTo>
                    <a:pt x="344" y="168"/>
                  </a:lnTo>
                  <a:lnTo>
                    <a:pt x="344" y="192"/>
                  </a:lnTo>
                  <a:lnTo>
                    <a:pt x="339" y="228"/>
                  </a:lnTo>
                  <a:lnTo>
                    <a:pt x="339" y="264"/>
                  </a:lnTo>
                  <a:lnTo>
                    <a:pt x="339" y="276"/>
                  </a:lnTo>
                  <a:lnTo>
                    <a:pt x="339" y="318"/>
                  </a:lnTo>
                  <a:lnTo>
                    <a:pt x="339" y="354"/>
                  </a:lnTo>
                  <a:lnTo>
                    <a:pt x="339" y="366"/>
                  </a:lnTo>
                  <a:lnTo>
                    <a:pt x="339" y="414"/>
                  </a:lnTo>
                  <a:lnTo>
                    <a:pt x="339" y="438"/>
                  </a:lnTo>
                  <a:lnTo>
                    <a:pt x="344" y="468"/>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37" name="Freeform 196">
              <a:extLst>
                <a:ext uri="{FF2B5EF4-FFF2-40B4-BE49-F238E27FC236}">
                  <a16:creationId xmlns:a16="http://schemas.microsoft.com/office/drawing/2014/main" id="{44312859-6B41-4406-897B-17F6066DFBF3}"/>
                </a:ext>
              </a:extLst>
            </p:cNvPr>
            <p:cNvSpPr>
              <a:spLocks noChangeAspect="1"/>
            </p:cNvSpPr>
            <p:nvPr/>
          </p:nvSpPr>
          <p:spPr bwMode="auto">
            <a:xfrm>
              <a:off x="3351213" y="1703388"/>
              <a:ext cx="842962" cy="717550"/>
            </a:xfrm>
            <a:custGeom>
              <a:avLst/>
              <a:gdLst>
                <a:gd name="T0" fmla="*/ 145467 w 678"/>
                <a:gd name="T1" fmla="*/ 523812 h 600"/>
                <a:gd name="T2" fmla="*/ 145467 w 678"/>
                <a:gd name="T3" fmla="*/ 473583 h 600"/>
                <a:gd name="T4" fmla="*/ 145467 w 678"/>
                <a:gd name="T5" fmla="*/ 358775 h 600"/>
                <a:gd name="T6" fmla="*/ 145467 w 678"/>
                <a:gd name="T7" fmla="*/ 287020 h 600"/>
                <a:gd name="T8" fmla="*/ 145467 w 678"/>
                <a:gd name="T9" fmla="*/ 236792 h 600"/>
                <a:gd name="T10" fmla="*/ 109411 w 678"/>
                <a:gd name="T11" fmla="*/ 200914 h 600"/>
                <a:gd name="T12" fmla="*/ 87031 w 678"/>
                <a:gd name="T13" fmla="*/ 165037 h 600"/>
                <a:gd name="T14" fmla="*/ 101951 w 678"/>
                <a:gd name="T15" fmla="*/ 136335 h 600"/>
                <a:gd name="T16" fmla="*/ 87031 w 678"/>
                <a:gd name="T17" fmla="*/ 121984 h 600"/>
                <a:gd name="T18" fmla="*/ 50976 w 678"/>
                <a:gd name="T19" fmla="*/ 86106 h 600"/>
                <a:gd name="T20" fmla="*/ 22380 w 678"/>
                <a:gd name="T21" fmla="*/ 57404 h 600"/>
                <a:gd name="T22" fmla="*/ 14920 w 678"/>
                <a:gd name="T23" fmla="*/ 28702 h 600"/>
                <a:gd name="T24" fmla="*/ 14920 w 678"/>
                <a:gd name="T25" fmla="*/ 21527 h 600"/>
                <a:gd name="T26" fmla="*/ 50976 w 678"/>
                <a:gd name="T27" fmla="*/ 14351 h 600"/>
                <a:gd name="T28" fmla="*/ 138007 w 678"/>
                <a:gd name="T29" fmla="*/ 14351 h 600"/>
                <a:gd name="T30" fmla="*/ 210119 w 678"/>
                <a:gd name="T31" fmla="*/ 14351 h 600"/>
                <a:gd name="T32" fmla="*/ 290934 w 678"/>
                <a:gd name="T33" fmla="*/ 7176 h 600"/>
                <a:gd name="T34" fmla="*/ 377965 w 678"/>
                <a:gd name="T35" fmla="*/ 7176 h 600"/>
                <a:gd name="T36" fmla="*/ 457537 w 678"/>
                <a:gd name="T37" fmla="*/ 0 h 600"/>
                <a:gd name="T38" fmla="*/ 501053 w 678"/>
                <a:gd name="T39" fmla="*/ 7176 h 600"/>
                <a:gd name="T40" fmla="*/ 515972 w 678"/>
                <a:gd name="T41" fmla="*/ 28702 h 600"/>
                <a:gd name="T42" fmla="*/ 515972 w 678"/>
                <a:gd name="T43" fmla="*/ 57404 h 600"/>
                <a:gd name="T44" fmla="*/ 523432 w 678"/>
                <a:gd name="T45" fmla="*/ 114808 h 600"/>
                <a:gd name="T46" fmla="*/ 559488 w 678"/>
                <a:gd name="T47" fmla="*/ 150686 h 600"/>
                <a:gd name="T48" fmla="*/ 617923 w 678"/>
                <a:gd name="T49" fmla="*/ 208090 h 600"/>
                <a:gd name="T50" fmla="*/ 639060 w 678"/>
                <a:gd name="T51" fmla="*/ 265494 h 600"/>
                <a:gd name="T52" fmla="*/ 697495 w 678"/>
                <a:gd name="T53" fmla="*/ 265494 h 600"/>
                <a:gd name="T54" fmla="*/ 690035 w 678"/>
                <a:gd name="T55" fmla="*/ 294196 h 600"/>
                <a:gd name="T56" fmla="*/ 682575 w 678"/>
                <a:gd name="T57" fmla="*/ 315722 h 600"/>
                <a:gd name="T58" fmla="*/ 690035 w 678"/>
                <a:gd name="T59" fmla="*/ 380302 h 600"/>
                <a:gd name="T60" fmla="*/ 726091 w 678"/>
                <a:gd name="T61" fmla="*/ 409004 h 600"/>
                <a:gd name="T62" fmla="*/ 762147 w 678"/>
                <a:gd name="T63" fmla="*/ 423355 h 600"/>
                <a:gd name="T64" fmla="*/ 784527 w 678"/>
                <a:gd name="T65" fmla="*/ 459232 h 600"/>
                <a:gd name="T66" fmla="*/ 791986 w 678"/>
                <a:gd name="T67" fmla="*/ 495110 h 600"/>
                <a:gd name="T68" fmla="*/ 806906 w 678"/>
                <a:gd name="T69" fmla="*/ 538163 h 600"/>
                <a:gd name="T70" fmla="*/ 820582 w 678"/>
                <a:gd name="T71" fmla="*/ 545338 h 600"/>
                <a:gd name="T72" fmla="*/ 835502 w 678"/>
                <a:gd name="T73" fmla="*/ 552514 h 600"/>
                <a:gd name="T74" fmla="*/ 842962 w 678"/>
                <a:gd name="T75" fmla="*/ 566865 h 600"/>
                <a:gd name="T76" fmla="*/ 835502 w 678"/>
                <a:gd name="T77" fmla="*/ 588391 h 600"/>
                <a:gd name="T78" fmla="*/ 813123 w 678"/>
                <a:gd name="T79" fmla="*/ 609918 h 600"/>
                <a:gd name="T80" fmla="*/ 806906 w 678"/>
                <a:gd name="T81" fmla="*/ 638620 h 600"/>
                <a:gd name="T82" fmla="*/ 791986 w 678"/>
                <a:gd name="T83" fmla="*/ 617093 h 600"/>
                <a:gd name="T84" fmla="*/ 799446 w 678"/>
                <a:gd name="T85" fmla="*/ 652971 h 600"/>
                <a:gd name="T86" fmla="*/ 777067 w 678"/>
                <a:gd name="T87" fmla="*/ 674497 h 600"/>
                <a:gd name="T88" fmla="*/ 784527 w 678"/>
                <a:gd name="T89" fmla="*/ 696024 h 600"/>
                <a:gd name="T90" fmla="*/ 704955 w 678"/>
                <a:gd name="T91" fmla="*/ 717550 h 600"/>
                <a:gd name="T92" fmla="*/ 718631 w 678"/>
                <a:gd name="T93" fmla="*/ 681673 h 600"/>
                <a:gd name="T94" fmla="*/ 718631 w 678"/>
                <a:gd name="T95" fmla="*/ 652971 h 600"/>
                <a:gd name="T96" fmla="*/ 661439 w 678"/>
                <a:gd name="T97" fmla="*/ 638620 h 600"/>
                <a:gd name="T98" fmla="*/ 559488 w 678"/>
                <a:gd name="T99" fmla="*/ 645795 h 600"/>
                <a:gd name="T100" fmla="*/ 464997 w 678"/>
                <a:gd name="T101" fmla="*/ 652971 h 600"/>
                <a:gd name="T102" fmla="*/ 385425 w 678"/>
                <a:gd name="T103" fmla="*/ 652971 h 600"/>
                <a:gd name="T104" fmla="*/ 312070 w 678"/>
                <a:gd name="T105" fmla="*/ 652971 h 600"/>
                <a:gd name="T106" fmla="*/ 217579 w 678"/>
                <a:gd name="T107" fmla="*/ 660146 h 600"/>
                <a:gd name="T108" fmla="*/ 145467 w 678"/>
                <a:gd name="T109" fmla="*/ 617093 h 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78" h="600">
                  <a:moveTo>
                    <a:pt x="117" y="486"/>
                  </a:moveTo>
                  <a:lnTo>
                    <a:pt x="117" y="474"/>
                  </a:lnTo>
                  <a:lnTo>
                    <a:pt x="117" y="438"/>
                  </a:lnTo>
                  <a:lnTo>
                    <a:pt x="117" y="396"/>
                  </a:lnTo>
                  <a:lnTo>
                    <a:pt x="117" y="348"/>
                  </a:lnTo>
                  <a:lnTo>
                    <a:pt x="117" y="342"/>
                  </a:lnTo>
                  <a:lnTo>
                    <a:pt x="117" y="300"/>
                  </a:lnTo>
                  <a:lnTo>
                    <a:pt x="117" y="288"/>
                  </a:lnTo>
                  <a:lnTo>
                    <a:pt x="117" y="252"/>
                  </a:lnTo>
                  <a:lnTo>
                    <a:pt x="117" y="240"/>
                  </a:lnTo>
                  <a:lnTo>
                    <a:pt x="117" y="210"/>
                  </a:lnTo>
                  <a:lnTo>
                    <a:pt x="117" y="204"/>
                  </a:lnTo>
                  <a:lnTo>
                    <a:pt x="117" y="198"/>
                  </a:lnTo>
                  <a:lnTo>
                    <a:pt x="99" y="192"/>
                  </a:lnTo>
                  <a:lnTo>
                    <a:pt x="88" y="174"/>
                  </a:lnTo>
                  <a:lnTo>
                    <a:pt x="88" y="168"/>
                  </a:lnTo>
                  <a:lnTo>
                    <a:pt x="82" y="162"/>
                  </a:lnTo>
                  <a:lnTo>
                    <a:pt x="70" y="150"/>
                  </a:lnTo>
                  <a:lnTo>
                    <a:pt x="70" y="138"/>
                  </a:lnTo>
                  <a:lnTo>
                    <a:pt x="82" y="120"/>
                  </a:lnTo>
                  <a:lnTo>
                    <a:pt x="88" y="120"/>
                  </a:lnTo>
                  <a:lnTo>
                    <a:pt x="82" y="114"/>
                  </a:lnTo>
                  <a:lnTo>
                    <a:pt x="88" y="108"/>
                  </a:lnTo>
                  <a:lnTo>
                    <a:pt x="82" y="102"/>
                  </a:lnTo>
                  <a:lnTo>
                    <a:pt x="70" y="102"/>
                  </a:lnTo>
                  <a:lnTo>
                    <a:pt x="47" y="90"/>
                  </a:lnTo>
                  <a:lnTo>
                    <a:pt x="35" y="78"/>
                  </a:lnTo>
                  <a:lnTo>
                    <a:pt x="41" y="72"/>
                  </a:lnTo>
                  <a:lnTo>
                    <a:pt x="29" y="60"/>
                  </a:lnTo>
                  <a:lnTo>
                    <a:pt x="23" y="54"/>
                  </a:lnTo>
                  <a:lnTo>
                    <a:pt x="18" y="48"/>
                  </a:lnTo>
                  <a:lnTo>
                    <a:pt x="12" y="48"/>
                  </a:lnTo>
                  <a:lnTo>
                    <a:pt x="18" y="42"/>
                  </a:lnTo>
                  <a:lnTo>
                    <a:pt x="12" y="24"/>
                  </a:lnTo>
                  <a:lnTo>
                    <a:pt x="12" y="12"/>
                  </a:lnTo>
                  <a:lnTo>
                    <a:pt x="12" y="18"/>
                  </a:lnTo>
                  <a:lnTo>
                    <a:pt x="6" y="18"/>
                  </a:lnTo>
                  <a:lnTo>
                    <a:pt x="0" y="12"/>
                  </a:lnTo>
                  <a:lnTo>
                    <a:pt x="41" y="12"/>
                  </a:lnTo>
                  <a:lnTo>
                    <a:pt x="53" y="12"/>
                  </a:lnTo>
                  <a:lnTo>
                    <a:pt x="82" y="12"/>
                  </a:lnTo>
                  <a:lnTo>
                    <a:pt x="111" y="12"/>
                  </a:lnTo>
                  <a:lnTo>
                    <a:pt x="129" y="12"/>
                  </a:lnTo>
                  <a:lnTo>
                    <a:pt x="152" y="12"/>
                  </a:lnTo>
                  <a:lnTo>
                    <a:pt x="169" y="12"/>
                  </a:lnTo>
                  <a:lnTo>
                    <a:pt x="193" y="6"/>
                  </a:lnTo>
                  <a:lnTo>
                    <a:pt x="216" y="6"/>
                  </a:lnTo>
                  <a:lnTo>
                    <a:pt x="234" y="6"/>
                  </a:lnTo>
                  <a:lnTo>
                    <a:pt x="257" y="6"/>
                  </a:lnTo>
                  <a:lnTo>
                    <a:pt x="298" y="6"/>
                  </a:lnTo>
                  <a:lnTo>
                    <a:pt x="304" y="6"/>
                  </a:lnTo>
                  <a:lnTo>
                    <a:pt x="333" y="0"/>
                  </a:lnTo>
                  <a:lnTo>
                    <a:pt x="345" y="0"/>
                  </a:lnTo>
                  <a:lnTo>
                    <a:pt x="368" y="0"/>
                  </a:lnTo>
                  <a:lnTo>
                    <a:pt x="391" y="0"/>
                  </a:lnTo>
                  <a:lnTo>
                    <a:pt x="397" y="6"/>
                  </a:lnTo>
                  <a:lnTo>
                    <a:pt x="403" y="6"/>
                  </a:lnTo>
                  <a:lnTo>
                    <a:pt x="409" y="18"/>
                  </a:lnTo>
                  <a:lnTo>
                    <a:pt x="415" y="24"/>
                  </a:lnTo>
                  <a:lnTo>
                    <a:pt x="421" y="30"/>
                  </a:lnTo>
                  <a:lnTo>
                    <a:pt x="415" y="42"/>
                  </a:lnTo>
                  <a:lnTo>
                    <a:pt x="415" y="48"/>
                  </a:lnTo>
                  <a:lnTo>
                    <a:pt x="415" y="66"/>
                  </a:lnTo>
                  <a:lnTo>
                    <a:pt x="421" y="84"/>
                  </a:lnTo>
                  <a:lnTo>
                    <a:pt x="421" y="96"/>
                  </a:lnTo>
                  <a:lnTo>
                    <a:pt x="432" y="108"/>
                  </a:lnTo>
                  <a:lnTo>
                    <a:pt x="438" y="120"/>
                  </a:lnTo>
                  <a:lnTo>
                    <a:pt x="450" y="126"/>
                  </a:lnTo>
                  <a:lnTo>
                    <a:pt x="473" y="156"/>
                  </a:lnTo>
                  <a:lnTo>
                    <a:pt x="491" y="168"/>
                  </a:lnTo>
                  <a:lnTo>
                    <a:pt x="497" y="174"/>
                  </a:lnTo>
                  <a:lnTo>
                    <a:pt x="508" y="210"/>
                  </a:lnTo>
                  <a:lnTo>
                    <a:pt x="508" y="222"/>
                  </a:lnTo>
                  <a:lnTo>
                    <a:pt x="514" y="222"/>
                  </a:lnTo>
                  <a:lnTo>
                    <a:pt x="526" y="210"/>
                  </a:lnTo>
                  <a:lnTo>
                    <a:pt x="543" y="210"/>
                  </a:lnTo>
                  <a:lnTo>
                    <a:pt x="561" y="222"/>
                  </a:lnTo>
                  <a:lnTo>
                    <a:pt x="561" y="228"/>
                  </a:lnTo>
                  <a:lnTo>
                    <a:pt x="555" y="240"/>
                  </a:lnTo>
                  <a:lnTo>
                    <a:pt x="555" y="246"/>
                  </a:lnTo>
                  <a:lnTo>
                    <a:pt x="555" y="252"/>
                  </a:lnTo>
                  <a:lnTo>
                    <a:pt x="549" y="264"/>
                  </a:lnTo>
                  <a:lnTo>
                    <a:pt x="543" y="282"/>
                  </a:lnTo>
                  <a:lnTo>
                    <a:pt x="543" y="306"/>
                  </a:lnTo>
                  <a:lnTo>
                    <a:pt x="555" y="318"/>
                  </a:lnTo>
                  <a:lnTo>
                    <a:pt x="555" y="324"/>
                  </a:lnTo>
                  <a:lnTo>
                    <a:pt x="584" y="336"/>
                  </a:lnTo>
                  <a:lnTo>
                    <a:pt x="584" y="342"/>
                  </a:lnTo>
                  <a:lnTo>
                    <a:pt x="584" y="348"/>
                  </a:lnTo>
                  <a:lnTo>
                    <a:pt x="596" y="342"/>
                  </a:lnTo>
                  <a:lnTo>
                    <a:pt x="613" y="354"/>
                  </a:lnTo>
                  <a:lnTo>
                    <a:pt x="613" y="366"/>
                  </a:lnTo>
                  <a:lnTo>
                    <a:pt x="631" y="372"/>
                  </a:lnTo>
                  <a:lnTo>
                    <a:pt x="631" y="384"/>
                  </a:lnTo>
                  <a:lnTo>
                    <a:pt x="643" y="408"/>
                  </a:lnTo>
                  <a:lnTo>
                    <a:pt x="643" y="414"/>
                  </a:lnTo>
                  <a:lnTo>
                    <a:pt x="637" y="414"/>
                  </a:lnTo>
                  <a:lnTo>
                    <a:pt x="631" y="420"/>
                  </a:lnTo>
                  <a:lnTo>
                    <a:pt x="637" y="426"/>
                  </a:lnTo>
                  <a:lnTo>
                    <a:pt x="649" y="450"/>
                  </a:lnTo>
                  <a:lnTo>
                    <a:pt x="649" y="456"/>
                  </a:lnTo>
                  <a:lnTo>
                    <a:pt x="654" y="456"/>
                  </a:lnTo>
                  <a:lnTo>
                    <a:pt x="660" y="456"/>
                  </a:lnTo>
                  <a:lnTo>
                    <a:pt x="654" y="450"/>
                  </a:lnTo>
                  <a:lnTo>
                    <a:pt x="660" y="450"/>
                  </a:lnTo>
                  <a:lnTo>
                    <a:pt x="672" y="462"/>
                  </a:lnTo>
                  <a:lnTo>
                    <a:pt x="678" y="462"/>
                  </a:lnTo>
                  <a:lnTo>
                    <a:pt x="678" y="474"/>
                  </a:lnTo>
                  <a:lnTo>
                    <a:pt x="672" y="480"/>
                  </a:lnTo>
                  <a:lnTo>
                    <a:pt x="678" y="486"/>
                  </a:lnTo>
                  <a:lnTo>
                    <a:pt x="672" y="492"/>
                  </a:lnTo>
                  <a:lnTo>
                    <a:pt x="672" y="504"/>
                  </a:lnTo>
                  <a:lnTo>
                    <a:pt x="666" y="516"/>
                  </a:lnTo>
                  <a:lnTo>
                    <a:pt x="654" y="510"/>
                  </a:lnTo>
                  <a:lnTo>
                    <a:pt x="649" y="528"/>
                  </a:lnTo>
                  <a:lnTo>
                    <a:pt x="649" y="534"/>
                  </a:lnTo>
                  <a:lnTo>
                    <a:pt x="643" y="528"/>
                  </a:lnTo>
                  <a:lnTo>
                    <a:pt x="643" y="522"/>
                  </a:lnTo>
                  <a:lnTo>
                    <a:pt x="637" y="516"/>
                  </a:lnTo>
                  <a:lnTo>
                    <a:pt x="637" y="522"/>
                  </a:lnTo>
                  <a:lnTo>
                    <a:pt x="637" y="528"/>
                  </a:lnTo>
                  <a:lnTo>
                    <a:pt x="643" y="546"/>
                  </a:lnTo>
                  <a:lnTo>
                    <a:pt x="631" y="552"/>
                  </a:lnTo>
                  <a:lnTo>
                    <a:pt x="643" y="558"/>
                  </a:lnTo>
                  <a:lnTo>
                    <a:pt x="625" y="564"/>
                  </a:lnTo>
                  <a:lnTo>
                    <a:pt x="631" y="570"/>
                  </a:lnTo>
                  <a:lnTo>
                    <a:pt x="637" y="576"/>
                  </a:lnTo>
                  <a:lnTo>
                    <a:pt x="631" y="582"/>
                  </a:lnTo>
                  <a:lnTo>
                    <a:pt x="625" y="594"/>
                  </a:lnTo>
                  <a:lnTo>
                    <a:pt x="602" y="594"/>
                  </a:lnTo>
                  <a:lnTo>
                    <a:pt x="567" y="600"/>
                  </a:lnTo>
                  <a:lnTo>
                    <a:pt x="555" y="600"/>
                  </a:lnTo>
                  <a:lnTo>
                    <a:pt x="561" y="588"/>
                  </a:lnTo>
                  <a:lnTo>
                    <a:pt x="578" y="570"/>
                  </a:lnTo>
                  <a:lnTo>
                    <a:pt x="584" y="564"/>
                  </a:lnTo>
                  <a:lnTo>
                    <a:pt x="584" y="546"/>
                  </a:lnTo>
                  <a:lnTo>
                    <a:pt x="578" y="546"/>
                  </a:lnTo>
                  <a:lnTo>
                    <a:pt x="578" y="534"/>
                  </a:lnTo>
                  <a:lnTo>
                    <a:pt x="567" y="534"/>
                  </a:lnTo>
                  <a:lnTo>
                    <a:pt x="532" y="534"/>
                  </a:lnTo>
                  <a:lnTo>
                    <a:pt x="508" y="534"/>
                  </a:lnTo>
                  <a:lnTo>
                    <a:pt x="473" y="540"/>
                  </a:lnTo>
                  <a:lnTo>
                    <a:pt x="450" y="540"/>
                  </a:lnTo>
                  <a:lnTo>
                    <a:pt x="444" y="540"/>
                  </a:lnTo>
                  <a:lnTo>
                    <a:pt x="421" y="540"/>
                  </a:lnTo>
                  <a:lnTo>
                    <a:pt x="374" y="546"/>
                  </a:lnTo>
                  <a:lnTo>
                    <a:pt x="333" y="546"/>
                  </a:lnTo>
                  <a:lnTo>
                    <a:pt x="310" y="546"/>
                  </a:lnTo>
                  <a:lnTo>
                    <a:pt x="298" y="546"/>
                  </a:lnTo>
                  <a:lnTo>
                    <a:pt x="257" y="546"/>
                  </a:lnTo>
                  <a:lnTo>
                    <a:pt x="251" y="546"/>
                  </a:lnTo>
                  <a:lnTo>
                    <a:pt x="222" y="546"/>
                  </a:lnTo>
                  <a:lnTo>
                    <a:pt x="199" y="552"/>
                  </a:lnTo>
                  <a:lnTo>
                    <a:pt x="175" y="552"/>
                  </a:lnTo>
                  <a:lnTo>
                    <a:pt x="123" y="552"/>
                  </a:lnTo>
                  <a:lnTo>
                    <a:pt x="123" y="528"/>
                  </a:lnTo>
                  <a:lnTo>
                    <a:pt x="117" y="516"/>
                  </a:lnTo>
                  <a:lnTo>
                    <a:pt x="117" y="486"/>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38" name="Freeform 197">
              <a:extLst>
                <a:ext uri="{FF2B5EF4-FFF2-40B4-BE49-F238E27FC236}">
                  <a16:creationId xmlns:a16="http://schemas.microsoft.com/office/drawing/2014/main" id="{889DD4A1-9348-42E6-A629-1CD5E955FEA0}"/>
                </a:ext>
              </a:extLst>
            </p:cNvPr>
            <p:cNvSpPr>
              <a:spLocks noChangeAspect="1"/>
            </p:cNvSpPr>
            <p:nvPr/>
          </p:nvSpPr>
          <p:spPr bwMode="auto">
            <a:xfrm>
              <a:off x="1190625" y="176213"/>
              <a:ext cx="1281113" cy="800100"/>
            </a:xfrm>
            <a:custGeom>
              <a:avLst/>
              <a:gdLst>
                <a:gd name="T0" fmla="*/ 420017 w 1034"/>
                <a:gd name="T1" fmla="*/ 771525 h 672"/>
                <a:gd name="T2" fmla="*/ 412583 w 1034"/>
                <a:gd name="T3" fmla="*/ 742950 h 672"/>
                <a:gd name="T4" fmla="*/ 397715 w 1034"/>
                <a:gd name="T5" fmla="*/ 750094 h 672"/>
                <a:gd name="T6" fmla="*/ 391520 w 1034"/>
                <a:gd name="T7" fmla="*/ 764381 h 672"/>
                <a:gd name="T8" fmla="*/ 369218 w 1034"/>
                <a:gd name="T9" fmla="*/ 764381 h 672"/>
                <a:gd name="T10" fmla="*/ 318420 w 1034"/>
                <a:gd name="T11" fmla="*/ 764381 h 672"/>
                <a:gd name="T12" fmla="*/ 289923 w 1034"/>
                <a:gd name="T13" fmla="*/ 771525 h 672"/>
                <a:gd name="T14" fmla="*/ 239125 w 1034"/>
                <a:gd name="T15" fmla="*/ 771525 h 672"/>
                <a:gd name="T16" fmla="*/ 216823 w 1034"/>
                <a:gd name="T17" fmla="*/ 750094 h 672"/>
                <a:gd name="T18" fmla="*/ 210628 w 1034"/>
                <a:gd name="T19" fmla="*/ 707231 h 672"/>
                <a:gd name="T20" fmla="*/ 180892 w 1034"/>
                <a:gd name="T21" fmla="*/ 685800 h 672"/>
                <a:gd name="T22" fmla="*/ 188326 w 1034"/>
                <a:gd name="T23" fmla="*/ 657225 h 672"/>
                <a:gd name="T24" fmla="*/ 173458 w 1034"/>
                <a:gd name="T25" fmla="*/ 642938 h 672"/>
                <a:gd name="T26" fmla="*/ 167263 w 1034"/>
                <a:gd name="T27" fmla="*/ 578644 h 672"/>
                <a:gd name="T28" fmla="*/ 152395 w 1034"/>
                <a:gd name="T29" fmla="*/ 557213 h 672"/>
                <a:gd name="T30" fmla="*/ 144962 w 1034"/>
                <a:gd name="T31" fmla="*/ 550069 h 672"/>
                <a:gd name="T32" fmla="*/ 109031 w 1034"/>
                <a:gd name="T33" fmla="*/ 571500 h 672"/>
                <a:gd name="T34" fmla="*/ 79295 w 1034"/>
                <a:gd name="T35" fmla="*/ 557213 h 672"/>
                <a:gd name="T36" fmla="*/ 86729 w 1034"/>
                <a:gd name="T37" fmla="*/ 542925 h 672"/>
                <a:gd name="T38" fmla="*/ 94163 w 1034"/>
                <a:gd name="T39" fmla="*/ 514350 h 672"/>
                <a:gd name="T40" fmla="*/ 109031 w 1034"/>
                <a:gd name="T41" fmla="*/ 492919 h 672"/>
                <a:gd name="T42" fmla="*/ 101597 w 1034"/>
                <a:gd name="T43" fmla="*/ 464344 h 672"/>
                <a:gd name="T44" fmla="*/ 116465 w 1034"/>
                <a:gd name="T45" fmla="*/ 442913 h 672"/>
                <a:gd name="T46" fmla="*/ 130094 w 1034"/>
                <a:gd name="T47" fmla="*/ 414338 h 672"/>
                <a:gd name="T48" fmla="*/ 101597 w 1034"/>
                <a:gd name="T49" fmla="*/ 371475 h 672"/>
                <a:gd name="T50" fmla="*/ 79295 w 1034"/>
                <a:gd name="T51" fmla="*/ 357188 h 672"/>
                <a:gd name="T52" fmla="*/ 79295 w 1034"/>
                <a:gd name="T53" fmla="*/ 335756 h 672"/>
                <a:gd name="T54" fmla="*/ 50798 w 1034"/>
                <a:gd name="T55" fmla="*/ 292894 h 672"/>
                <a:gd name="T56" fmla="*/ 29736 w 1034"/>
                <a:gd name="T57" fmla="*/ 257175 h 672"/>
                <a:gd name="T58" fmla="*/ 14868 w 1034"/>
                <a:gd name="T59" fmla="*/ 228600 h 672"/>
                <a:gd name="T60" fmla="*/ 22302 w 1034"/>
                <a:gd name="T61" fmla="*/ 200025 h 672"/>
                <a:gd name="T62" fmla="*/ 0 w 1034"/>
                <a:gd name="T63" fmla="*/ 150019 h 672"/>
                <a:gd name="T64" fmla="*/ 29736 w 1034"/>
                <a:gd name="T65" fmla="*/ 0 h 672"/>
                <a:gd name="T66" fmla="*/ 434885 w 1034"/>
                <a:gd name="T67" fmla="*/ 71438 h 672"/>
                <a:gd name="T68" fmla="*/ 709940 w 1034"/>
                <a:gd name="T69" fmla="*/ 121444 h 672"/>
                <a:gd name="T70" fmla="*/ 1064290 w 1034"/>
                <a:gd name="T71" fmla="*/ 164306 h 672"/>
                <a:gd name="T72" fmla="*/ 1281113 w 1034"/>
                <a:gd name="T73" fmla="*/ 235744 h 672"/>
                <a:gd name="T74" fmla="*/ 1260050 w 1034"/>
                <a:gd name="T75" fmla="*/ 428625 h 672"/>
                <a:gd name="T76" fmla="*/ 1252616 w 1034"/>
                <a:gd name="T77" fmla="*/ 564356 h 672"/>
                <a:gd name="T78" fmla="*/ 1245182 w 1034"/>
                <a:gd name="T79" fmla="*/ 664369 h 672"/>
                <a:gd name="T80" fmla="*/ 1122523 w 1034"/>
                <a:gd name="T81" fmla="*/ 792956 h 672"/>
                <a:gd name="T82" fmla="*/ 984995 w 1034"/>
                <a:gd name="T83" fmla="*/ 778669 h 672"/>
                <a:gd name="T84" fmla="*/ 717374 w 1034"/>
                <a:gd name="T85" fmla="*/ 750094 h 672"/>
                <a:gd name="T86" fmla="*/ 448513 w 1034"/>
                <a:gd name="T87" fmla="*/ 707231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34" h="672">
                  <a:moveTo>
                    <a:pt x="351" y="666"/>
                  </a:moveTo>
                  <a:lnTo>
                    <a:pt x="351" y="660"/>
                  </a:lnTo>
                  <a:lnTo>
                    <a:pt x="339" y="648"/>
                  </a:lnTo>
                  <a:lnTo>
                    <a:pt x="339" y="642"/>
                  </a:lnTo>
                  <a:lnTo>
                    <a:pt x="339" y="636"/>
                  </a:lnTo>
                  <a:lnTo>
                    <a:pt x="333" y="624"/>
                  </a:lnTo>
                  <a:lnTo>
                    <a:pt x="327" y="624"/>
                  </a:lnTo>
                  <a:lnTo>
                    <a:pt x="327" y="630"/>
                  </a:lnTo>
                  <a:lnTo>
                    <a:pt x="321" y="630"/>
                  </a:lnTo>
                  <a:lnTo>
                    <a:pt x="321" y="636"/>
                  </a:lnTo>
                  <a:lnTo>
                    <a:pt x="316" y="636"/>
                  </a:lnTo>
                  <a:lnTo>
                    <a:pt x="316" y="642"/>
                  </a:lnTo>
                  <a:lnTo>
                    <a:pt x="316" y="648"/>
                  </a:lnTo>
                  <a:lnTo>
                    <a:pt x="304" y="648"/>
                  </a:lnTo>
                  <a:lnTo>
                    <a:pt x="298" y="642"/>
                  </a:lnTo>
                  <a:lnTo>
                    <a:pt x="286" y="648"/>
                  </a:lnTo>
                  <a:lnTo>
                    <a:pt x="281" y="642"/>
                  </a:lnTo>
                  <a:lnTo>
                    <a:pt x="257" y="642"/>
                  </a:lnTo>
                  <a:lnTo>
                    <a:pt x="246" y="636"/>
                  </a:lnTo>
                  <a:lnTo>
                    <a:pt x="240" y="636"/>
                  </a:lnTo>
                  <a:lnTo>
                    <a:pt x="234" y="648"/>
                  </a:lnTo>
                  <a:lnTo>
                    <a:pt x="205" y="636"/>
                  </a:lnTo>
                  <a:lnTo>
                    <a:pt x="193" y="636"/>
                  </a:lnTo>
                  <a:lnTo>
                    <a:pt x="193" y="648"/>
                  </a:lnTo>
                  <a:lnTo>
                    <a:pt x="187" y="648"/>
                  </a:lnTo>
                  <a:lnTo>
                    <a:pt x="175" y="636"/>
                  </a:lnTo>
                  <a:lnTo>
                    <a:pt x="175" y="630"/>
                  </a:lnTo>
                  <a:lnTo>
                    <a:pt x="175" y="618"/>
                  </a:lnTo>
                  <a:lnTo>
                    <a:pt x="175" y="612"/>
                  </a:lnTo>
                  <a:lnTo>
                    <a:pt x="170" y="594"/>
                  </a:lnTo>
                  <a:lnTo>
                    <a:pt x="164" y="582"/>
                  </a:lnTo>
                  <a:lnTo>
                    <a:pt x="152" y="588"/>
                  </a:lnTo>
                  <a:lnTo>
                    <a:pt x="146" y="576"/>
                  </a:lnTo>
                  <a:lnTo>
                    <a:pt x="146" y="564"/>
                  </a:lnTo>
                  <a:lnTo>
                    <a:pt x="152" y="552"/>
                  </a:lnTo>
                  <a:lnTo>
                    <a:pt x="146" y="546"/>
                  </a:lnTo>
                  <a:lnTo>
                    <a:pt x="146" y="540"/>
                  </a:lnTo>
                  <a:lnTo>
                    <a:pt x="140" y="540"/>
                  </a:lnTo>
                  <a:lnTo>
                    <a:pt x="135" y="510"/>
                  </a:lnTo>
                  <a:lnTo>
                    <a:pt x="129" y="492"/>
                  </a:lnTo>
                  <a:lnTo>
                    <a:pt x="135" y="486"/>
                  </a:lnTo>
                  <a:lnTo>
                    <a:pt x="129" y="486"/>
                  </a:lnTo>
                  <a:lnTo>
                    <a:pt x="135" y="474"/>
                  </a:lnTo>
                  <a:lnTo>
                    <a:pt x="123" y="468"/>
                  </a:lnTo>
                  <a:lnTo>
                    <a:pt x="123" y="462"/>
                  </a:lnTo>
                  <a:lnTo>
                    <a:pt x="117" y="456"/>
                  </a:lnTo>
                  <a:lnTo>
                    <a:pt x="117" y="462"/>
                  </a:lnTo>
                  <a:lnTo>
                    <a:pt x="105" y="474"/>
                  </a:lnTo>
                  <a:lnTo>
                    <a:pt x="94" y="474"/>
                  </a:lnTo>
                  <a:lnTo>
                    <a:pt x="88" y="480"/>
                  </a:lnTo>
                  <a:lnTo>
                    <a:pt x="82" y="480"/>
                  </a:lnTo>
                  <a:lnTo>
                    <a:pt x="76" y="468"/>
                  </a:lnTo>
                  <a:lnTo>
                    <a:pt x="64" y="468"/>
                  </a:lnTo>
                  <a:lnTo>
                    <a:pt x="70" y="462"/>
                  </a:lnTo>
                  <a:lnTo>
                    <a:pt x="64" y="456"/>
                  </a:lnTo>
                  <a:lnTo>
                    <a:pt x="70" y="456"/>
                  </a:lnTo>
                  <a:lnTo>
                    <a:pt x="76" y="450"/>
                  </a:lnTo>
                  <a:lnTo>
                    <a:pt x="70" y="438"/>
                  </a:lnTo>
                  <a:lnTo>
                    <a:pt x="76" y="432"/>
                  </a:lnTo>
                  <a:lnTo>
                    <a:pt x="88" y="426"/>
                  </a:lnTo>
                  <a:lnTo>
                    <a:pt x="88" y="420"/>
                  </a:lnTo>
                  <a:lnTo>
                    <a:pt x="88" y="414"/>
                  </a:lnTo>
                  <a:lnTo>
                    <a:pt x="82" y="414"/>
                  </a:lnTo>
                  <a:lnTo>
                    <a:pt x="88" y="402"/>
                  </a:lnTo>
                  <a:lnTo>
                    <a:pt x="82" y="390"/>
                  </a:lnTo>
                  <a:lnTo>
                    <a:pt x="88" y="390"/>
                  </a:lnTo>
                  <a:lnTo>
                    <a:pt x="88" y="378"/>
                  </a:lnTo>
                  <a:lnTo>
                    <a:pt x="94" y="372"/>
                  </a:lnTo>
                  <a:lnTo>
                    <a:pt x="99" y="354"/>
                  </a:lnTo>
                  <a:lnTo>
                    <a:pt x="99" y="348"/>
                  </a:lnTo>
                  <a:lnTo>
                    <a:pt x="105" y="348"/>
                  </a:lnTo>
                  <a:lnTo>
                    <a:pt x="111" y="330"/>
                  </a:lnTo>
                  <a:lnTo>
                    <a:pt x="88" y="330"/>
                  </a:lnTo>
                  <a:lnTo>
                    <a:pt x="82" y="312"/>
                  </a:lnTo>
                  <a:lnTo>
                    <a:pt x="76" y="312"/>
                  </a:lnTo>
                  <a:lnTo>
                    <a:pt x="76" y="306"/>
                  </a:lnTo>
                  <a:lnTo>
                    <a:pt x="64" y="300"/>
                  </a:lnTo>
                  <a:lnTo>
                    <a:pt x="64" y="294"/>
                  </a:lnTo>
                  <a:lnTo>
                    <a:pt x="64" y="288"/>
                  </a:lnTo>
                  <a:lnTo>
                    <a:pt x="64" y="282"/>
                  </a:lnTo>
                  <a:lnTo>
                    <a:pt x="59" y="276"/>
                  </a:lnTo>
                  <a:lnTo>
                    <a:pt x="53" y="258"/>
                  </a:lnTo>
                  <a:lnTo>
                    <a:pt x="41" y="246"/>
                  </a:lnTo>
                  <a:lnTo>
                    <a:pt x="41" y="234"/>
                  </a:lnTo>
                  <a:lnTo>
                    <a:pt x="29" y="228"/>
                  </a:lnTo>
                  <a:lnTo>
                    <a:pt x="24" y="216"/>
                  </a:lnTo>
                  <a:lnTo>
                    <a:pt x="12" y="204"/>
                  </a:lnTo>
                  <a:lnTo>
                    <a:pt x="18" y="198"/>
                  </a:lnTo>
                  <a:lnTo>
                    <a:pt x="12" y="192"/>
                  </a:lnTo>
                  <a:lnTo>
                    <a:pt x="18" y="186"/>
                  </a:lnTo>
                  <a:lnTo>
                    <a:pt x="18" y="180"/>
                  </a:lnTo>
                  <a:lnTo>
                    <a:pt x="18" y="168"/>
                  </a:lnTo>
                  <a:lnTo>
                    <a:pt x="12" y="162"/>
                  </a:lnTo>
                  <a:lnTo>
                    <a:pt x="12" y="150"/>
                  </a:lnTo>
                  <a:lnTo>
                    <a:pt x="0" y="126"/>
                  </a:lnTo>
                  <a:lnTo>
                    <a:pt x="6" y="102"/>
                  </a:lnTo>
                  <a:lnTo>
                    <a:pt x="12" y="60"/>
                  </a:lnTo>
                  <a:lnTo>
                    <a:pt x="24" y="0"/>
                  </a:lnTo>
                  <a:lnTo>
                    <a:pt x="135" y="24"/>
                  </a:lnTo>
                  <a:lnTo>
                    <a:pt x="193" y="36"/>
                  </a:lnTo>
                  <a:lnTo>
                    <a:pt x="351" y="60"/>
                  </a:lnTo>
                  <a:lnTo>
                    <a:pt x="427" y="78"/>
                  </a:lnTo>
                  <a:lnTo>
                    <a:pt x="468" y="84"/>
                  </a:lnTo>
                  <a:lnTo>
                    <a:pt x="573" y="102"/>
                  </a:lnTo>
                  <a:lnTo>
                    <a:pt x="678" y="114"/>
                  </a:lnTo>
                  <a:lnTo>
                    <a:pt x="771" y="126"/>
                  </a:lnTo>
                  <a:lnTo>
                    <a:pt x="859" y="138"/>
                  </a:lnTo>
                  <a:lnTo>
                    <a:pt x="952" y="144"/>
                  </a:lnTo>
                  <a:lnTo>
                    <a:pt x="1034" y="156"/>
                  </a:lnTo>
                  <a:lnTo>
                    <a:pt x="1034" y="198"/>
                  </a:lnTo>
                  <a:lnTo>
                    <a:pt x="1028" y="234"/>
                  </a:lnTo>
                  <a:lnTo>
                    <a:pt x="1022" y="282"/>
                  </a:lnTo>
                  <a:lnTo>
                    <a:pt x="1017" y="360"/>
                  </a:lnTo>
                  <a:lnTo>
                    <a:pt x="1017" y="372"/>
                  </a:lnTo>
                  <a:lnTo>
                    <a:pt x="1011" y="462"/>
                  </a:lnTo>
                  <a:lnTo>
                    <a:pt x="1011" y="474"/>
                  </a:lnTo>
                  <a:lnTo>
                    <a:pt x="1005" y="504"/>
                  </a:lnTo>
                  <a:lnTo>
                    <a:pt x="1005" y="552"/>
                  </a:lnTo>
                  <a:lnTo>
                    <a:pt x="1005" y="558"/>
                  </a:lnTo>
                  <a:lnTo>
                    <a:pt x="993" y="648"/>
                  </a:lnTo>
                  <a:lnTo>
                    <a:pt x="993" y="672"/>
                  </a:lnTo>
                  <a:lnTo>
                    <a:pt x="906" y="666"/>
                  </a:lnTo>
                  <a:lnTo>
                    <a:pt x="900" y="666"/>
                  </a:lnTo>
                  <a:lnTo>
                    <a:pt x="812" y="654"/>
                  </a:lnTo>
                  <a:lnTo>
                    <a:pt x="795" y="654"/>
                  </a:lnTo>
                  <a:lnTo>
                    <a:pt x="649" y="636"/>
                  </a:lnTo>
                  <a:lnTo>
                    <a:pt x="614" y="630"/>
                  </a:lnTo>
                  <a:lnTo>
                    <a:pt x="579" y="630"/>
                  </a:lnTo>
                  <a:lnTo>
                    <a:pt x="473" y="612"/>
                  </a:lnTo>
                  <a:lnTo>
                    <a:pt x="456" y="612"/>
                  </a:lnTo>
                  <a:lnTo>
                    <a:pt x="362" y="594"/>
                  </a:lnTo>
                  <a:lnTo>
                    <a:pt x="357" y="636"/>
                  </a:lnTo>
                  <a:lnTo>
                    <a:pt x="351" y="666"/>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39" name="Freeform 198">
              <a:extLst>
                <a:ext uri="{FF2B5EF4-FFF2-40B4-BE49-F238E27FC236}">
                  <a16:creationId xmlns:a16="http://schemas.microsoft.com/office/drawing/2014/main" id="{9FEF3B9B-B0EC-43F6-B481-BDED33C021C4}"/>
                </a:ext>
              </a:extLst>
            </p:cNvPr>
            <p:cNvSpPr>
              <a:spLocks noChangeAspect="1"/>
            </p:cNvSpPr>
            <p:nvPr/>
          </p:nvSpPr>
          <p:spPr bwMode="auto">
            <a:xfrm>
              <a:off x="2365375" y="1290638"/>
              <a:ext cx="1042988" cy="519112"/>
            </a:xfrm>
            <a:custGeom>
              <a:avLst/>
              <a:gdLst>
                <a:gd name="T0" fmla="*/ 230673 w 841"/>
                <a:gd name="T1" fmla="*/ 439803 h 432"/>
                <a:gd name="T2" fmla="*/ 238114 w 841"/>
                <a:gd name="T3" fmla="*/ 382124 h 432"/>
                <a:gd name="T4" fmla="*/ 238114 w 841"/>
                <a:gd name="T5" fmla="*/ 331655 h 432"/>
                <a:gd name="T6" fmla="*/ 166184 w 841"/>
                <a:gd name="T7" fmla="*/ 331655 h 432"/>
                <a:gd name="T8" fmla="*/ 57048 w 841"/>
                <a:gd name="T9" fmla="*/ 324445 h 432"/>
                <a:gd name="T10" fmla="*/ 6201 w 841"/>
                <a:gd name="T11" fmla="*/ 252346 h 432"/>
                <a:gd name="T12" fmla="*/ 13642 w 841"/>
                <a:gd name="T13" fmla="*/ 209087 h 432"/>
                <a:gd name="T14" fmla="*/ 21083 w 841"/>
                <a:gd name="T15" fmla="*/ 57679 h 432"/>
                <a:gd name="T16" fmla="*/ 93013 w 841"/>
                <a:gd name="T17" fmla="*/ 7210 h 432"/>
                <a:gd name="T18" fmla="*/ 173625 w 841"/>
                <a:gd name="T19" fmla="*/ 14420 h 432"/>
                <a:gd name="T20" fmla="*/ 354690 w 841"/>
                <a:gd name="T21" fmla="*/ 21630 h 432"/>
                <a:gd name="T22" fmla="*/ 550638 w 841"/>
                <a:gd name="T23" fmla="*/ 36049 h 432"/>
                <a:gd name="T24" fmla="*/ 673416 w 841"/>
                <a:gd name="T25" fmla="*/ 36049 h 432"/>
                <a:gd name="T26" fmla="*/ 694499 w 841"/>
                <a:gd name="T27" fmla="*/ 57679 h 432"/>
                <a:gd name="T28" fmla="*/ 731704 w 841"/>
                <a:gd name="T29" fmla="*/ 72099 h 432"/>
                <a:gd name="T30" fmla="*/ 737905 w 841"/>
                <a:gd name="T31" fmla="*/ 57679 h 432"/>
                <a:gd name="T32" fmla="*/ 767669 w 841"/>
                <a:gd name="T33" fmla="*/ 57679 h 432"/>
                <a:gd name="T34" fmla="*/ 818516 w 841"/>
                <a:gd name="T35" fmla="*/ 64889 h 432"/>
                <a:gd name="T36" fmla="*/ 839599 w 841"/>
                <a:gd name="T37" fmla="*/ 79309 h 432"/>
                <a:gd name="T38" fmla="*/ 847040 w 841"/>
                <a:gd name="T39" fmla="*/ 86519 h 432"/>
                <a:gd name="T40" fmla="*/ 869363 w 841"/>
                <a:gd name="T41" fmla="*/ 93729 h 432"/>
                <a:gd name="T42" fmla="*/ 875564 w 841"/>
                <a:gd name="T43" fmla="*/ 100938 h 432"/>
                <a:gd name="T44" fmla="*/ 905328 w 841"/>
                <a:gd name="T45" fmla="*/ 122568 h 432"/>
                <a:gd name="T46" fmla="*/ 912770 w 841"/>
                <a:gd name="T47" fmla="*/ 144198 h 432"/>
                <a:gd name="T48" fmla="*/ 918970 w 841"/>
                <a:gd name="T49" fmla="*/ 158618 h 432"/>
                <a:gd name="T50" fmla="*/ 918970 w 841"/>
                <a:gd name="T51" fmla="*/ 173037 h 432"/>
                <a:gd name="T52" fmla="*/ 926411 w 841"/>
                <a:gd name="T53" fmla="*/ 187457 h 432"/>
                <a:gd name="T54" fmla="*/ 941294 w 841"/>
                <a:gd name="T55" fmla="*/ 201877 h 432"/>
                <a:gd name="T56" fmla="*/ 948735 w 841"/>
                <a:gd name="T57" fmla="*/ 230716 h 432"/>
                <a:gd name="T58" fmla="*/ 948735 w 841"/>
                <a:gd name="T59" fmla="*/ 245136 h 432"/>
                <a:gd name="T60" fmla="*/ 956176 w 841"/>
                <a:gd name="T61" fmla="*/ 273976 h 432"/>
                <a:gd name="T62" fmla="*/ 956176 w 841"/>
                <a:gd name="T63" fmla="*/ 281186 h 432"/>
                <a:gd name="T64" fmla="*/ 963617 w 841"/>
                <a:gd name="T65" fmla="*/ 295605 h 432"/>
                <a:gd name="T66" fmla="*/ 969818 w 841"/>
                <a:gd name="T67" fmla="*/ 310025 h 432"/>
                <a:gd name="T68" fmla="*/ 969818 w 841"/>
                <a:gd name="T69" fmla="*/ 324445 h 432"/>
                <a:gd name="T70" fmla="*/ 977259 w 841"/>
                <a:gd name="T71" fmla="*/ 331655 h 432"/>
                <a:gd name="T72" fmla="*/ 977259 w 841"/>
                <a:gd name="T73" fmla="*/ 374914 h 432"/>
                <a:gd name="T74" fmla="*/ 977259 w 841"/>
                <a:gd name="T75" fmla="*/ 396544 h 432"/>
                <a:gd name="T76" fmla="*/ 984700 w 841"/>
                <a:gd name="T77" fmla="*/ 425383 h 432"/>
                <a:gd name="T78" fmla="*/ 999582 w 841"/>
                <a:gd name="T79" fmla="*/ 432593 h 432"/>
                <a:gd name="T80" fmla="*/ 999582 w 841"/>
                <a:gd name="T81" fmla="*/ 425383 h 432"/>
                <a:gd name="T82" fmla="*/ 1007023 w 841"/>
                <a:gd name="T83" fmla="*/ 461433 h 432"/>
                <a:gd name="T84" fmla="*/ 1007023 w 841"/>
                <a:gd name="T85" fmla="*/ 468643 h 432"/>
                <a:gd name="T86" fmla="*/ 1020665 w 841"/>
                <a:gd name="T87" fmla="*/ 483063 h 432"/>
                <a:gd name="T88" fmla="*/ 1028106 w 841"/>
                <a:gd name="T89" fmla="*/ 504692 h 432"/>
                <a:gd name="T90" fmla="*/ 1042988 w 841"/>
                <a:gd name="T91" fmla="*/ 519112 h 432"/>
                <a:gd name="T92" fmla="*/ 956176 w 841"/>
                <a:gd name="T93" fmla="*/ 519112 h 432"/>
                <a:gd name="T94" fmla="*/ 905328 w 841"/>
                <a:gd name="T95" fmla="*/ 519112 h 432"/>
                <a:gd name="T96" fmla="*/ 847040 w 841"/>
                <a:gd name="T97" fmla="*/ 519112 h 432"/>
                <a:gd name="T98" fmla="*/ 737905 w 841"/>
                <a:gd name="T99" fmla="*/ 511902 h 432"/>
                <a:gd name="T100" fmla="*/ 688298 w 841"/>
                <a:gd name="T101" fmla="*/ 511902 h 432"/>
                <a:gd name="T102" fmla="*/ 630009 w 841"/>
                <a:gd name="T103" fmla="*/ 511902 h 432"/>
                <a:gd name="T104" fmla="*/ 579162 w 841"/>
                <a:gd name="T105" fmla="*/ 511902 h 432"/>
                <a:gd name="T106" fmla="*/ 456385 w 841"/>
                <a:gd name="T107" fmla="*/ 504692 h 432"/>
                <a:gd name="T108" fmla="*/ 390655 w 841"/>
                <a:gd name="T109" fmla="*/ 504692 h 432"/>
                <a:gd name="T110" fmla="*/ 318725 w 841"/>
                <a:gd name="T111" fmla="*/ 497482 h 432"/>
                <a:gd name="T112" fmla="*/ 230673 w 841"/>
                <a:gd name="T113" fmla="*/ 490272 h 4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41" h="432">
                  <a:moveTo>
                    <a:pt x="186" y="408"/>
                  </a:moveTo>
                  <a:lnTo>
                    <a:pt x="186" y="366"/>
                  </a:lnTo>
                  <a:lnTo>
                    <a:pt x="186" y="354"/>
                  </a:lnTo>
                  <a:lnTo>
                    <a:pt x="192" y="318"/>
                  </a:lnTo>
                  <a:lnTo>
                    <a:pt x="192" y="312"/>
                  </a:lnTo>
                  <a:lnTo>
                    <a:pt x="192" y="276"/>
                  </a:lnTo>
                  <a:lnTo>
                    <a:pt x="140" y="276"/>
                  </a:lnTo>
                  <a:lnTo>
                    <a:pt x="134" y="276"/>
                  </a:lnTo>
                  <a:lnTo>
                    <a:pt x="64" y="270"/>
                  </a:lnTo>
                  <a:lnTo>
                    <a:pt x="46" y="270"/>
                  </a:lnTo>
                  <a:lnTo>
                    <a:pt x="0" y="264"/>
                  </a:lnTo>
                  <a:lnTo>
                    <a:pt x="5" y="210"/>
                  </a:lnTo>
                  <a:lnTo>
                    <a:pt x="5" y="192"/>
                  </a:lnTo>
                  <a:lnTo>
                    <a:pt x="11" y="174"/>
                  </a:lnTo>
                  <a:lnTo>
                    <a:pt x="11" y="132"/>
                  </a:lnTo>
                  <a:lnTo>
                    <a:pt x="17" y="48"/>
                  </a:lnTo>
                  <a:lnTo>
                    <a:pt x="23" y="0"/>
                  </a:lnTo>
                  <a:lnTo>
                    <a:pt x="75" y="6"/>
                  </a:lnTo>
                  <a:lnTo>
                    <a:pt x="122" y="6"/>
                  </a:lnTo>
                  <a:lnTo>
                    <a:pt x="140" y="12"/>
                  </a:lnTo>
                  <a:lnTo>
                    <a:pt x="204" y="18"/>
                  </a:lnTo>
                  <a:lnTo>
                    <a:pt x="286" y="18"/>
                  </a:lnTo>
                  <a:lnTo>
                    <a:pt x="385" y="24"/>
                  </a:lnTo>
                  <a:lnTo>
                    <a:pt x="444" y="30"/>
                  </a:lnTo>
                  <a:lnTo>
                    <a:pt x="473" y="30"/>
                  </a:lnTo>
                  <a:lnTo>
                    <a:pt x="543" y="30"/>
                  </a:lnTo>
                  <a:lnTo>
                    <a:pt x="543" y="36"/>
                  </a:lnTo>
                  <a:lnTo>
                    <a:pt x="560" y="48"/>
                  </a:lnTo>
                  <a:lnTo>
                    <a:pt x="572" y="54"/>
                  </a:lnTo>
                  <a:lnTo>
                    <a:pt x="590" y="60"/>
                  </a:lnTo>
                  <a:lnTo>
                    <a:pt x="595" y="60"/>
                  </a:lnTo>
                  <a:lnTo>
                    <a:pt x="595" y="48"/>
                  </a:lnTo>
                  <a:lnTo>
                    <a:pt x="619" y="54"/>
                  </a:lnTo>
                  <a:lnTo>
                    <a:pt x="619" y="48"/>
                  </a:lnTo>
                  <a:lnTo>
                    <a:pt x="636" y="48"/>
                  </a:lnTo>
                  <a:lnTo>
                    <a:pt x="660" y="54"/>
                  </a:lnTo>
                  <a:lnTo>
                    <a:pt x="666" y="60"/>
                  </a:lnTo>
                  <a:lnTo>
                    <a:pt x="677" y="66"/>
                  </a:lnTo>
                  <a:lnTo>
                    <a:pt x="683" y="66"/>
                  </a:lnTo>
                  <a:lnTo>
                    <a:pt x="683" y="72"/>
                  </a:lnTo>
                  <a:lnTo>
                    <a:pt x="701" y="72"/>
                  </a:lnTo>
                  <a:lnTo>
                    <a:pt x="701" y="78"/>
                  </a:lnTo>
                  <a:lnTo>
                    <a:pt x="706" y="78"/>
                  </a:lnTo>
                  <a:lnTo>
                    <a:pt x="706" y="84"/>
                  </a:lnTo>
                  <a:lnTo>
                    <a:pt x="712" y="96"/>
                  </a:lnTo>
                  <a:lnTo>
                    <a:pt x="730" y="102"/>
                  </a:lnTo>
                  <a:lnTo>
                    <a:pt x="736" y="102"/>
                  </a:lnTo>
                  <a:lnTo>
                    <a:pt x="736" y="120"/>
                  </a:lnTo>
                  <a:lnTo>
                    <a:pt x="741" y="126"/>
                  </a:lnTo>
                  <a:lnTo>
                    <a:pt x="741" y="132"/>
                  </a:lnTo>
                  <a:lnTo>
                    <a:pt x="741" y="138"/>
                  </a:lnTo>
                  <a:lnTo>
                    <a:pt x="741" y="144"/>
                  </a:lnTo>
                  <a:lnTo>
                    <a:pt x="747" y="150"/>
                  </a:lnTo>
                  <a:lnTo>
                    <a:pt x="747" y="156"/>
                  </a:lnTo>
                  <a:lnTo>
                    <a:pt x="753" y="162"/>
                  </a:lnTo>
                  <a:lnTo>
                    <a:pt x="759" y="168"/>
                  </a:lnTo>
                  <a:lnTo>
                    <a:pt x="759" y="180"/>
                  </a:lnTo>
                  <a:lnTo>
                    <a:pt x="765" y="192"/>
                  </a:lnTo>
                  <a:lnTo>
                    <a:pt x="765" y="204"/>
                  </a:lnTo>
                  <a:lnTo>
                    <a:pt x="765" y="228"/>
                  </a:lnTo>
                  <a:lnTo>
                    <a:pt x="771" y="228"/>
                  </a:lnTo>
                  <a:lnTo>
                    <a:pt x="777" y="228"/>
                  </a:lnTo>
                  <a:lnTo>
                    <a:pt x="771" y="234"/>
                  </a:lnTo>
                  <a:lnTo>
                    <a:pt x="782" y="234"/>
                  </a:lnTo>
                  <a:lnTo>
                    <a:pt x="777" y="246"/>
                  </a:lnTo>
                  <a:lnTo>
                    <a:pt x="777" y="252"/>
                  </a:lnTo>
                  <a:lnTo>
                    <a:pt x="782" y="258"/>
                  </a:lnTo>
                  <a:lnTo>
                    <a:pt x="782" y="270"/>
                  </a:lnTo>
                  <a:lnTo>
                    <a:pt x="788" y="276"/>
                  </a:lnTo>
                  <a:lnTo>
                    <a:pt x="782" y="288"/>
                  </a:lnTo>
                  <a:lnTo>
                    <a:pt x="788" y="312"/>
                  </a:lnTo>
                  <a:lnTo>
                    <a:pt x="788" y="324"/>
                  </a:lnTo>
                  <a:lnTo>
                    <a:pt x="788" y="330"/>
                  </a:lnTo>
                  <a:lnTo>
                    <a:pt x="794" y="342"/>
                  </a:lnTo>
                  <a:lnTo>
                    <a:pt x="794" y="354"/>
                  </a:lnTo>
                  <a:lnTo>
                    <a:pt x="800" y="360"/>
                  </a:lnTo>
                  <a:lnTo>
                    <a:pt x="806" y="360"/>
                  </a:lnTo>
                  <a:lnTo>
                    <a:pt x="806" y="354"/>
                  </a:lnTo>
                  <a:lnTo>
                    <a:pt x="806" y="366"/>
                  </a:lnTo>
                  <a:lnTo>
                    <a:pt x="812" y="384"/>
                  </a:lnTo>
                  <a:lnTo>
                    <a:pt x="806" y="390"/>
                  </a:lnTo>
                  <a:lnTo>
                    <a:pt x="812" y="390"/>
                  </a:lnTo>
                  <a:lnTo>
                    <a:pt x="817" y="396"/>
                  </a:lnTo>
                  <a:lnTo>
                    <a:pt x="823" y="402"/>
                  </a:lnTo>
                  <a:lnTo>
                    <a:pt x="835" y="414"/>
                  </a:lnTo>
                  <a:lnTo>
                    <a:pt x="829" y="420"/>
                  </a:lnTo>
                  <a:lnTo>
                    <a:pt x="841" y="432"/>
                  </a:lnTo>
                  <a:lnTo>
                    <a:pt x="794" y="432"/>
                  </a:lnTo>
                  <a:lnTo>
                    <a:pt x="771" y="432"/>
                  </a:lnTo>
                  <a:lnTo>
                    <a:pt x="753" y="432"/>
                  </a:lnTo>
                  <a:lnTo>
                    <a:pt x="730" y="432"/>
                  </a:lnTo>
                  <a:lnTo>
                    <a:pt x="695" y="432"/>
                  </a:lnTo>
                  <a:lnTo>
                    <a:pt x="683" y="432"/>
                  </a:lnTo>
                  <a:lnTo>
                    <a:pt x="642" y="426"/>
                  </a:lnTo>
                  <a:lnTo>
                    <a:pt x="595" y="426"/>
                  </a:lnTo>
                  <a:lnTo>
                    <a:pt x="584" y="426"/>
                  </a:lnTo>
                  <a:lnTo>
                    <a:pt x="555" y="426"/>
                  </a:lnTo>
                  <a:lnTo>
                    <a:pt x="531" y="426"/>
                  </a:lnTo>
                  <a:lnTo>
                    <a:pt x="508" y="426"/>
                  </a:lnTo>
                  <a:lnTo>
                    <a:pt x="473" y="426"/>
                  </a:lnTo>
                  <a:lnTo>
                    <a:pt x="467" y="426"/>
                  </a:lnTo>
                  <a:lnTo>
                    <a:pt x="420" y="420"/>
                  </a:lnTo>
                  <a:lnTo>
                    <a:pt x="368" y="420"/>
                  </a:lnTo>
                  <a:lnTo>
                    <a:pt x="315" y="420"/>
                  </a:lnTo>
                  <a:lnTo>
                    <a:pt x="309" y="420"/>
                  </a:lnTo>
                  <a:lnTo>
                    <a:pt x="257" y="414"/>
                  </a:lnTo>
                  <a:lnTo>
                    <a:pt x="251" y="414"/>
                  </a:lnTo>
                  <a:lnTo>
                    <a:pt x="186" y="408"/>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40" name="Freeform 199">
              <a:extLst>
                <a:ext uri="{FF2B5EF4-FFF2-40B4-BE49-F238E27FC236}">
                  <a16:creationId xmlns:a16="http://schemas.microsoft.com/office/drawing/2014/main" id="{CDC00FC0-7EBD-4CE8-8319-A95B79A4CB68}"/>
                </a:ext>
              </a:extLst>
            </p:cNvPr>
            <p:cNvSpPr>
              <a:spLocks noChangeAspect="1"/>
            </p:cNvSpPr>
            <p:nvPr/>
          </p:nvSpPr>
          <p:spPr bwMode="auto">
            <a:xfrm>
              <a:off x="417513" y="1141413"/>
              <a:ext cx="806450" cy="1222375"/>
            </a:xfrm>
            <a:custGeom>
              <a:avLst/>
              <a:gdLst>
                <a:gd name="T0" fmla="*/ 146741 w 643"/>
                <a:gd name="T1" fmla="*/ 675901 h 1020"/>
                <a:gd name="T2" fmla="*/ 72744 w 643"/>
                <a:gd name="T3" fmla="*/ 575235 h 1020"/>
                <a:gd name="T4" fmla="*/ 58947 w 643"/>
                <a:gd name="T5" fmla="*/ 553664 h 1020"/>
                <a:gd name="T6" fmla="*/ 36372 w 643"/>
                <a:gd name="T7" fmla="*/ 517712 h 1020"/>
                <a:gd name="T8" fmla="*/ 7525 w 643"/>
                <a:gd name="T9" fmla="*/ 474569 h 1020"/>
                <a:gd name="T10" fmla="*/ 0 w 643"/>
                <a:gd name="T11" fmla="*/ 460188 h 1020"/>
                <a:gd name="T12" fmla="*/ 0 w 643"/>
                <a:gd name="T13" fmla="*/ 445807 h 1020"/>
                <a:gd name="T14" fmla="*/ 0 w 643"/>
                <a:gd name="T15" fmla="*/ 438617 h 1020"/>
                <a:gd name="T16" fmla="*/ 0 w 643"/>
                <a:gd name="T17" fmla="*/ 431426 h 1020"/>
                <a:gd name="T18" fmla="*/ 7525 w 643"/>
                <a:gd name="T19" fmla="*/ 409855 h 1020"/>
                <a:gd name="T20" fmla="*/ 15050 w 643"/>
                <a:gd name="T21" fmla="*/ 388284 h 1020"/>
                <a:gd name="T22" fmla="*/ 28847 w 643"/>
                <a:gd name="T23" fmla="*/ 345141 h 1020"/>
                <a:gd name="T24" fmla="*/ 87794 w 643"/>
                <a:gd name="T25" fmla="*/ 122238 h 1020"/>
                <a:gd name="T26" fmla="*/ 116641 w 643"/>
                <a:gd name="T27" fmla="*/ 0 h 1020"/>
                <a:gd name="T28" fmla="*/ 190638 w 643"/>
                <a:gd name="T29" fmla="*/ 14381 h 1020"/>
                <a:gd name="T30" fmla="*/ 198163 w 643"/>
                <a:gd name="T31" fmla="*/ 21571 h 1020"/>
                <a:gd name="T32" fmla="*/ 329854 w 643"/>
                <a:gd name="T33" fmla="*/ 50333 h 1020"/>
                <a:gd name="T34" fmla="*/ 461545 w 643"/>
                <a:gd name="T35" fmla="*/ 79095 h 1020"/>
                <a:gd name="T36" fmla="*/ 461545 w 643"/>
                <a:gd name="T37" fmla="*/ 79095 h 1020"/>
                <a:gd name="T38" fmla="*/ 696080 w 643"/>
                <a:gd name="T39" fmla="*/ 129428 h 1020"/>
                <a:gd name="T40" fmla="*/ 783874 w 643"/>
                <a:gd name="T41" fmla="*/ 143809 h 1020"/>
                <a:gd name="T42" fmla="*/ 806450 w 643"/>
                <a:gd name="T43" fmla="*/ 150999 h 1020"/>
                <a:gd name="T44" fmla="*/ 776349 w 643"/>
                <a:gd name="T45" fmla="*/ 309189 h 1020"/>
                <a:gd name="T46" fmla="*/ 747503 w 643"/>
                <a:gd name="T47" fmla="*/ 445807 h 1020"/>
                <a:gd name="T48" fmla="*/ 747503 w 643"/>
                <a:gd name="T49" fmla="*/ 474569 h 1020"/>
                <a:gd name="T50" fmla="*/ 732452 w 643"/>
                <a:gd name="T51" fmla="*/ 532093 h 1020"/>
                <a:gd name="T52" fmla="*/ 703606 w 643"/>
                <a:gd name="T53" fmla="*/ 668711 h 1020"/>
                <a:gd name="T54" fmla="*/ 703606 w 643"/>
                <a:gd name="T55" fmla="*/ 683092 h 1020"/>
                <a:gd name="T56" fmla="*/ 688555 w 643"/>
                <a:gd name="T57" fmla="*/ 747806 h 1020"/>
                <a:gd name="T58" fmla="*/ 673505 w 643"/>
                <a:gd name="T59" fmla="*/ 834091 h 1020"/>
                <a:gd name="T60" fmla="*/ 652184 w 643"/>
                <a:gd name="T61" fmla="*/ 927567 h 1020"/>
                <a:gd name="T62" fmla="*/ 652184 w 643"/>
                <a:gd name="T63" fmla="*/ 956329 h 1020"/>
                <a:gd name="T64" fmla="*/ 629608 w 643"/>
                <a:gd name="T65" fmla="*/ 1049804 h 1020"/>
                <a:gd name="T66" fmla="*/ 615812 w 643"/>
                <a:gd name="T67" fmla="*/ 1078566 h 1020"/>
                <a:gd name="T68" fmla="*/ 600761 w 643"/>
                <a:gd name="T69" fmla="*/ 1078566 h 1020"/>
                <a:gd name="T70" fmla="*/ 585711 w 643"/>
                <a:gd name="T71" fmla="*/ 1049804 h 1020"/>
                <a:gd name="T72" fmla="*/ 578186 w 643"/>
                <a:gd name="T73" fmla="*/ 1056995 h 1020"/>
                <a:gd name="T74" fmla="*/ 564390 w 643"/>
                <a:gd name="T75" fmla="*/ 1049804 h 1020"/>
                <a:gd name="T76" fmla="*/ 556864 w 643"/>
                <a:gd name="T77" fmla="*/ 1049804 h 1020"/>
                <a:gd name="T78" fmla="*/ 541814 w 643"/>
                <a:gd name="T79" fmla="*/ 1056995 h 1020"/>
                <a:gd name="T80" fmla="*/ 534289 w 643"/>
                <a:gd name="T81" fmla="*/ 1071376 h 1020"/>
                <a:gd name="T82" fmla="*/ 541814 w 643"/>
                <a:gd name="T83" fmla="*/ 1085757 h 1020"/>
                <a:gd name="T84" fmla="*/ 534289 w 643"/>
                <a:gd name="T85" fmla="*/ 1092947 h 1020"/>
                <a:gd name="T86" fmla="*/ 534289 w 643"/>
                <a:gd name="T87" fmla="*/ 1107328 h 1020"/>
                <a:gd name="T88" fmla="*/ 534289 w 643"/>
                <a:gd name="T89" fmla="*/ 1128899 h 1020"/>
                <a:gd name="T90" fmla="*/ 528018 w 643"/>
                <a:gd name="T91" fmla="*/ 1143280 h 1020"/>
                <a:gd name="T92" fmla="*/ 534289 w 643"/>
                <a:gd name="T93" fmla="*/ 1172042 h 1020"/>
                <a:gd name="T94" fmla="*/ 534289 w 643"/>
                <a:gd name="T95" fmla="*/ 1193613 h 1020"/>
                <a:gd name="T96" fmla="*/ 528018 w 643"/>
                <a:gd name="T97" fmla="*/ 1207994 h 1020"/>
                <a:gd name="T98" fmla="*/ 520493 w 643"/>
                <a:gd name="T99" fmla="*/ 1207994 h 1020"/>
                <a:gd name="T100" fmla="*/ 528018 w 643"/>
                <a:gd name="T101" fmla="*/ 1215185 h 1020"/>
                <a:gd name="T102" fmla="*/ 520493 w 643"/>
                <a:gd name="T103" fmla="*/ 1215185 h 1020"/>
                <a:gd name="T104" fmla="*/ 520493 w 643"/>
                <a:gd name="T105" fmla="*/ 1222375 h 1020"/>
                <a:gd name="T106" fmla="*/ 417648 w 643"/>
                <a:gd name="T107" fmla="*/ 1078566 h 1020"/>
                <a:gd name="T108" fmla="*/ 388802 w 643"/>
                <a:gd name="T109" fmla="*/ 1035424 h 1020"/>
                <a:gd name="T110" fmla="*/ 263382 w 643"/>
                <a:gd name="T111" fmla="*/ 855663 h 1020"/>
                <a:gd name="T112" fmla="*/ 198163 w 643"/>
                <a:gd name="T113" fmla="*/ 762187 h 1020"/>
                <a:gd name="T114" fmla="*/ 146741 w 643"/>
                <a:gd name="T115" fmla="*/ 675901 h 10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3" h="1020">
                  <a:moveTo>
                    <a:pt x="117" y="564"/>
                  </a:moveTo>
                  <a:lnTo>
                    <a:pt x="58" y="480"/>
                  </a:lnTo>
                  <a:lnTo>
                    <a:pt x="47" y="462"/>
                  </a:lnTo>
                  <a:lnTo>
                    <a:pt x="29" y="432"/>
                  </a:lnTo>
                  <a:lnTo>
                    <a:pt x="6" y="396"/>
                  </a:lnTo>
                  <a:lnTo>
                    <a:pt x="0" y="384"/>
                  </a:lnTo>
                  <a:lnTo>
                    <a:pt x="0" y="372"/>
                  </a:lnTo>
                  <a:lnTo>
                    <a:pt x="0" y="366"/>
                  </a:lnTo>
                  <a:lnTo>
                    <a:pt x="0" y="360"/>
                  </a:lnTo>
                  <a:lnTo>
                    <a:pt x="6" y="342"/>
                  </a:lnTo>
                  <a:lnTo>
                    <a:pt x="12" y="324"/>
                  </a:lnTo>
                  <a:lnTo>
                    <a:pt x="23" y="288"/>
                  </a:lnTo>
                  <a:lnTo>
                    <a:pt x="70" y="102"/>
                  </a:lnTo>
                  <a:lnTo>
                    <a:pt x="93" y="0"/>
                  </a:lnTo>
                  <a:lnTo>
                    <a:pt x="152" y="12"/>
                  </a:lnTo>
                  <a:lnTo>
                    <a:pt x="158" y="18"/>
                  </a:lnTo>
                  <a:lnTo>
                    <a:pt x="263" y="42"/>
                  </a:lnTo>
                  <a:lnTo>
                    <a:pt x="368" y="66"/>
                  </a:lnTo>
                  <a:lnTo>
                    <a:pt x="555" y="108"/>
                  </a:lnTo>
                  <a:lnTo>
                    <a:pt x="625" y="120"/>
                  </a:lnTo>
                  <a:lnTo>
                    <a:pt x="643" y="126"/>
                  </a:lnTo>
                  <a:lnTo>
                    <a:pt x="619" y="258"/>
                  </a:lnTo>
                  <a:lnTo>
                    <a:pt x="596" y="372"/>
                  </a:lnTo>
                  <a:lnTo>
                    <a:pt x="596" y="396"/>
                  </a:lnTo>
                  <a:lnTo>
                    <a:pt x="584" y="444"/>
                  </a:lnTo>
                  <a:lnTo>
                    <a:pt x="561" y="558"/>
                  </a:lnTo>
                  <a:lnTo>
                    <a:pt x="561" y="570"/>
                  </a:lnTo>
                  <a:lnTo>
                    <a:pt x="549" y="624"/>
                  </a:lnTo>
                  <a:lnTo>
                    <a:pt x="537" y="696"/>
                  </a:lnTo>
                  <a:lnTo>
                    <a:pt x="520" y="774"/>
                  </a:lnTo>
                  <a:lnTo>
                    <a:pt x="520" y="798"/>
                  </a:lnTo>
                  <a:lnTo>
                    <a:pt x="502" y="876"/>
                  </a:lnTo>
                  <a:lnTo>
                    <a:pt x="491" y="900"/>
                  </a:lnTo>
                  <a:lnTo>
                    <a:pt x="479" y="900"/>
                  </a:lnTo>
                  <a:lnTo>
                    <a:pt x="467" y="876"/>
                  </a:lnTo>
                  <a:lnTo>
                    <a:pt x="461" y="882"/>
                  </a:lnTo>
                  <a:lnTo>
                    <a:pt x="450" y="876"/>
                  </a:lnTo>
                  <a:lnTo>
                    <a:pt x="444" y="876"/>
                  </a:lnTo>
                  <a:lnTo>
                    <a:pt x="432" y="882"/>
                  </a:lnTo>
                  <a:lnTo>
                    <a:pt x="426" y="894"/>
                  </a:lnTo>
                  <a:lnTo>
                    <a:pt x="432" y="906"/>
                  </a:lnTo>
                  <a:lnTo>
                    <a:pt x="426" y="912"/>
                  </a:lnTo>
                  <a:lnTo>
                    <a:pt x="426" y="924"/>
                  </a:lnTo>
                  <a:lnTo>
                    <a:pt x="426" y="942"/>
                  </a:lnTo>
                  <a:lnTo>
                    <a:pt x="421" y="954"/>
                  </a:lnTo>
                  <a:lnTo>
                    <a:pt x="426" y="978"/>
                  </a:lnTo>
                  <a:lnTo>
                    <a:pt x="426" y="996"/>
                  </a:lnTo>
                  <a:lnTo>
                    <a:pt x="421" y="1008"/>
                  </a:lnTo>
                  <a:lnTo>
                    <a:pt x="415" y="1008"/>
                  </a:lnTo>
                  <a:lnTo>
                    <a:pt x="421" y="1014"/>
                  </a:lnTo>
                  <a:lnTo>
                    <a:pt x="415" y="1014"/>
                  </a:lnTo>
                  <a:lnTo>
                    <a:pt x="415" y="1020"/>
                  </a:lnTo>
                  <a:lnTo>
                    <a:pt x="333" y="900"/>
                  </a:lnTo>
                  <a:lnTo>
                    <a:pt x="310" y="864"/>
                  </a:lnTo>
                  <a:lnTo>
                    <a:pt x="210" y="714"/>
                  </a:lnTo>
                  <a:lnTo>
                    <a:pt x="158" y="636"/>
                  </a:lnTo>
                  <a:lnTo>
                    <a:pt x="117" y="564"/>
                  </a:lnTo>
                  <a:close/>
                </a:path>
              </a:pathLst>
            </a:custGeom>
            <a:solidFill>
              <a:schemeClr val="accent1"/>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41" name="Freeform 200">
              <a:extLst>
                <a:ext uri="{FF2B5EF4-FFF2-40B4-BE49-F238E27FC236}">
                  <a16:creationId xmlns:a16="http://schemas.microsoft.com/office/drawing/2014/main" id="{02088E4D-C1A4-44A0-8EA4-7FCDF14868A5}"/>
                </a:ext>
              </a:extLst>
            </p:cNvPr>
            <p:cNvSpPr>
              <a:spLocks noChangeAspect="1"/>
            </p:cNvSpPr>
            <p:nvPr/>
          </p:nvSpPr>
          <p:spPr bwMode="auto">
            <a:xfrm>
              <a:off x="6016625" y="612775"/>
              <a:ext cx="200025" cy="428625"/>
            </a:xfrm>
            <a:custGeom>
              <a:avLst/>
              <a:gdLst>
                <a:gd name="T0" fmla="*/ 85377 w 164"/>
                <a:gd name="T1" fmla="*/ 414338 h 360"/>
                <a:gd name="T2" fmla="*/ 78059 w 164"/>
                <a:gd name="T3" fmla="*/ 414338 h 360"/>
                <a:gd name="T4" fmla="*/ 42688 w 164"/>
                <a:gd name="T5" fmla="*/ 421481 h 360"/>
                <a:gd name="T6" fmla="*/ 21954 w 164"/>
                <a:gd name="T7" fmla="*/ 428625 h 360"/>
                <a:gd name="T8" fmla="*/ 7318 w 164"/>
                <a:gd name="T9" fmla="*/ 414338 h 360"/>
                <a:gd name="T10" fmla="*/ 7318 w 164"/>
                <a:gd name="T11" fmla="*/ 392906 h 360"/>
                <a:gd name="T12" fmla="*/ 7318 w 164"/>
                <a:gd name="T13" fmla="*/ 385763 h 360"/>
                <a:gd name="T14" fmla="*/ 7318 w 164"/>
                <a:gd name="T15" fmla="*/ 364331 h 360"/>
                <a:gd name="T16" fmla="*/ 0 w 164"/>
                <a:gd name="T17" fmla="*/ 350044 h 360"/>
                <a:gd name="T18" fmla="*/ 7318 w 164"/>
                <a:gd name="T19" fmla="*/ 335756 h 360"/>
                <a:gd name="T20" fmla="*/ 0 w 164"/>
                <a:gd name="T21" fmla="*/ 307181 h 360"/>
                <a:gd name="T22" fmla="*/ 0 w 164"/>
                <a:gd name="T23" fmla="*/ 292894 h 360"/>
                <a:gd name="T24" fmla="*/ 0 w 164"/>
                <a:gd name="T25" fmla="*/ 278606 h 360"/>
                <a:gd name="T26" fmla="*/ 7318 w 164"/>
                <a:gd name="T27" fmla="*/ 264319 h 360"/>
                <a:gd name="T28" fmla="*/ 7318 w 164"/>
                <a:gd name="T29" fmla="*/ 242888 h 360"/>
                <a:gd name="T30" fmla="*/ 14636 w 164"/>
                <a:gd name="T31" fmla="*/ 242888 h 360"/>
                <a:gd name="T32" fmla="*/ 14636 w 164"/>
                <a:gd name="T33" fmla="*/ 228600 h 360"/>
                <a:gd name="T34" fmla="*/ 7318 w 164"/>
                <a:gd name="T35" fmla="*/ 228600 h 360"/>
                <a:gd name="T36" fmla="*/ 14636 w 164"/>
                <a:gd name="T37" fmla="*/ 207169 h 360"/>
                <a:gd name="T38" fmla="*/ 7318 w 164"/>
                <a:gd name="T39" fmla="*/ 200025 h 360"/>
                <a:gd name="T40" fmla="*/ 7318 w 164"/>
                <a:gd name="T41" fmla="*/ 185738 h 360"/>
                <a:gd name="T42" fmla="*/ 7318 w 164"/>
                <a:gd name="T43" fmla="*/ 178594 h 360"/>
                <a:gd name="T44" fmla="*/ 28052 w 164"/>
                <a:gd name="T45" fmla="*/ 164306 h 360"/>
                <a:gd name="T46" fmla="*/ 28052 w 164"/>
                <a:gd name="T47" fmla="*/ 157163 h 360"/>
                <a:gd name="T48" fmla="*/ 42688 w 164"/>
                <a:gd name="T49" fmla="*/ 150019 h 360"/>
                <a:gd name="T50" fmla="*/ 50006 w 164"/>
                <a:gd name="T51" fmla="*/ 135731 h 360"/>
                <a:gd name="T52" fmla="*/ 42688 w 164"/>
                <a:gd name="T53" fmla="*/ 128588 h 360"/>
                <a:gd name="T54" fmla="*/ 50006 w 164"/>
                <a:gd name="T55" fmla="*/ 121444 h 360"/>
                <a:gd name="T56" fmla="*/ 28052 w 164"/>
                <a:gd name="T57" fmla="*/ 100013 h 360"/>
                <a:gd name="T58" fmla="*/ 35370 w 164"/>
                <a:gd name="T59" fmla="*/ 71438 h 360"/>
                <a:gd name="T60" fmla="*/ 35370 w 164"/>
                <a:gd name="T61" fmla="*/ 64294 h 360"/>
                <a:gd name="T62" fmla="*/ 35370 w 164"/>
                <a:gd name="T63" fmla="*/ 57150 h 360"/>
                <a:gd name="T64" fmla="*/ 35370 w 164"/>
                <a:gd name="T65" fmla="*/ 50006 h 360"/>
                <a:gd name="T66" fmla="*/ 35370 w 164"/>
                <a:gd name="T67" fmla="*/ 35719 h 360"/>
                <a:gd name="T68" fmla="*/ 35370 w 164"/>
                <a:gd name="T69" fmla="*/ 21431 h 360"/>
                <a:gd name="T70" fmla="*/ 28052 w 164"/>
                <a:gd name="T71" fmla="*/ 21431 h 360"/>
                <a:gd name="T72" fmla="*/ 35370 w 164"/>
                <a:gd name="T73" fmla="*/ 14288 h 360"/>
                <a:gd name="T74" fmla="*/ 42688 w 164"/>
                <a:gd name="T75" fmla="*/ 7144 h 360"/>
                <a:gd name="T76" fmla="*/ 64642 w 164"/>
                <a:gd name="T77" fmla="*/ 7144 h 360"/>
                <a:gd name="T78" fmla="*/ 64642 w 164"/>
                <a:gd name="T79" fmla="*/ 0 h 360"/>
                <a:gd name="T80" fmla="*/ 114648 w 164"/>
                <a:gd name="T81" fmla="*/ 150019 h 360"/>
                <a:gd name="T82" fmla="*/ 142701 w 164"/>
                <a:gd name="T83" fmla="*/ 221456 h 360"/>
                <a:gd name="T84" fmla="*/ 150019 w 164"/>
                <a:gd name="T85" fmla="*/ 264319 h 360"/>
                <a:gd name="T86" fmla="*/ 157337 w 164"/>
                <a:gd name="T87" fmla="*/ 285750 h 360"/>
                <a:gd name="T88" fmla="*/ 170753 w 164"/>
                <a:gd name="T89" fmla="*/ 300038 h 360"/>
                <a:gd name="T90" fmla="*/ 178071 w 164"/>
                <a:gd name="T91" fmla="*/ 307181 h 360"/>
                <a:gd name="T92" fmla="*/ 185389 w 164"/>
                <a:gd name="T93" fmla="*/ 321469 h 360"/>
                <a:gd name="T94" fmla="*/ 178071 w 164"/>
                <a:gd name="T95" fmla="*/ 321469 h 360"/>
                <a:gd name="T96" fmla="*/ 178071 w 164"/>
                <a:gd name="T97" fmla="*/ 328613 h 360"/>
                <a:gd name="T98" fmla="*/ 178071 w 164"/>
                <a:gd name="T99" fmla="*/ 328613 h 360"/>
                <a:gd name="T100" fmla="*/ 178071 w 164"/>
                <a:gd name="T101" fmla="*/ 335756 h 360"/>
                <a:gd name="T102" fmla="*/ 185389 w 164"/>
                <a:gd name="T103" fmla="*/ 328613 h 360"/>
                <a:gd name="T104" fmla="*/ 200025 w 164"/>
                <a:gd name="T105" fmla="*/ 328613 h 360"/>
                <a:gd name="T106" fmla="*/ 200025 w 164"/>
                <a:gd name="T107" fmla="*/ 357188 h 360"/>
                <a:gd name="T108" fmla="*/ 185389 w 164"/>
                <a:gd name="T109" fmla="*/ 357188 h 360"/>
                <a:gd name="T110" fmla="*/ 170753 w 164"/>
                <a:gd name="T111" fmla="*/ 371475 h 360"/>
                <a:gd name="T112" fmla="*/ 170753 w 164"/>
                <a:gd name="T113" fmla="*/ 378619 h 360"/>
                <a:gd name="T114" fmla="*/ 157337 w 164"/>
                <a:gd name="T115" fmla="*/ 378619 h 360"/>
                <a:gd name="T116" fmla="*/ 157337 w 164"/>
                <a:gd name="T117" fmla="*/ 392906 h 360"/>
                <a:gd name="T118" fmla="*/ 157337 w 164"/>
                <a:gd name="T119" fmla="*/ 392906 h 360"/>
                <a:gd name="T120" fmla="*/ 157337 w 164"/>
                <a:gd name="T121" fmla="*/ 392906 h 360"/>
                <a:gd name="T122" fmla="*/ 150019 w 164"/>
                <a:gd name="T123" fmla="*/ 400050 h 360"/>
                <a:gd name="T124" fmla="*/ 85377 w 164"/>
                <a:gd name="T125" fmla="*/ 414338 h 3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4" h="360">
                  <a:moveTo>
                    <a:pt x="70" y="348"/>
                  </a:moveTo>
                  <a:lnTo>
                    <a:pt x="64" y="348"/>
                  </a:lnTo>
                  <a:lnTo>
                    <a:pt x="35" y="354"/>
                  </a:lnTo>
                  <a:lnTo>
                    <a:pt x="18" y="360"/>
                  </a:lnTo>
                  <a:lnTo>
                    <a:pt x="6" y="348"/>
                  </a:lnTo>
                  <a:lnTo>
                    <a:pt x="6" y="330"/>
                  </a:lnTo>
                  <a:lnTo>
                    <a:pt x="6" y="324"/>
                  </a:lnTo>
                  <a:lnTo>
                    <a:pt x="6" y="306"/>
                  </a:lnTo>
                  <a:lnTo>
                    <a:pt x="0" y="294"/>
                  </a:lnTo>
                  <a:lnTo>
                    <a:pt x="6" y="282"/>
                  </a:lnTo>
                  <a:lnTo>
                    <a:pt x="0" y="258"/>
                  </a:lnTo>
                  <a:lnTo>
                    <a:pt x="0" y="246"/>
                  </a:lnTo>
                  <a:lnTo>
                    <a:pt x="0" y="234"/>
                  </a:lnTo>
                  <a:lnTo>
                    <a:pt x="6" y="222"/>
                  </a:lnTo>
                  <a:lnTo>
                    <a:pt x="6" y="204"/>
                  </a:lnTo>
                  <a:lnTo>
                    <a:pt x="12" y="204"/>
                  </a:lnTo>
                  <a:lnTo>
                    <a:pt x="12" y="192"/>
                  </a:lnTo>
                  <a:lnTo>
                    <a:pt x="6" y="192"/>
                  </a:lnTo>
                  <a:lnTo>
                    <a:pt x="12" y="174"/>
                  </a:lnTo>
                  <a:lnTo>
                    <a:pt x="6" y="168"/>
                  </a:lnTo>
                  <a:lnTo>
                    <a:pt x="6" y="156"/>
                  </a:lnTo>
                  <a:lnTo>
                    <a:pt x="6" y="150"/>
                  </a:lnTo>
                  <a:lnTo>
                    <a:pt x="23" y="138"/>
                  </a:lnTo>
                  <a:lnTo>
                    <a:pt x="23" y="132"/>
                  </a:lnTo>
                  <a:lnTo>
                    <a:pt x="35" y="126"/>
                  </a:lnTo>
                  <a:lnTo>
                    <a:pt x="41" y="114"/>
                  </a:lnTo>
                  <a:lnTo>
                    <a:pt x="35" y="108"/>
                  </a:lnTo>
                  <a:lnTo>
                    <a:pt x="41" y="102"/>
                  </a:lnTo>
                  <a:lnTo>
                    <a:pt x="23" y="84"/>
                  </a:lnTo>
                  <a:lnTo>
                    <a:pt x="29" y="60"/>
                  </a:lnTo>
                  <a:lnTo>
                    <a:pt x="29" y="54"/>
                  </a:lnTo>
                  <a:lnTo>
                    <a:pt x="29" y="48"/>
                  </a:lnTo>
                  <a:lnTo>
                    <a:pt x="29" y="42"/>
                  </a:lnTo>
                  <a:lnTo>
                    <a:pt x="29" y="30"/>
                  </a:lnTo>
                  <a:lnTo>
                    <a:pt x="29" y="18"/>
                  </a:lnTo>
                  <a:lnTo>
                    <a:pt x="23" y="18"/>
                  </a:lnTo>
                  <a:lnTo>
                    <a:pt x="29" y="12"/>
                  </a:lnTo>
                  <a:lnTo>
                    <a:pt x="35" y="6"/>
                  </a:lnTo>
                  <a:lnTo>
                    <a:pt x="53" y="6"/>
                  </a:lnTo>
                  <a:lnTo>
                    <a:pt x="53" y="0"/>
                  </a:lnTo>
                  <a:lnTo>
                    <a:pt x="94" y="126"/>
                  </a:lnTo>
                  <a:lnTo>
                    <a:pt x="117" y="186"/>
                  </a:lnTo>
                  <a:lnTo>
                    <a:pt x="123" y="222"/>
                  </a:lnTo>
                  <a:lnTo>
                    <a:pt x="129" y="240"/>
                  </a:lnTo>
                  <a:lnTo>
                    <a:pt x="140" y="252"/>
                  </a:lnTo>
                  <a:lnTo>
                    <a:pt x="146" y="258"/>
                  </a:lnTo>
                  <a:lnTo>
                    <a:pt x="152" y="270"/>
                  </a:lnTo>
                  <a:lnTo>
                    <a:pt x="146" y="270"/>
                  </a:lnTo>
                  <a:lnTo>
                    <a:pt x="146" y="276"/>
                  </a:lnTo>
                  <a:lnTo>
                    <a:pt x="146" y="282"/>
                  </a:lnTo>
                  <a:lnTo>
                    <a:pt x="152" y="276"/>
                  </a:lnTo>
                  <a:lnTo>
                    <a:pt x="164" y="276"/>
                  </a:lnTo>
                  <a:lnTo>
                    <a:pt x="164" y="300"/>
                  </a:lnTo>
                  <a:lnTo>
                    <a:pt x="152" y="300"/>
                  </a:lnTo>
                  <a:lnTo>
                    <a:pt x="140" y="312"/>
                  </a:lnTo>
                  <a:lnTo>
                    <a:pt x="140" y="318"/>
                  </a:lnTo>
                  <a:lnTo>
                    <a:pt x="129" y="318"/>
                  </a:lnTo>
                  <a:lnTo>
                    <a:pt x="129" y="330"/>
                  </a:lnTo>
                  <a:lnTo>
                    <a:pt x="123" y="336"/>
                  </a:lnTo>
                  <a:lnTo>
                    <a:pt x="70" y="348"/>
                  </a:lnTo>
                  <a:close/>
                </a:path>
              </a:pathLst>
            </a:custGeom>
            <a:solidFill>
              <a:schemeClr val="tx2"/>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42" name="Freeform 201">
              <a:extLst>
                <a:ext uri="{FF2B5EF4-FFF2-40B4-BE49-F238E27FC236}">
                  <a16:creationId xmlns:a16="http://schemas.microsoft.com/office/drawing/2014/main" id="{91B4E75B-6EB1-4534-B497-4D5C1DE1FB63}"/>
                </a:ext>
              </a:extLst>
            </p:cNvPr>
            <p:cNvSpPr>
              <a:spLocks noChangeAspect="1"/>
            </p:cNvSpPr>
            <p:nvPr/>
          </p:nvSpPr>
          <p:spPr bwMode="auto">
            <a:xfrm>
              <a:off x="5795963" y="1314450"/>
              <a:ext cx="160337" cy="373063"/>
            </a:xfrm>
            <a:custGeom>
              <a:avLst/>
              <a:gdLst>
                <a:gd name="T0" fmla="*/ 7179 w 134"/>
                <a:gd name="T1" fmla="*/ 258274 h 312"/>
                <a:gd name="T2" fmla="*/ 14359 w 134"/>
                <a:gd name="T3" fmla="*/ 251100 h 312"/>
                <a:gd name="T4" fmla="*/ 41879 w 134"/>
                <a:gd name="T5" fmla="*/ 236752 h 312"/>
                <a:gd name="T6" fmla="*/ 41879 w 134"/>
                <a:gd name="T7" fmla="*/ 222403 h 312"/>
                <a:gd name="T8" fmla="*/ 76579 w 134"/>
                <a:gd name="T9" fmla="*/ 186532 h 312"/>
                <a:gd name="T10" fmla="*/ 41879 w 134"/>
                <a:gd name="T11" fmla="*/ 150660 h 312"/>
                <a:gd name="T12" fmla="*/ 20341 w 134"/>
                <a:gd name="T13" fmla="*/ 136311 h 312"/>
                <a:gd name="T14" fmla="*/ 7179 w 134"/>
                <a:gd name="T15" fmla="*/ 129137 h 312"/>
                <a:gd name="T16" fmla="*/ 7179 w 134"/>
                <a:gd name="T17" fmla="*/ 107614 h 312"/>
                <a:gd name="T18" fmla="*/ 14359 w 134"/>
                <a:gd name="T19" fmla="*/ 86091 h 312"/>
                <a:gd name="T20" fmla="*/ 7179 w 134"/>
                <a:gd name="T21" fmla="*/ 71743 h 312"/>
                <a:gd name="T22" fmla="*/ 14359 w 134"/>
                <a:gd name="T23" fmla="*/ 43046 h 312"/>
                <a:gd name="T24" fmla="*/ 27521 w 134"/>
                <a:gd name="T25" fmla="*/ 14349 h 312"/>
                <a:gd name="T26" fmla="*/ 83758 w 134"/>
                <a:gd name="T27" fmla="*/ 14349 h 312"/>
                <a:gd name="T28" fmla="*/ 105296 w 134"/>
                <a:gd name="T29" fmla="*/ 21523 h 312"/>
                <a:gd name="T30" fmla="*/ 139996 w 134"/>
                <a:gd name="T31" fmla="*/ 43046 h 312"/>
                <a:gd name="T32" fmla="*/ 139996 w 134"/>
                <a:gd name="T33" fmla="*/ 64569 h 312"/>
                <a:gd name="T34" fmla="*/ 125637 w 134"/>
                <a:gd name="T35" fmla="*/ 93266 h 312"/>
                <a:gd name="T36" fmla="*/ 125637 w 134"/>
                <a:gd name="T37" fmla="*/ 86091 h 312"/>
                <a:gd name="T38" fmla="*/ 118458 w 134"/>
                <a:gd name="T39" fmla="*/ 114789 h 312"/>
                <a:gd name="T40" fmla="*/ 125637 w 134"/>
                <a:gd name="T41" fmla="*/ 129137 h 312"/>
                <a:gd name="T42" fmla="*/ 153158 w 134"/>
                <a:gd name="T43" fmla="*/ 136311 h 312"/>
                <a:gd name="T44" fmla="*/ 153158 w 134"/>
                <a:gd name="T45" fmla="*/ 172183 h 312"/>
                <a:gd name="T46" fmla="*/ 160337 w 134"/>
                <a:gd name="T47" fmla="*/ 172183 h 312"/>
                <a:gd name="T48" fmla="*/ 147175 w 134"/>
                <a:gd name="T49" fmla="*/ 186532 h 312"/>
                <a:gd name="T50" fmla="*/ 153158 w 134"/>
                <a:gd name="T51" fmla="*/ 215229 h 312"/>
                <a:gd name="T52" fmla="*/ 153158 w 134"/>
                <a:gd name="T53" fmla="*/ 251100 h 312"/>
                <a:gd name="T54" fmla="*/ 147175 w 134"/>
                <a:gd name="T55" fmla="*/ 272623 h 312"/>
                <a:gd name="T56" fmla="*/ 139996 w 134"/>
                <a:gd name="T57" fmla="*/ 279797 h 312"/>
                <a:gd name="T58" fmla="*/ 132816 w 134"/>
                <a:gd name="T59" fmla="*/ 294146 h 312"/>
                <a:gd name="T60" fmla="*/ 118458 w 134"/>
                <a:gd name="T61" fmla="*/ 315669 h 312"/>
                <a:gd name="T62" fmla="*/ 105296 w 134"/>
                <a:gd name="T63" fmla="*/ 358714 h 312"/>
                <a:gd name="T64" fmla="*/ 98117 w 134"/>
                <a:gd name="T65" fmla="*/ 373063 h 312"/>
                <a:gd name="T66" fmla="*/ 90937 w 134"/>
                <a:gd name="T67" fmla="*/ 351540 h 312"/>
                <a:gd name="T68" fmla="*/ 76579 w 134"/>
                <a:gd name="T69" fmla="*/ 337192 h 312"/>
                <a:gd name="T70" fmla="*/ 27521 w 134"/>
                <a:gd name="T71" fmla="*/ 322843 h 312"/>
                <a:gd name="T72" fmla="*/ 7179 w 134"/>
                <a:gd name="T73" fmla="*/ 294146 h 312"/>
                <a:gd name="T74" fmla="*/ 7179 w 134"/>
                <a:gd name="T75" fmla="*/ 272623 h 3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4" h="312">
                  <a:moveTo>
                    <a:pt x="6" y="228"/>
                  </a:moveTo>
                  <a:lnTo>
                    <a:pt x="6" y="216"/>
                  </a:lnTo>
                  <a:lnTo>
                    <a:pt x="12" y="216"/>
                  </a:lnTo>
                  <a:lnTo>
                    <a:pt x="12" y="210"/>
                  </a:lnTo>
                  <a:lnTo>
                    <a:pt x="23" y="204"/>
                  </a:lnTo>
                  <a:lnTo>
                    <a:pt x="35" y="198"/>
                  </a:lnTo>
                  <a:lnTo>
                    <a:pt x="29" y="192"/>
                  </a:lnTo>
                  <a:lnTo>
                    <a:pt x="35" y="186"/>
                  </a:lnTo>
                  <a:lnTo>
                    <a:pt x="47" y="174"/>
                  </a:lnTo>
                  <a:lnTo>
                    <a:pt x="64" y="156"/>
                  </a:lnTo>
                  <a:lnTo>
                    <a:pt x="41" y="138"/>
                  </a:lnTo>
                  <a:lnTo>
                    <a:pt x="35" y="126"/>
                  </a:lnTo>
                  <a:lnTo>
                    <a:pt x="23" y="126"/>
                  </a:lnTo>
                  <a:lnTo>
                    <a:pt x="17" y="114"/>
                  </a:lnTo>
                  <a:lnTo>
                    <a:pt x="12" y="114"/>
                  </a:lnTo>
                  <a:lnTo>
                    <a:pt x="6" y="108"/>
                  </a:lnTo>
                  <a:lnTo>
                    <a:pt x="6" y="90"/>
                  </a:lnTo>
                  <a:lnTo>
                    <a:pt x="12" y="78"/>
                  </a:lnTo>
                  <a:lnTo>
                    <a:pt x="12" y="72"/>
                  </a:lnTo>
                  <a:lnTo>
                    <a:pt x="6" y="60"/>
                  </a:lnTo>
                  <a:lnTo>
                    <a:pt x="17" y="42"/>
                  </a:lnTo>
                  <a:lnTo>
                    <a:pt x="12" y="36"/>
                  </a:lnTo>
                  <a:lnTo>
                    <a:pt x="17" y="30"/>
                  </a:lnTo>
                  <a:lnTo>
                    <a:pt x="23" y="12"/>
                  </a:lnTo>
                  <a:lnTo>
                    <a:pt x="35" y="0"/>
                  </a:lnTo>
                  <a:lnTo>
                    <a:pt x="70" y="12"/>
                  </a:lnTo>
                  <a:lnTo>
                    <a:pt x="82" y="18"/>
                  </a:lnTo>
                  <a:lnTo>
                    <a:pt x="88" y="18"/>
                  </a:lnTo>
                  <a:lnTo>
                    <a:pt x="117" y="30"/>
                  </a:lnTo>
                  <a:lnTo>
                    <a:pt x="117" y="36"/>
                  </a:lnTo>
                  <a:lnTo>
                    <a:pt x="117" y="42"/>
                  </a:lnTo>
                  <a:lnTo>
                    <a:pt x="117" y="54"/>
                  </a:lnTo>
                  <a:lnTo>
                    <a:pt x="117" y="66"/>
                  </a:lnTo>
                  <a:lnTo>
                    <a:pt x="105" y="78"/>
                  </a:lnTo>
                  <a:lnTo>
                    <a:pt x="105" y="72"/>
                  </a:lnTo>
                  <a:lnTo>
                    <a:pt x="99" y="84"/>
                  </a:lnTo>
                  <a:lnTo>
                    <a:pt x="99" y="96"/>
                  </a:lnTo>
                  <a:lnTo>
                    <a:pt x="99" y="102"/>
                  </a:lnTo>
                  <a:lnTo>
                    <a:pt x="105" y="108"/>
                  </a:lnTo>
                  <a:lnTo>
                    <a:pt x="111" y="102"/>
                  </a:lnTo>
                  <a:lnTo>
                    <a:pt x="128" y="114"/>
                  </a:lnTo>
                  <a:lnTo>
                    <a:pt x="128" y="144"/>
                  </a:lnTo>
                  <a:lnTo>
                    <a:pt x="128" y="150"/>
                  </a:lnTo>
                  <a:lnTo>
                    <a:pt x="134" y="144"/>
                  </a:lnTo>
                  <a:lnTo>
                    <a:pt x="134" y="150"/>
                  </a:lnTo>
                  <a:lnTo>
                    <a:pt x="123" y="156"/>
                  </a:lnTo>
                  <a:lnTo>
                    <a:pt x="128" y="156"/>
                  </a:lnTo>
                  <a:lnTo>
                    <a:pt x="128" y="180"/>
                  </a:lnTo>
                  <a:lnTo>
                    <a:pt x="128" y="198"/>
                  </a:lnTo>
                  <a:lnTo>
                    <a:pt x="128" y="210"/>
                  </a:lnTo>
                  <a:lnTo>
                    <a:pt x="123" y="222"/>
                  </a:lnTo>
                  <a:lnTo>
                    <a:pt x="123" y="228"/>
                  </a:lnTo>
                  <a:lnTo>
                    <a:pt x="111" y="228"/>
                  </a:lnTo>
                  <a:lnTo>
                    <a:pt x="117" y="234"/>
                  </a:lnTo>
                  <a:lnTo>
                    <a:pt x="111" y="240"/>
                  </a:lnTo>
                  <a:lnTo>
                    <a:pt x="111" y="246"/>
                  </a:lnTo>
                  <a:lnTo>
                    <a:pt x="93" y="264"/>
                  </a:lnTo>
                  <a:lnTo>
                    <a:pt x="99" y="264"/>
                  </a:lnTo>
                  <a:lnTo>
                    <a:pt x="99" y="270"/>
                  </a:lnTo>
                  <a:lnTo>
                    <a:pt x="88" y="300"/>
                  </a:lnTo>
                  <a:lnTo>
                    <a:pt x="82" y="306"/>
                  </a:lnTo>
                  <a:lnTo>
                    <a:pt x="82" y="312"/>
                  </a:lnTo>
                  <a:lnTo>
                    <a:pt x="76" y="312"/>
                  </a:lnTo>
                  <a:lnTo>
                    <a:pt x="76" y="294"/>
                  </a:lnTo>
                  <a:lnTo>
                    <a:pt x="76" y="288"/>
                  </a:lnTo>
                  <a:lnTo>
                    <a:pt x="64" y="282"/>
                  </a:lnTo>
                  <a:lnTo>
                    <a:pt x="53" y="288"/>
                  </a:lnTo>
                  <a:lnTo>
                    <a:pt x="23" y="270"/>
                  </a:lnTo>
                  <a:lnTo>
                    <a:pt x="6" y="258"/>
                  </a:lnTo>
                  <a:lnTo>
                    <a:pt x="6" y="246"/>
                  </a:lnTo>
                  <a:lnTo>
                    <a:pt x="0" y="240"/>
                  </a:lnTo>
                  <a:lnTo>
                    <a:pt x="6" y="228"/>
                  </a:lnTo>
                  <a:close/>
                </a:path>
              </a:pathLst>
            </a:custGeom>
            <a:solidFill>
              <a:schemeClr val="accent2"/>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43" name="Freeform 202">
              <a:extLst>
                <a:ext uri="{FF2B5EF4-FFF2-40B4-BE49-F238E27FC236}">
                  <a16:creationId xmlns:a16="http://schemas.microsoft.com/office/drawing/2014/main" id="{D560D3A4-5627-4696-B82D-3A3578D9ED15}"/>
                </a:ext>
              </a:extLst>
            </p:cNvPr>
            <p:cNvSpPr>
              <a:spLocks noChangeAspect="1"/>
            </p:cNvSpPr>
            <p:nvPr/>
          </p:nvSpPr>
          <p:spPr bwMode="auto">
            <a:xfrm>
              <a:off x="1568450" y="2171700"/>
              <a:ext cx="876300" cy="896938"/>
            </a:xfrm>
            <a:custGeom>
              <a:avLst/>
              <a:gdLst>
                <a:gd name="T0" fmla="*/ 818045 w 707"/>
                <a:gd name="T1" fmla="*/ 789305 h 750"/>
                <a:gd name="T2" fmla="*/ 810608 w 707"/>
                <a:gd name="T3" fmla="*/ 853885 h 750"/>
                <a:gd name="T4" fmla="*/ 810608 w 707"/>
                <a:gd name="T5" fmla="*/ 868236 h 750"/>
                <a:gd name="T6" fmla="*/ 774664 w 707"/>
                <a:gd name="T7" fmla="*/ 861060 h 750"/>
                <a:gd name="T8" fmla="*/ 723846 w 707"/>
                <a:gd name="T9" fmla="*/ 861060 h 750"/>
                <a:gd name="T10" fmla="*/ 687902 w 707"/>
                <a:gd name="T11" fmla="*/ 853885 h 750"/>
                <a:gd name="T12" fmla="*/ 680465 w 707"/>
                <a:gd name="T13" fmla="*/ 853885 h 750"/>
                <a:gd name="T14" fmla="*/ 571392 w 707"/>
                <a:gd name="T15" fmla="*/ 846709 h 750"/>
                <a:gd name="T16" fmla="*/ 565195 w 707"/>
                <a:gd name="T17" fmla="*/ 846709 h 750"/>
                <a:gd name="T18" fmla="*/ 420178 w 707"/>
                <a:gd name="T19" fmla="*/ 832358 h 750"/>
                <a:gd name="T20" fmla="*/ 369360 w 707"/>
                <a:gd name="T21" fmla="*/ 825183 h 750"/>
                <a:gd name="T22" fmla="*/ 333415 w 707"/>
                <a:gd name="T23" fmla="*/ 825183 h 750"/>
                <a:gd name="T24" fmla="*/ 333415 w 707"/>
                <a:gd name="T25" fmla="*/ 853885 h 750"/>
                <a:gd name="T26" fmla="*/ 340852 w 707"/>
                <a:gd name="T27" fmla="*/ 861060 h 750"/>
                <a:gd name="T28" fmla="*/ 246653 w 707"/>
                <a:gd name="T29" fmla="*/ 846709 h 750"/>
                <a:gd name="T30" fmla="*/ 122707 w 707"/>
                <a:gd name="T31" fmla="*/ 832358 h 750"/>
                <a:gd name="T32" fmla="*/ 109073 w 707"/>
                <a:gd name="T33" fmla="*/ 896938 h 750"/>
                <a:gd name="T34" fmla="*/ 0 w 707"/>
                <a:gd name="T35" fmla="*/ 882587 h 750"/>
                <a:gd name="T36" fmla="*/ 21071 w 707"/>
                <a:gd name="T37" fmla="*/ 717550 h 750"/>
                <a:gd name="T38" fmla="*/ 28508 w 707"/>
                <a:gd name="T39" fmla="*/ 660146 h 750"/>
                <a:gd name="T40" fmla="*/ 35944 w 707"/>
                <a:gd name="T41" fmla="*/ 595567 h 750"/>
                <a:gd name="T42" fmla="*/ 50818 w 707"/>
                <a:gd name="T43" fmla="*/ 502285 h 750"/>
                <a:gd name="T44" fmla="*/ 71889 w 707"/>
                <a:gd name="T45" fmla="*/ 380302 h 750"/>
                <a:gd name="T46" fmla="*/ 79326 w 707"/>
                <a:gd name="T47" fmla="*/ 322898 h 750"/>
                <a:gd name="T48" fmla="*/ 101636 w 707"/>
                <a:gd name="T49" fmla="*/ 157861 h 750"/>
                <a:gd name="T50" fmla="*/ 122707 w 707"/>
                <a:gd name="T51" fmla="*/ 0 h 750"/>
                <a:gd name="T52" fmla="*/ 203272 w 707"/>
                <a:gd name="T53" fmla="*/ 14351 h 750"/>
                <a:gd name="T54" fmla="*/ 318542 w 707"/>
                <a:gd name="T55" fmla="*/ 28702 h 750"/>
                <a:gd name="T56" fmla="*/ 325979 w 707"/>
                <a:gd name="T57" fmla="*/ 28702 h 750"/>
                <a:gd name="T58" fmla="*/ 441249 w 707"/>
                <a:gd name="T59" fmla="*/ 43053 h 750"/>
                <a:gd name="T60" fmla="*/ 499503 w 707"/>
                <a:gd name="T61" fmla="*/ 50229 h 750"/>
                <a:gd name="T62" fmla="*/ 535448 w 707"/>
                <a:gd name="T63" fmla="*/ 50229 h 750"/>
                <a:gd name="T64" fmla="*/ 601139 w 707"/>
                <a:gd name="T65" fmla="*/ 57404 h 750"/>
                <a:gd name="T66" fmla="*/ 608576 w 707"/>
                <a:gd name="T67" fmla="*/ 57404 h 750"/>
                <a:gd name="T68" fmla="*/ 752354 w 707"/>
                <a:gd name="T69" fmla="*/ 71755 h 750"/>
                <a:gd name="T70" fmla="*/ 868863 w 707"/>
                <a:gd name="T71" fmla="*/ 78931 h 750"/>
                <a:gd name="T72" fmla="*/ 876300 w 707"/>
                <a:gd name="T73" fmla="*/ 78931 h 750"/>
                <a:gd name="T74" fmla="*/ 868863 w 707"/>
                <a:gd name="T75" fmla="*/ 157861 h 750"/>
                <a:gd name="T76" fmla="*/ 868863 w 707"/>
                <a:gd name="T77" fmla="*/ 157861 h 750"/>
                <a:gd name="T78" fmla="*/ 861426 w 707"/>
                <a:gd name="T79" fmla="*/ 229616 h 750"/>
                <a:gd name="T80" fmla="*/ 861426 w 707"/>
                <a:gd name="T81" fmla="*/ 279845 h 750"/>
                <a:gd name="T82" fmla="*/ 861426 w 707"/>
                <a:gd name="T83" fmla="*/ 294196 h 750"/>
                <a:gd name="T84" fmla="*/ 853990 w 707"/>
                <a:gd name="T85" fmla="*/ 365951 h 750"/>
                <a:gd name="T86" fmla="*/ 846553 w 707"/>
                <a:gd name="T87" fmla="*/ 401828 h 750"/>
                <a:gd name="T88" fmla="*/ 846553 w 707"/>
                <a:gd name="T89" fmla="*/ 437706 h 750"/>
                <a:gd name="T90" fmla="*/ 840356 w 707"/>
                <a:gd name="T91" fmla="*/ 502285 h 750"/>
                <a:gd name="T92" fmla="*/ 832919 w 707"/>
                <a:gd name="T93" fmla="*/ 581216 h 750"/>
                <a:gd name="T94" fmla="*/ 832919 w 707"/>
                <a:gd name="T95" fmla="*/ 624269 h 750"/>
                <a:gd name="T96" fmla="*/ 832919 w 707"/>
                <a:gd name="T97" fmla="*/ 652971 h 750"/>
                <a:gd name="T98" fmla="*/ 825482 w 707"/>
                <a:gd name="T99" fmla="*/ 717550 h 750"/>
                <a:gd name="T100" fmla="*/ 818045 w 707"/>
                <a:gd name="T101" fmla="*/ 789305 h 7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07" h="750">
                  <a:moveTo>
                    <a:pt x="660" y="660"/>
                  </a:moveTo>
                  <a:lnTo>
                    <a:pt x="654" y="714"/>
                  </a:lnTo>
                  <a:lnTo>
                    <a:pt x="654" y="726"/>
                  </a:lnTo>
                  <a:lnTo>
                    <a:pt x="625" y="720"/>
                  </a:lnTo>
                  <a:lnTo>
                    <a:pt x="584" y="720"/>
                  </a:lnTo>
                  <a:lnTo>
                    <a:pt x="555" y="714"/>
                  </a:lnTo>
                  <a:lnTo>
                    <a:pt x="549" y="714"/>
                  </a:lnTo>
                  <a:lnTo>
                    <a:pt x="461" y="708"/>
                  </a:lnTo>
                  <a:lnTo>
                    <a:pt x="456" y="708"/>
                  </a:lnTo>
                  <a:lnTo>
                    <a:pt x="339" y="696"/>
                  </a:lnTo>
                  <a:lnTo>
                    <a:pt x="298" y="690"/>
                  </a:lnTo>
                  <a:lnTo>
                    <a:pt x="269" y="690"/>
                  </a:lnTo>
                  <a:lnTo>
                    <a:pt x="269" y="714"/>
                  </a:lnTo>
                  <a:lnTo>
                    <a:pt x="275" y="720"/>
                  </a:lnTo>
                  <a:lnTo>
                    <a:pt x="199" y="708"/>
                  </a:lnTo>
                  <a:lnTo>
                    <a:pt x="99" y="696"/>
                  </a:lnTo>
                  <a:lnTo>
                    <a:pt x="88" y="750"/>
                  </a:lnTo>
                  <a:lnTo>
                    <a:pt x="0" y="738"/>
                  </a:lnTo>
                  <a:lnTo>
                    <a:pt x="17" y="600"/>
                  </a:lnTo>
                  <a:lnTo>
                    <a:pt x="23" y="552"/>
                  </a:lnTo>
                  <a:lnTo>
                    <a:pt x="29" y="498"/>
                  </a:lnTo>
                  <a:lnTo>
                    <a:pt x="41" y="420"/>
                  </a:lnTo>
                  <a:lnTo>
                    <a:pt x="58" y="318"/>
                  </a:lnTo>
                  <a:lnTo>
                    <a:pt x="64" y="270"/>
                  </a:lnTo>
                  <a:lnTo>
                    <a:pt x="82" y="132"/>
                  </a:lnTo>
                  <a:lnTo>
                    <a:pt x="99" y="0"/>
                  </a:lnTo>
                  <a:lnTo>
                    <a:pt x="164" y="12"/>
                  </a:lnTo>
                  <a:lnTo>
                    <a:pt x="257" y="24"/>
                  </a:lnTo>
                  <a:lnTo>
                    <a:pt x="263" y="24"/>
                  </a:lnTo>
                  <a:lnTo>
                    <a:pt x="356" y="36"/>
                  </a:lnTo>
                  <a:lnTo>
                    <a:pt x="403" y="42"/>
                  </a:lnTo>
                  <a:lnTo>
                    <a:pt x="432" y="42"/>
                  </a:lnTo>
                  <a:lnTo>
                    <a:pt x="485" y="48"/>
                  </a:lnTo>
                  <a:lnTo>
                    <a:pt x="491" y="48"/>
                  </a:lnTo>
                  <a:lnTo>
                    <a:pt x="607" y="60"/>
                  </a:lnTo>
                  <a:lnTo>
                    <a:pt x="701" y="66"/>
                  </a:lnTo>
                  <a:lnTo>
                    <a:pt x="707" y="66"/>
                  </a:lnTo>
                  <a:lnTo>
                    <a:pt x="701" y="132"/>
                  </a:lnTo>
                  <a:lnTo>
                    <a:pt x="695" y="192"/>
                  </a:lnTo>
                  <a:lnTo>
                    <a:pt x="695" y="234"/>
                  </a:lnTo>
                  <a:lnTo>
                    <a:pt x="695" y="246"/>
                  </a:lnTo>
                  <a:lnTo>
                    <a:pt x="689" y="306"/>
                  </a:lnTo>
                  <a:lnTo>
                    <a:pt x="683" y="336"/>
                  </a:lnTo>
                  <a:lnTo>
                    <a:pt x="683" y="366"/>
                  </a:lnTo>
                  <a:lnTo>
                    <a:pt x="678" y="420"/>
                  </a:lnTo>
                  <a:lnTo>
                    <a:pt x="672" y="486"/>
                  </a:lnTo>
                  <a:lnTo>
                    <a:pt x="672" y="522"/>
                  </a:lnTo>
                  <a:lnTo>
                    <a:pt x="672" y="546"/>
                  </a:lnTo>
                  <a:lnTo>
                    <a:pt x="666" y="600"/>
                  </a:lnTo>
                  <a:lnTo>
                    <a:pt x="660" y="660"/>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44" name="Freeform 203">
              <a:extLst>
                <a:ext uri="{FF2B5EF4-FFF2-40B4-BE49-F238E27FC236}">
                  <a16:creationId xmlns:a16="http://schemas.microsoft.com/office/drawing/2014/main" id="{D3233A5A-718C-41B2-9C2C-833A1DF63068}"/>
                </a:ext>
              </a:extLst>
            </p:cNvPr>
            <p:cNvSpPr>
              <a:spLocks noChangeAspect="1" noEditPoints="1"/>
            </p:cNvSpPr>
            <p:nvPr/>
          </p:nvSpPr>
          <p:spPr bwMode="auto">
            <a:xfrm>
              <a:off x="5218113" y="719138"/>
              <a:ext cx="952500" cy="711200"/>
            </a:xfrm>
            <a:custGeom>
              <a:avLst/>
              <a:gdLst>
                <a:gd name="T0" fmla="*/ 683910 w 766"/>
                <a:gd name="T1" fmla="*/ 617810 h 594"/>
                <a:gd name="T2" fmla="*/ 618006 w 766"/>
                <a:gd name="T3" fmla="*/ 596259 h 594"/>
                <a:gd name="T4" fmla="*/ 567023 w 766"/>
                <a:gd name="T5" fmla="*/ 567523 h 594"/>
                <a:gd name="T6" fmla="*/ 530963 w 766"/>
                <a:gd name="T7" fmla="*/ 531604 h 594"/>
                <a:gd name="T8" fmla="*/ 502363 w 766"/>
                <a:gd name="T9" fmla="*/ 517236 h 594"/>
                <a:gd name="T10" fmla="*/ 378016 w 766"/>
                <a:gd name="T11" fmla="*/ 538788 h 594"/>
                <a:gd name="T12" fmla="*/ 254912 w 766"/>
                <a:gd name="T13" fmla="*/ 567523 h 594"/>
                <a:gd name="T14" fmla="*/ 175330 w 766"/>
                <a:gd name="T15" fmla="*/ 581891 h 594"/>
                <a:gd name="T16" fmla="*/ 29843 w 766"/>
                <a:gd name="T17" fmla="*/ 610626 h 594"/>
                <a:gd name="T18" fmla="*/ 37304 w 766"/>
                <a:gd name="T19" fmla="*/ 538788 h 594"/>
                <a:gd name="T20" fmla="*/ 73365 w 766"/>
                <a:gd name="T21" fmla="*/ 488501 h 594"/>
                <a:gd name="T22" fmla="*/ 80826 w 766"/>
                <a:gd name="T23" fmla="*/ 431030 h 594"/>
                <a:gd name="T24" fmla="*/ 58443 w 766"/>
                <a:gd name="T25" fmla="*/ 416663 h 594"/>
                <a:gd name="T26" fmla="*/ 175330 w 766"/>
                <a:gd name="T27" fmla="*/ 359192 h 594"/>
                <a:gd name="T28" fmla="*/ 247451 w 766"/>
                <a:gd name="T29" fmla="*/ 359192 h 594"/>
                <a:gd name="T30" fmla="*/ 319572 w 766"/>
                <a:gd name="T31" fmla="*/ 337640 h 594"/>
                <a:gd name="T32" fmla="*/ 364337 w 766"/>
                <a:gd name="T33" fmla="*/ 294537 h 594"/>
                <a:gd name="T34" fmla="*/ 356877 w 766"/>
                <a:gd name="T35" fmla="*/ 251434 h 594"/>
                <a:gd name="T36" fmla="*/ 364337 w 766"/>
                <a:gd name="T37" fmla="*/ 222699 h 594"/>
                <a:gd name="T38" fmla="*/ 334494 w 766"/>
                <a:gd name="T39" fmla="*/ 215515 h 594"/>
                <a:gd name="T40" fmla="*/ 421537 w 766"/>
                <a:gd name="T41" fmla="*/ 79022 h 594"/>
                <a:gd name="T42" fmla="*/ 559563 w 766"/>
                <a:gd name="T43" fmla="*/ 21552 h 594"/>
                <a:gd name="T44" fmla="*/ 632928 w 766"/>
                <a:gd name="T45" fmla="*/ 21552 h 594"/>
                <a:gd name="T46" fmla="*/ 646606 w 766"/>
                <a:gd name="T47" fmla="*/ 57471 h 594"/>
                <a:gd name="T48" fmla="*/ 661527 w 766"/>
                <a:gd name="T49" fmla="*/ 86206 h 594"/>
                <a:gd name="T50" fmla="*/ 661527 w 766"/>
                <a:gd name="T51" fmla="*/ 122125 h 594"/>
                <a:gd name="T52" fmla="*/ 676449 w 766"/>
                <a:gd name="T53" fmla="*/ 186780 h 594"/>
                <a:gd name="T54" fmla="*/ 676449 w 766"/>
                <a:gd name="T55" fmla="*/ 215515 h 594"/>
                <a:gd name="T56" fmla="*/ 690127 w 766"/>
                <a:gd name="T57" fmla="*/ 208331 h 594"/>
                <a:gd name="T58" fmla="*/ 719971 w 766"/>
                <a:gd name="T59" fmla="*/ 316089 h 594"/>
                <a:gd name="T60" fmla="*/ 727431 w 766"/>
                <a:gd name="T61" fmla="*/ 380743 h 594"/>
                <a:gd name="T62" fmla="*/ 741110 w 766"/>
                <a:gd name="T63" fmla="*/ 517236 h 594"/>
                <a:gd name="T64" fmla="*/ 748570 w 766"/>
                <a:gd name="T65" fmla="*/ 574707 h 594"/>
                <a:gd name="T66" fmla="*/ 748570 w 766"/>
                <a:gd name="T67" fmla="*/ 624994 h 594"/>
                <a:gd name="T68" fmla="*/ 727431 w 766"/>
                <a:gd name="T69" fmla="*/ 660913 h 594"/>
                <a:gd name="T70" fmla="*/ 719971 w 766"/>
                <a:gd name="T71" fmla="*/ 646545 h 594"/>
                <a:gd name="T72" fmla="*/ 748570 w 766"/>
                <a:gd name="T73" fmla="*/ 682465 h 594"/>
                <a:gd name="T74" fmla="*/ 741110 w 766"/>
                <a:gd name="T75" fmla="*/ 689648 h 594"/>
                <a:gd name="T76" fmla="*/ 727431 w 766"/>
                <a:gd name="T77" fmla="*/ 668097 h 594"/>
                <a:gd name="T78" fmla="*/ 741110 w 766"/>
                <a:gd name="T79" fmla="*/ 646545 h 594"/>
                <a:gd name="T80" fmla="*/ 778414 w 766"/>
                <a:gd name="T81" fmla="*/ 624994 h 594"/>
                <a:gd name="T82" fmla="*/ 821935 w 766"/>
                <a:gd name="T83" fmla="*/ 610626 h 594"/>
                <a:gd name="T84" fmla="*/ 901518 w 766"/>
                <a:gd name="T85" fmla="*/ 560339 h 594"/>
                <a:gd name="T86" fmla="*/ 879135 w 766"/>
                <a:gd name="T87" fmla="*/ 596259 h 594"/>
                <a:gd name="T88" fmla="*/ 908978 w 766"/>
                <a:gd name="T89" fmla="*/ 581891 h 594"/>
                <a:gd name="T90" fmla="*/ 945039 w 766"/>
                <a:gd name="T91" fmla="*/ 560339 h 594"/>
                <a:gd name="T92" fmla="*/ 886596 w 766"/>
                <a:gd name="T93" fmla="*/ 617810 h 594"/>
                <a:gd name="T94" fmla="*/ 733649 w 766"/>
                <a:gd name="T95" fmla="*/ 696832 h 594"/>
                <a:gd name="T96" fmla="*/ 748570 w 766"/>
                <a:gd name="T97" fmla="*/ 682465 h 594"/>
                <a:gd name="T98" fmla="*/ 835614 w 766"/>
                <a:gd name="T99" fmla="*/ 653729 h 594"/>
                <a:gd name="T100" fmla="*/ 697588 w 766"/>
                <a:gd name="T101" fmla="*/ 711200 h 594"/>
                <a:gd name="T102" fmla="*/ 719971 w 766"/>
                <a:gd name="T103" fmla="*/ 696832 h 594"/>
                <a:gd name="T104" fmla="*/ 697588 w 766"/>
                <a:gd name="T105" fmla="*/ 711200 h 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66" h="594">
                  <a:moveTo>
                    <a:pt x="579" y="534"/>
                  </a:moveTo>
                  <a:lnTo>
                    <a:pt x="579" y="528"/>
                  </a:lnTo>
                  <a:lnTo>
                    <a:pt x="550" y="516"/>
                  </a:lnTo>
                  <a:lnTo>
                    <a:pt x="544" y="516"/>
                  </a:lnTo>
                  <a:lnTo>
                    <a:pt x="532" y="510"/>
                  </a:lnTo>
                  <a:lnTo>
                    <a:pt x="497" y="498"/>
                  </a:lnTo>
                  <a:lnTo>
                    <a:pt x="485" y="486"/>
                  </a:lnTo>
                  <a:lnTo>
                    <a:pt x="468" y="486"/>
                  </a:lnTo>
                  <a:lnTo>
                    <a:pt x="456" y="474"/>
                  </a:lnTo>
                  <a:lnTo>
                    <a:pt x="450" y="450"/>
                  </a:lnTo>
                  <a:lnTo>
                    <a:pt x="439" y="444"/>
                  </a:lnTo>
                  <a:lnTo>
                    <a:pt x="427" y="444"/>
                  </a:lnTo>
                  <a:lnTo>
                    <a:pt x="427" y="432"/>
                  </a:lnTo>
                  <a:lnTo>
                    <a:pt x="415" y="426"/>
                  </a:lnTo>
                  <a:lnTo>
                    <a:pt x="404" y="432"/>
                  </a:lnTo>
                  <a:lnTo>
                    <a:pt x="345" y="444"/>
                  </a:lnTo>
                  <a:lnTo>
                    <a:pt x="304" y="450"/>
                  </a:lnTo>
                  <a:lnTo>
                    <a:pt x="269" y="462"/>
                  </a:lnTo>
                  <a:lnTo>
                    <a:pt x="205" y="474"/>
                  </a:lnTo>
                  <a:lnTo>
                    <a:pt x="193" y="474"/>
                  </a:lnTo>
                  <a:lnTo>
                    <a:pt x="152" y="486"/>
                  </a:lnTo>
                  <a:lnTo>
                    <a:pt x="141" y="486"/>
                  </a:lnTo>
                  <a:lnTo>
                    <a:pt x="88" y="498"/>
                  </a:lnTo>
                  <a:lnTo>
                    <a:pt x="71" y="498"/>
                  </a:lnTo>
                  <a:lnTo>
                    <a:pt x="24" y="510"/>
                  </a:lnTo>
                  <a:lnTo>
                    <a:pt x="6" y="510"/>
                  </a:lnTo>
                  <a:lnTo>
                    <a:pt x="0" y="474"/>
                  </a:lnTo>
                  <a:lnTo>
                    <a:pt x="30" y="450"/>
                  </a:lnTo>
                  <a:lnTo>
                    <a:pt x="36" y="438"/>
                  </a:lnTo>
                  <a:lnTo>
                    <a:pt x="53" y="426"/>
                  </a:lnTo>
                  <a:lnTo>
                    <a:pt x="59" y="408"/>
                  </a:lnTo>
                  <a:lnTo>
                    <a:pt x="71" y="390"/>
                  </a:lnTo>
                  <a:lnTo>
                    <a:pt x="59" y="372"/>
                  </a:lnTo>
                  <a:lnTo>
                    <a:pt x="65" y="360"/>
                  </a:lnTo>
                  <a:lnTo>
                    <a:pt x="59" y="360"/>
                  </a:lnTo>
                  <a:lnTo>
                    <a:pt x="47" y="354"/>
                  </a:lnTo>
                  <a:lnTo>
                    <a:pt x="47" y="348"/>
                  </a:lnTo>
                  <a:lnTo>
                    <a:pt x="41" y="336"/>
                  </a:lnTo>
                  <a:lnTo>
                    <a:pt x="94" y="312"/>
                  </a:lnTo>
                  <a:lnTo>
                    <a:pt x="141" y="300"/>
                  </a:lnTo>
                  <a:lnTo>
                    <a:pt x="164" y="300"/>
                  </a:lnTo>
                  <a:lnTo>
                    <a:pt x="182" y="312"/>
                  </a:lnTo>
                  <a:lnTo>
                    <a:pt x="199" y="300"/>
                  </a:lnTo>
                  <a:lnTo>
                    <a:pt x="240" y="294"/>
                  </a:lnTo>
                  <a:lnTo>
                    <a:pt x="252" y="282"/>
                  </a:lnTo>
                  <a:lnTo>
                    <a:pt x="257" y="282"/>
                  </a:lnTo>
                  <a:lnTo>
                    <a:pt x="263" y="270"/>
                  </a:lnTo>
                  <a:lnTo>
                    <a:pt x="275" y="258"/>
                  </a:lnTo>
                  <a:lnTo>
                    <a:pt x="293" y="246"/>
                  </a:lnTo>
                  <a:lnTo>
                    <a:pt x="298" y="234"/>
                  </a:lnTo>
                  <a:lnTo>
                    <a:pt x="293" y="228"/>
                  </a:lnTo>
                  <a:lnTo>
                    <a:pt x="287" y="210"/>
                  </a:lnTo>
                  <a:lnTo>
                    <a:pt x="287" y="198"/>
                  </a:lnTo>
                  <a:lnTo>
                    <a:pt x="293" y="192"/>
                  </a:lnTo>
                  <a:lnTo>
                    <a:pt x="293" y="186"/>
                  </a:lnTo>
                  <a:lnTo>
                    <a:pt x="281" y="180"/>
                  </a:lnTo>
                  <a:lnTo>
                    <a:pt x="275" y="186"/>
                  </a:lnTo>
                  <a:lnTo>
                    <a:pt x="269" y="180"/>
                  </a:lnTo>
                  <a:lnTo>
                    <a:pt x="304" y="132"/>
                  </a:lnTo>
                  <a:lnTo>
                    <a:pt x="310" y="114"/>
                  </a:lnTo>
                  <a:lnTo>
                    <a:pt x="339" y="66"/>
                  </a:lnTo>
                  <a:lnTo>
                    <a:pt x="368" y="42"/>
                  </a:lnTo>
                  <a:lnTo>
                    <a:pt x="386" y="30"/>
                  </a:lnTo>
                  <a:lnTo>
                    <a:pt x="450" y="18"/>
                  </a:lnTo>
                  <a:lnTo>
                    <a:pt x="509" y="0"/>
                  </a:lnTo>
                  <a:lnTo>
                    <a:pt x="515" y="6"/>
                  </a:lnTo>
                  <a:lnTo>
                    <a:pt x="509" y="18"/>
                  </a:lnTo>
                  <a:lnTo>
                    <a:pt x="520" y="24"/>
                  </a:lnTo>
                  <a:lnTo>
                    <a:pt x="515" y="36"/>
                  </a:lnTo>
                  <a:lnTo>
                    <a:pt x="520" y="48"/>
                  </a:lnTo>
                  <a:lnTo>
                    <a:pt x="526" y="54"/>
                  </a:lnTo>
                  <a:lnTo>
                    <a:pt x="526" y="60"/>
                  </a:lnTo>
                  <a:lnTo>
                    <a:pt x="532" y="72"/>
                  </a:lnTo>
                  <a:lnTo>
                    <a:pt x="532" y="78"/>
                  </a:lnTo>
                  <a:lnTo>
                    <a:pt x="538" y="96"/>
                  </a:lnTo>
                  <a:lnTo>
                    <a:pt x="532" y="102"/>
                  </a:lnTo>
                  <a:lnTo>
                    <a:pt x="532" y="120"/>
                  </a:lnTo>
                  <a:lnTo>
                    <a:pt x="544" y="144"/>
                  </a:lnTo>
                  <a:lnTo>
                    <a:pt x="544" y="156"/>
                  </a:lnTo>
                  <a:lnTo>
                    <a:pt x="550" y="156"/>
                  </a:lnTo>
                  <a:lnTo>
                    <a:pt x="544" y="174"/>
                  </a:lnTo>
                  <a:lnTo>
                    <a:pt x="544" y="180"/>
                  </a:lnTo>
                  <a:lnTo>
                    <a:pt x="550" y="186"/>
                  </a:lnTo>
                  <a:lnTo>
                    <a:pt x="550" y="180"/>
                  </a:lnTo>
                  <a:lnTo>
                    <a:pt x="555" y="174"/>
                  </a:lnTo>
                  <a:lnTo>
                    <a:pt x="567" y="186"/>
                  </a:lnTo>
                  <a:lnTo>
                    <a:pt x="567" y="216"/>
                  </a:lnTo>
                  <a:lnTo>
                    <a:pt x="579" y="264"/>
                  </a:lnTo>
                  <a:lnTo>
                    <a:pt x="579" y="282"/>
                  </a:lnTo>
                  <a:lnTo>
                    <a:pt x="585" y="288"/>
                  </a:lnTo>
                  <a:lnTo>
                    <a:pt x="585" y="318"/>
                  </a:lnTo>
                  <a:lnTo>
                    <a:pt x="585" y="378"/>
                  </a:lnTo>
                  <a:lnTo>
                    <a:pt x="596" y="432"/>
                  </a:lnTo>
                  <a:lnTo>
                    <a:pt x="596" y="450"/>
                  </a:lnTo>
                  <a:lnTo>
                    <a:pt x="602" y="468"/>
                  </a:lnTo>
                  <a:lnTo>
                    <a:pt x="602" y="480"/>
                  </a:lnTo>
                  <a:lnTo>
                    <a:pt x="614" y="486"/>
                  </a:lnTo>
                  <a:lnTo>
                    <a:pt x="590" y="510"/>
                  </a:lnTo>
                  <a:lnTo>
                    <a:pt x="602" y="522"/>
                  </a:lnTo>
                  <a:lnTo>
                    <a:pt x="596" y="534"/>
                  </a:lnTo>
                  <a:lnTo>
                    <a:pt x="596" y="546"/>
                  </a:lnTo>
                  <a:lnTo>
                    <a:pt x="585" y="552"/>
                  </a:lnTo>
                  <a:lnTo>
                    <a:pt x="579" y="564"/>
                  </a:lnTo>
                  <a:lnTo>
                    <a:pt x="579" y="552"/>
                  </a:lnTo>
                  <a:lnTo>
                    <a:pt x="579" y="540"/>
                  </a:lnTo>
                  <a:lnTo>
                    <a:pt x="579" y="534"/>
                  </a:lnTo>
                  <a:close/>
                  <a:moveTo>
                    <a:pt x="602" y="570"/>
                  </a:moveTo>
                  <a:lnTo>
                    <a:pt x="596" y="570"/>
                  </a:lnTo>
                  <a:lnTo>
                    <a:pt x="590" y="570"/>
                  </a:lnTo>
                  <a:lnTo>
                    <a:pt x="596" y="576"/>
                  </a:lnTo>
                  <a:lnTo>
                    <a:pt x="585" y="582"/>
                  </a:lnTo>
                  <a:lnTo>
                    <a:pt x="579" y="576"/>
                  </a:lnTo>
                  <a:lnTo>
                    <a:pt x="585" y="558"/>
                  </a:lnTo>
                  <a:lnTo>
                    <a:pt x="585" y="552"/>
                  </a:lnTo>
                  <a:lnTo>
                    <a:pt x="602" y="546"/>
                  </a:lnTo>
                  <a:lnTo>
                    <a:pt x="596" y="540"/>
                  </a:lnTo>
                  <a:lnTo>
                    <a:pt x="608" y="528"/>
                  </a:lnTo>
                  <a:lnTo>
                    <a:pt x="626" y="528"/>
                  </a:lnTo>
                  <a:lnTo>
                    <a:pt x="626" y="522"/>
                  </a:lnTo>
                  <a:lnTo>
                    <a:pt x="649" y="522"/>
                  </a:lnTo>
                  <a:lnTo>
                    <a:pt x="655" y="516"/>
                  </a:lnTo>
                  <a:lnTo>
                    <a:pt x="661" y="510"/>
                  </a:lnTo>
                  <a:lnTo>
                    <a:pt x="701" y="498"/>
                  </a:lnTo>
                  <a:lnTo>
                    <a:pt x="725" y="468"/>
                  </a:lnTo>
                  <a:lnTo>
                    <a:pt x="719" y="474"/>
                  </a:lnTo>
                  <a:lnTo>
                    <a:pt x="719" y="486"/>
                  </a:lnTo>
                  <a:lnTo>
                    <a:pt x="707" y="498"/>
                  </a:lnTo>
                  <a:lnTo>
                    <a:pt x="701" y="504"/>
                  </a:lnTo>
                  <a:lnTo>
                    <a:pt x="713" y="504"/>
                  </a:lnTo>
                  <a:lnTo>
                    <a:pt x="731" y="486"/>
                  </a:lnTo>
                  <a:lnTo>
                    <a:pt x="737" y="480"/>
                  </a:lnTo>
                  <a:lnTo>
                    <a:pt x="748" y="480"/>
                  </a:lnTo>
                  <a:lnTo>
                    <a:pt x="760" y="468"/>
                  </a:lnTo>
                  <a:lnTo>
                    <a:pt x="766" y="468"/>
                  </a:lnTo>
                  <a:lnTo>
                    <a:pt x="766" y="474"/>
                  </a:lnTo>
                  <a:lnTo>
                    <a:pt x="713" y="516"/>
                  </a:lnTo>
                  <a:lnTo>
                    <a:pt x="637" y="558"/>
                  </a:lnTo>
                  <a:lnTo>
                    <a:pt x="608" y="576"/>
                  </a:lnTo>
                  <a:lnTo>
                    <a:pt x="590" y="582"/>
                  </a:lnTo>
                  <a:lnTo>
                    <a:pt x="602" y="570"/>
                  </a:lnTo>
                  <a:close/>
                  <a:moveTo>
                    <a:pt x="649" y="558"/>
                  </a:moveTo>
                  <a:lnTo>
                    <a:pt x="696" y="528"/>
                  </a:lnTo>
                  <a:lnTo>
                    <a:pt x="672" y="546"/>
                  </a:lnTo>
                  <a:lnTo>
                    <a:pt x="649" y="558"/>
                  </a:lnTo>
                  <a:close/>
                  <a:moveTo>
                    <a:pt x="561" y="594"/>
                  </a:moveTo>
                  <a:lnTo>
                    <a:pt x="567" y="582"/>
                  </a:lnTo>
                  <a:lnTo>
                    <a:pt x="573" y="576"/>
                  </a:lnTo>
                  <a:lnTo>
                    <a:pt x="579" y="582"/>
                  </a:lnTo>
                  <a:lnTo>
                    <a:pt x="573" y="588"/>
                  </a:lnTo>
                  <a:lnTo>
                    <a:pt x="561" y="594"/>
                  </a:lnTo>
                  <a:close/>
                </a:path>
              </a:pathLst>
            </a:custGeom>
            <a:solidFill>
              <a:schemeClr val="accent2"/>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45" name="Freeform 204">
              <a:extLst>
                <a:ext uri="{FF2B5EF4-FFF2-40B4-BE49-F238E27FC236}">
                  <a16:creationId xmlns:a16="http://schemas.microsoft.com/office/drawing/2014/main" id="{BCB2CC9E-5C2E-4ED8-B209-866E91AB5573}"/>
                </a:ext>
              </a:extLst>
            </p:cNvPr>
            <p:cNvSpPr>
              <a:spLocks noChangeAspect="1" noEditPoints="1"/>
            </p:cNvSpPr>
            <p:nvPr/>
          </p:nvSpPr>
          <p:spPr bwMode="auto">
            <a:xfrm>
              <a:off x="4833938" y="2085975"/>
              <a:ext cx="1109662" cy="484188"/>
            </a:xfrm>
            <a:custGeom>
              <a:avLst/>
              <a:gdLst>
                <a:gd name="T0" fmla="*/ 1058771 w 894"/>
                <a:gd name="T1" fmla="*/ 78325 h 408"/>
                <a:gd name="T2" fmla="*/ 1043877 w 894"/>
                <a:gd name="T3" fmla="*/ 49843 h 408"/>
                <a:gd name="T4" fmla="*/ 1022776 w 894"/>
                <a:gd name="T5" fmla="*/ 7120 h 408"/>
                <a:gd name="T6" fmla="*/ 1007881 w 894"/>
                <a:gd name="T7" fmla="*/ 7120 h 408"/>
                <a:gd name="T8" fmla="*/ 28548 w 894"/>
                <a:gd name="T9" fmla="*/ 420104 h 408"/>
                <a:gd name="T10" fmla="*/ 21101 w 894"/>
                <a:gd name="T11" fmla="*/ 377382 h 408"/>
                <a:gd name="T12" fmla="*/ 58338 w 894"/>
                <a:gd name="T13" fmla="*/ 327539 h 408"/>
                <a:gd name="T14" fmla="*/ 122882 w 894"/>
                <a:gd name="T15" fmla="*/ 291937 h 408"/>
                <a:gd name="T16" fmla="*/ 173773 w 894"/>
                <a:gd name="T17" fmla="*/ 249214 h 408"/>
                <a:gd name="T18" fmla="*/ 209768 w 894"/>
                <a:gd name="T19" fmla="*/ 242094 h 408"/>
                <a:gd name="T20" fmla="*/ 268106 w 894"/>
                <a:gd name="T21" fmla="*/ 206492 h 408"/>
                <a:gd name="T22" fmla="*/ 304102 w 894"/>
                <a:gd name="T23" fmla="*/ 170890 h 408"/>
                <a:gd name="T24" fmla="*/ 398436 w 894"/>
                <a:gd name="T25" fmla="*/ 113927 h 408"/>
                <a:gd name="T26" fmla="*/ 507664 w 894"/>
                <a:gd name="T27" fmla="*/ 99686 h 408"/>
                <a:gd name="T28" fmla="*/ 609445 w 894"/>
                <a:gd name="T29" fmla="*/ 85445 h 408"/>
                <a:gd name="T30" fmla="*/ 702538 w 894"/>
                <a:gd name="T31" fmla="*/ 71204 h 408"/>
                <a:gd name="T32" fmla="*/ 790665 w 894"/>
                <a:gd name="T33" fmla="*/ 49843 h 408"/>
                <a:gd name="T34" fmla="*/ 891205 w 894"/>
                <a:gd name="T35" fmla="*/ 28482 h 408"/>
                <a:gd name="T36" fmla="*/ 992986 w 894"/>
                <a:gd name="T37" fmla="*/ 7120 h 408"/>
                <a:gd name="T38" fmla="*/ 1015328 w 894"/>
                <a:gd name="T39" fmla="*/ 21361 h 408"/>
                <a:gd name="T40" fmla="*/ 1022776 w 894"/>
                <a:gd name="T41" fmla="*/ 21361 h 408"/>
                <a:gd name="T42" fmla="*/ 1043877 w 894"/>
                <a:gd name="T43" fmla="*/ 71204 h 408"/>
                <a:gd name="T44" fmla="*/ 1015328 w 894"/>
                <a:gd name="T45" fmla="*/ 42722 h 408"/>
                <a:gd name="T46" fmla="*/ 985539 w 894"/>
                <a:gd name="T47" fmla="*/ 49843 h 408"/>
                <a:gd name="T48" fmla="*/ 978091 w 894"/>
                <a:gd name="T49" fmla="*/ 64084 h 408"/>
                <a:gd name="T50" fmla="*/ 964438 w 894"/>
                <a:gd name="T51" fmla="*/ 106806 h 408"/>
                <a:gd name="T52" fmla="*/ 934648 w 894"/>
                <a:gd name="T53" fmla="*/ 99686 h 408"/>
                <a:gd name="T54" fmla="*/ 898652 w 894"/>
                <a:gd name="T55" fmla="*/ 56963 h 408"/>
                <a:gd name="T56" fmla="*/ 928442 w 894"/>
                <a:gd name="T57" fmla="*/ 92565 h 408"/>
                <a:gd name="T58" fmla="*/ 978091 w 894"/>
                <a:gd name="T59" fmla="*/ 106806 h 408"/>
                <a:gd name="T60" fmla="*/ 1022776 w 894"/>
                <a:gd name="T61" fmla="*/ 106806 h 408"/>
                <a:gd name="T62" fmla="*/ 1022776 w 894"/>
                <a:gd name="T63" fmla="*/ 149529 h 408"/>
                <a:gd name="T64" fmla="*/ 1058771 w 894"/>
                <a:gd name="T65" fmla="*/ 106806 h 408"/>
                <a:gd name="T66" fmla="*/ 1036429 w 894"/>
                <a:gd name="T67" fmla="*/ 185131 h 408"/>
                <a:gd name="T68" fmla="*/ 985539 w 894"/>
                <a:gd name="T69" fmla="*/ 178010 h 408"/>
                <a:gd name="T70" fmla="*/ 964438 w 894"/>
                <a:gd name="T71" fmla="*/ 185131 h 408"/>
                <a:gd name="T72" fmla="*/ 920995 w 894"/>
                <a:gd name="T73" fmla="*/ 206492 h 408"/>
                <a:gd name="T74" fmla="*/ 978091 w 894"/>
                <a:gd name="T75" fmla="*/ 213612 h 408"/>
                <a:gd name="T76" fmla="*/ 978091 w 894"/>
                <a:gd name="T77" fmla="*/ 249214 h 408"/>
                <a:gd name="T78" fmla="*/ 934648 w 894"/>
                <a:gd name="T79" fmla="*/ 256335 h 408"/>
                <a:gd name="T80" fmla="*/ 949543 w 894"/>
                <a:gd name="T81" fmla="*/ 277696 h 408"/>
                <a:gd name="T82" fmla="*/ 1000434 w 894"/>
                <a:gd name="T83" fmla="*/ 256335 h 408"/>
                <a:gd name="T84" fmla="*/ 1022776 w 894"/>
                <a:gd name="T85" fmla="*/ 263455 h 408"/>
                <a:gd name="T86" fmla="*/ 920995 w 894"/>
                <a:gd name="T87" fmla="*/ 313298 h 408"/>
                <a:gd name="T88" fmla="*/ 877551 w 894"/>
                <a:gd name="T89" fmla="*/ 377382 h 408"/>
                <a:gd name="T90" fmla="*/ 847762 w 894"/>
                <a:gd name="T91" fmla="*/ 412984 h 408"/>
                <a:gd name="T92" fmla="*/ 840315 w 894"/>
                <a:gd name="T93" fmla="*/ 448586 h 408"/>
                <a:gd name="T94" fmla="*/ 688884 w 894"/>
                <a:gd name="T95" fmla="*/ 427225 h 408"/>
                <a:gd name="T96" fmla="*/ 564761 w 894"/>
                <a:gd name="T97" fmla="*/ 370261 h 408"/>
                <a:gd name="T98" fmla="*/ 456774 w 894"/>
                <a:gd name="T99" fmla="*/ 363141 h 408"/>
                <a:gd name="T100" fmla="*/ 420778 w 894"/>
                <a:gd name="T101" fmla="*/ 356021 h 408"/>
                <a:gd name="T102" fmla="*/ 377335 w 894"/>
                <a:gd name="T103" fmla="*/ 341780 h 408"/>
                <a:gd name="T104" fmla="*/ 296655 w 894"/>
                <a:gd name="T105" fmla="*/ 348900 h 408"/>
                <a:gd name="T106" fmla="*/ 239558 w 894"/>
                <a:gd name="T107" fmla="*/ 363141 h 408"/>
                <a:gd name="T108" fmla="*/ 166325 w 894"/>
                <a:gd name="T109" fmla="*/ 391623 h 408"/>
                <a:gd name="T110" fmla="*/ 50891 w 894"/>
                <a:gd name="T111" fmla="*/ 412984 h 408"/>
                <a:gd name="T112" fmla="*/ 1109662 w 894"/>
                <a:gd name="T113" fmla="*/ 135288 h 408"/>
                <a:gd name="T114" fmla="*/ 1109662 w 894"/>
                <a:gd name="T115" fmla="*/ 192251 h 408"/>
                <a:gd name="T116" fmla="*/ 1058771 w 894"/>
                <a:gd name="T117" fmla="*/ 234974 h 408"/>
                <a:gd name="T118" fmla="*/ 1058771 w 894"/>
                <a:gd name="T119" fmla="*/ 234974 h 408"/>
                <a:gd name="T120" fmla="*/ 1028982 w 894"/>
                <a:gd name="T121" fmla="*/ 270576 h 4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4" h="408">
                  <a:moveTo>
                    <a:pt x="841" y="42"/>
                  </a:moveTo>
                  <a:lnTo>
                    <a:pt x="876" y="96"/>
                  </a:lnTo>
                  <a:lnTo>
                    <a:pt x="853" y="66"/>
                  </a:lnTo>
                  <a:lnTo>
                    <a:pt x="841" y="42"/>
                  </a:lnTo>
                  <a:lnTo>
                    <a:pt x="824" y="6"/>
                  </a:lnTo>
                  <a:lnTo>
                    <a:pt x="824" y="0"/>
                  </a:lnTo>
                  <a:lnTo>
                    <a:pt x="841" y="42"/>
                  </a:lnTo>
                  <a:close/>
                  <a:moveTo>
                    <a:pt x="812" y="6"/>
                  </a:moveTo>
                  <a:lnTo>
                    <a:pt x="812" y="6"/>
                  </a:lnTo>
                  <a:lnTo>
                    <a:pt x="824" y="6"/>
                  </a:lnTo>
                  <a:lnTo>
                    <a:pt x="824" y="12"/>
                  </a:lnTo>
                  <a:lnTo>
                    <a:pt x="818" y="12"/>
                  </a:lnTo>
                  <a:lnTo>
                    <a:pt x="812" y="6"/>
                  </a:lnTo>
                  <a:close/>
                  <a:moveTo>
                    <a:pt x="41" y="348"/>
                  </a:moveTo>
                  <a:lnTo>
                    <a:pt x="35" y="354"/>
                  </a:lnTo>
                  <a:lnTo>
                    <a:pt x="23" y="354"/>
                  </a:lnTo>
                  <a:lnTo>
                    <a:pt x="0" y="354"/>
                  </a:lnTo>
                  <a:lnTo>
                    <a:pt x="0" y="324"/>
                  </a:lnTo>
                  <a:lnTo>
                    <a:pt x="6" y="318"/>
                  </a:lnTo>
                  <a:lnTo>
                    <a:pt x="17" y="318"/>
                  </a:lnTo>
                  <a:lnTo>
                    <a:pt x="23" y="312"/>
                  </a:lnTo>
                  <a:lnTo>
                    <a:pt x="23" y="294"/>
                  </a:lnTo>
                  <a:lnTo>
                    <a:pt x="29" y="288"/>
                  </a:lnTo>
                  <a:lnTo>
                    <a:pt x="47" y="276"/>
                  </a:lnTo>
                  <a:lnTo>
                    <a:pt x="58" y="270"/>
                  </a:lnTo>
                  <a:lnTo>
                    <a:pt x="76" y="270"/>
                  </a:lnTo>
                  <a:lnTo>
                    <a:pt x="99" y="252"/>
                  </a:lnTo>
                  <a:lnTo>
                    <a:pt x="99" y="246"/>
                  </a:lnTo>
                  <a:lnTo>
                    <a:pt x="111" y="240"/>
                  </a:lnTo>
                  <a:lnTo>
                    <a:pt x="128" y="234"/>
                  </a:lnTo>
                  <a:lnTo>
                    <a:pt x="128" y="210"/>
                  </a:lnTo>
                  <a:lnTo>
                    <a:pt x="140" y="210"/>
                  </a:lnTo>
                  <a:lnTo>
                    <a:pt x="140" y="204"/>
                  </a:lnTo>
                  <a:lnTo>
                    <a:pt x="158" y="192"/>
                  </a:lnTo>
                  <a:lnTo>
                    <a:pt x="158" y="204"/>
                  </a:lnTo>
                  <a:lnTo>
                    <a:pt x="169" y="204"/>
                  </a:lnTo>
                  <a:lnTo>
                    <a:pt x="175" y="186"/>
                  </a:lnTo>
                  <a:lnTo>
                    <a:pt x="198" y="174"/>
                  </a:lnTo>
                  <a:lnTo>
                    <a:pt x="210" y="180"/>
                  </a:lnTo>
                  <a:lnTo>
                    <a:pt x="216" y="174"/>
                  </a:lnTo>
                  <a:lnTo>
                    <a:pt x="222" y="156"/>
                  </a:lnTo>
                  <a:lnTo>
                    <a:pt x="222" y="150"/>
                  </a:lnTo>
                  <a:lnTo>
                    <a:pt x="234" y="144"/>
                  </a:lnTo>
                  <a:lnTo>
                    <a:pt x="245" y="144"/>
                  </a:lnTo>
                  <a:lnTo>
                    <a:pt x="239" y="132"/>
                  </a:lnTo>
                  <a:lnTo>
                    <a:pt x="245" y="108"/>
                  </a:lnTo>
                  <a:lnTo>
                    <a:pt x="274" y="102"/>
                  </a:lnTo>
                  <a:lnTo>
                    <a:pt x="321" y="96"/>
                  </a:lnTo>
                  <a:lnTo>
                    <a:pt x="327" y="96"/>
                  </a:lnTo>
                  <a:lnTo>
                    <a:pt x="350" y="96"/>
                  </a:lnTo>
                  <a:lnTo>
                    <a:pt x="368" y="90"/>
                  </a:lnTo>
                  <a:lnTo>
                    <a:pt x="409" y="84"/>
                  </a:lnTo>
                  <a:lnTo>
                    <a:pt x="438" y="78"/>
                  </a:lnTo>
                  <a:lnTo>
                    <a:pt x="461" y="78"/>
                  </a:lnTo>
                  <a:lnTo>
                    <a:pt x="491" y="72"/>
                  </a:lnTo>
                  <a:lnTo>
                    <a:pt x="496" y="72"/>
                  </a:lnTo>
                  <a:lnTo>
                    <a:pt x="531" y="66"/>
                  </a:lnTo>
                  <a:lnTo>
                    <a:pt x="537" y="60"/>
                  </a:lnTo>
                  <a:lnTo>
                    <a:pt x="566" y="60"/>
                  </a:lnTo>
                  <a:lnTo>
                    <a:pt x="578" y="54"/>
                  </a:lnTo>
                  <a:lnTo>
                    <a:pt x="607" y="48"/>
                  </a:lnTo>
                  <a:lnTo>
                    <a:pt x="625" y="48"/>
                  </a:lnTo>
                  <a:lnTo>
                    <a:pt x="637" y="42"/>
                  </a:lnTo>
                  <a:lnTo>
                    <a:pt x="677" y="36"/>
                  </a:lnTo>
                  <a:lnTo>
                    <a:pt x="695" y="30"/>
                  </a:lnTo>
                  <a:lnTo>
                    <a:pt x="718" y="24"/>
                  </a:lnTo>
                  <a:lnTo>
                    <a:pt x="753" y="18"/>
                  </a:lnTo>
                  <a:lnTo>
                    <a:pt x="765" y="18"/>
                  </a:lnTo>
                  <a:lnTo>
                    <a:pt x="777" y="12"/>
                  </a:lnTo>
                  <a:lnTo>
                    <a:pt x="800" y="6"/>
                  </a:lnTo>
                  <a:lnTo>
                    <a:pt x="806" y="6"/>
                  </a:lnTo>
                  <a:lnTo>
                    <a:pt x="812" y="12"/>
                  </a:lnTo>
                  <a:lnTo>
                    <a:pt x="806" y="12"/>
                  </a:lnTo>
                  <a:lnTo>
                    <a:pt x="818" y="18"/>
                  </a:lnTo>
                  <a:lnTo>
                    <a:pt x="818" y="24"/>
                  </a:lnTo>
                  <a:lnTo>
                    <a:pt x="824" y="30"/>
                  </a:lnTo>
                  <a:lnTo>
                    <a:pt x="824" y="18"/>
                  </a:lnTo>
                  <a:lnTo>
                    <a:pt x="824" y="30"/>
                  </a:lnTo>
                  <a:lnTo>
                    <a:pt x="841" y="60"/>
                  </a:lnTo>
                  <a:lnTo>
                    <a:pt x="847" y="66"/>
                  </a:lnTo>
                  <a:lnTo>
                    <a:pt x="841" y="60"/>
                  </a:lnTo>
                  <a:lnTo>
                    <a:pt x="829" y="42"/>
                  </a:lnTo>
                  <a:lnTo>
                    <a:pt x="824" y="42"/>
                  </a:lnTo>
                  <a:lnTo>
                    <a:pt x="824" y="36"/>
                  </a:lnTo>
                  <a:lnTo>
                    <a:pt x="818" y="36"/>
                  </a:lnTo>
                  <a:lnTo>
                    <a:pt x="824" y="54"/>
                  </a:lnTo>
                  <a:lnTo>
                    <a:pt x="800" y="42"/>
                  </a:lnTo>
                  <a:lnTo>
                    <a:pt x="794" y="42"/>
                  </a:lnTo>
                  <a:lnTo>
                    <a:pt x="812" y="60"/>
                  </a:lnTo>
                  <a:lnTo>
                    <a:pt x="806" y="60"/>
                  </a:lnTo>
                  <a:lnTo>
                    <a:pt x="800" y="60"/>
                  </a:lnTo>
                  <a:lnTo>
                    <a:pt x="788" y="54"/>
                  </a:lnTo>
                  <a:lnTo>
                    <a:pt x="794" y="72"/>
                  </a:lnTo>
                  <a:lnTo>
                    <a:pt x="777" y="78"/>
                  </a:lnTo>
                  <a:lnTo>
                    <a:pt x="783" y="78"/>
                  </a:lnTo>
                  <a:lnTo>
                    <a:pt x="777" y="90"/>
                  </a:lnTo>
                  <a:lnTo>
                    <a:pt x="765" y="90"/>
                  </a:lnTo>
                  <a:lnTo>
                    <a:pt x="759" y="84"/>
                  </a:lnTo>
                  <a:lnTo>
                    <a:pt x="765" y="84"/>
                  </a:lnTo>
                  <a:lnTo>
                    <a:pt x="753" y="84"/>
                  </a:lnTo>
                  <a:lnTo>
                    <a:pt x="748" y="72"/>
                  </a:lnTo>
                  <a:lnTo>
                    <a:pt x="748" y="54"/>
                  </a:lnTo>
                  <a:lnTo>
                    <a:pt x="742" y="48"/>
                  </a:lnTo>
                  <a:lnTo>
                    <a:pt x="724" y="48"/>
                  </a:lnTo>
                  <a:lnTo>
                    <a:pt x="742" y="54"/>
                  </a:lnTo>
                  <a:lnTo>
                    <a:pt x="748" y="60"/>
                  </a:lnTo>
                  <a:lnTo>
                    <a:pt x="748" y="66"/>
                  </a:lnTo>
                  <a:lnTo>
                    <a:pt x="748" y="78"/>
                  </a:lnTo>
                  <a:lnTo>
                    <a:pt x="759" y="96"/>
                  </a:lnTo>
                  <a:lnTo>
                    <a:pt x="753" y="102"/>
                  </a:lnTo>
                  <a:lnTo>
                    <a:pt x="759" y="102"/>
                  </a:lnTo>
                  <a:lnTo>
                    <a:pt x="788" y="90"/>
                  </a:lnTo>
                  <a:lnTo>
                    <a:pt x="788" y="96"/>
                  </a:lnTo>
                  <a:lnTo>
                    <a:pt x="806" y="84"/>
                  </a:lnTo>
                  <a:lnTo>
                    <a:pt x="818" y="84"/>
                  </a:lnTo>
                  <a:lnTo>
                    <a:pt x="824" y="90"/>
                  </a:lnTo>
                  <a:lnTo>
                    <a:pt x="824" y="108"/>
                  </a:lnTo>
                  <a:lnTo>
                    <a:pt x="829" y="120"/>
                  </a:lnTo>
                  <a:lnTo>
                    <a:pt x="818" y="120"/>
                  </a:lnTo>
                  <a:lnTo>
                    <a:pt x="824" y="126"/>
                  </a:lnTo>
                  <a:lnTo>
                    <a:pt x="835" y="120"/>
                  </a:lnTo>
                  <a:lnTo>
                    <a:pt x="829" y="90"/>
                  </a:lnTo>
                  <a:lnTo>
                    <a:pt x="847" y="84"/>
                  </a:lnTo>
                  <a:lnTo>
                    <a:pt x="853" y="90"/>
                  </a:lnTo>
                  <a:lnTo>
                    <a:pt x="864" y="114"/>
                  </a:lnTo>
                  <a:lnTo>
                    <a:pt x="859" y="126"/>
                  </a:lnTo>
                  <a:lnTo>
                    <a:pt x="847" y="120"/>
                  </a:lnTo>
                  <a:lnTo>
                    <a:pt x="835" y="156"/>
                  </a:lnTo>
                  <a:lnTo>
                    <a:pt x="824" y="168"/>
                  </a:lnTo>
                  <a:lnTo>
                    <a:pt x="794" y="162"/>
                  </a:lnTo>
                  <a:lnTo>
                    <a:pt x="788" y="162"/>
                  </a:lnTo>
                  <a:lnTo>
                    <a:pt x="794" y="150"/>
                  </a:lnTo>
                  <a:lnTo>
                    <a:pt x="794" y="144"/>
                  </a:lnTo>
                  <a:lnTo>
                    <a:pt x="788" y="144"/>
                  </a:lnTo>
                  <a:lnTo>
                    <a:pt x="788" y="150"/>
                  </a:lnTo>
                  <a:lnTo>
                    <a:pt x="777" y="156"/>
                  </a:lnTo>
                  <a:lnTo>
                    <a:pt x="777" y="162"/>
                  </a:lnTo>
                  <a:lnTo>
                    <a:pt x="771" y="168"/>
                  </a:lnTo>
                  <a:lnTo>
                    <a:pt x="730" y="162"/>
                  </a:lnTo>
                  <a:lnTo>
                    <a:pt x="742" y="174"/>
                  </a:lnTo>
                  <a:lnTo>
                    <a:pt x="771" y="174"/>
                  </a:lnTo>
                  <a:lnTo>
                    <a:pt x="783" y="186"/>
                  </a:lnTo>
                  <a:lnTo>
                    <a:pt x="783" y="180"/>
                  </a:lnTo>
                  <a:lnTo>
                    <a:pt x="788" y="180"/>
                  </a:lnTo>
                  <a:lnTo>
                    <a:pt x="794" y="186"/>
                  </a:lnTo>
                  <a:lnTo>
                    <a:pt x="783" y="198"/>
                  </a:lnTo>
                  <a:lnTo>
                    <a:pt x="788" y="204"/>
                  </a:lnTo>
                  <a:lnTo>
                    <a:pt x="788" y="210"/>
                  </a:lnTo>
                  <a:lnTo>
                    <a:pt x="783" y="216"/>
                  </a:lnTo>
                  <a:lnTo>
                    <a:pt x="765" y="228"/>
                  </a:lnTo>
                  <a:lnTo>
                    <a:pt x="759" y="222"/>
                  </a:lnTo>
                  <a:lnTo>
                    <a:pt x="753" y="216"/>
                  </a:lnTo>
                  <a:lnTo>
                    <a:pt x="742" y="216"/>
                  </a:lnTo>
                  <a:lnTo>
                    <a:pt x="742" y="222"/>
                  </a:lnTo>
                  <a:lnTo>
                    <a:pt x="748" y="222"/>
                  </a:lnTo>
                  <a:lnTo>
                    <a:pt x="765" y="234"/>
                  </a:lnTo>
                  <a:lnTo>
                    <a:pt x="788" y="234"/>
                  </a:lnTo>
                  <a:lnTo>
                    <a:pt x="788" y="228"/>
                  </a:lnTo>
                  <a:lnTo>
                    <a:pt x="800" y="222"/>
                  </a:lnTo>
                  <a:lnTo>
                    <a:pt x="806" y="216"/>
                  </a:lnTo>
                  <a:lnTo>
                    <a:pt x="812" y="222"/>
                  </a:lnTo>
                  <a:lnTo>
                    <a:pt x="818" y="222"/>
                  </a:lnTo>
                  <a:lnTo>
                    <a:pt x="824" y="216"/>
                  </a:lnTo>
                  <a:lnTo>
                    <a:pt x="824" y="222"/>
                  </a:lnTo>
                  <a:lnTo>
                    <a:pt x="812" y="246"/>
                  </a:lnTo>
                  <a:lnTo>
                    <a:pt x="800" y="258"/>
                  </a:lnTo>
                  <a:lnTo>
                    <a:pt x="753" y="270"/>
                  </a:lnTo>
                  <a:lnTo>
                    <a:pt x="742" y="264"/>
                  </a:lnTo>
                  <a:lnTo>
                    <a:pt x="748" y="270"/>
                  </a:lnTo>
                  <a:lnTo>
                    <a:pt x="742" y="276"/>
                  </a:lnTo>
                  <a:lnTo>
                    <a:pt x="713" y="312"/>
                  </a:lnTo>
                  <a:lnTo>
                    <a:pt x="707" y="318"/>
                  </a:lnTo>
                  <a:lnTo>
                    <a:pt x="701" y="312"/>
                  </a:lnTo>
                  <a:lnTo>
                    <a:pt x="707" y="318"/>
                  </a:lnTo>
                  <a:lnTo>
                    <a:pt x="695" y="336"/>
                  </a:lnTo>
                  <a:lnTo>
                    <a:pt x="683" y="348"/>
                  </a:lnTo>
                  <a:lnTo>
                    <a:pt x="683" y="366"/>
                  </a:lnTo>
                  <a:lnTo>
                    <a:pt x="677" y="372"/>
                  </a:lnTo>
                  <a:lnTo>
                    <a:pt x="672" y="354"/>
                  </a:lnTo>
                  <a:lnTo>
                    <a:pt x="677" y="378"/>
                  </a:lnTo>
                  <a:lnTo>
                    <a:pt x="672" y="390"/>
                  </a:lnTo>
                  <a:lnTo>
                    <a:pt x="619" y="408"/>
                  </a:lnTo>
                  <a:lnTo>
                    <a:pt x="607" y="396"/>
                  </a:lnTo>
                  <a:lnTo>
                    <a:pt x="555" y="360"/>
                  </a:lnTo>
                  <a:lnTo>
                    <a:pt x="508" y="324"/>
                  </a:lnTo>
                  <a:lnTo>
                    <a:pt x="479" y="306"/>
                  </a:lnTo>
                  <a:lnTo>
                    <a:pt x="455" y="312"/>
                  </a:lnTo>
                  <a:lnTo>
                    <a:pt x="415" y="318"/>
                  </a:lnTo>
                  <a:lnTo>
                    <a:pt x="391" y="324"/>
                  </a:lnTo>
                  <a:lnTo>
                    <a:pt x="368" y="324"/>
                  </a:lnTo>
                  <a:lnTo>
                    <a:pt x="368" y="306"/>
                  </a:lnTo>
                  <a:lnTo>
                    <a:pt x="356" y="300"/>
                  </a:lnTo>
                  <a:lnTo>
                    <a:pt x="350" y="294"/>
                  </a:lnTo>
                  <a:lnTo>
                    <a:pt x="350" y="288"/>
                  </a:lnTo>
                  <a:lnTo>
                    <a:pt x="339" y="300"/>
                  </a:lnTo>
                  <a:lnTo>
                    <a:pt x="333" y="294"/>
                  </a:lnTo>
                  <a:lnTo>
                    <a:pt x="339" y="294"/>
                  </a:lnTo>
                  <a:lnTo>
                    <a:pt x="333" y="288"/>
                  </a:lnTo>
                  <a:lnTo>
                    <a:pt x="304" y="288"/>
                  </a:lnTo>
                  <a:lnTo>
                    <a:pt x="263" y="294"/>
                  </a:lnTo>
                  <a:lnTo>
                    <a:pt x="251" y="294"/>
                  </a:lnTo>
                  <a:lnTo>
                    <a:pt x="239" y="294"/>
                  </a:lnTo>
                  <a:lnTo>
                    <a:pt x="216" y="300"/>
                  </a:lnTo>
                  <a:lnTo>
                    <a:pt x="198" y="300"/>
                  </a:lnTo>
                  <a:lnTo>
                    <a:pt x="193" y="300"/>
                  </a:lnTo>
                  <a:lnTo>
                    <a:pt x="193" y="306"/>
                  </a:lnTo>
                  <a:lnTo>
                    <a:pt x="175" y="312"/>
                  </a:lnTo>
                  <a:lnTo>
                    <a:pt x="158" y="324"/>
                  </a:lnTo>
                  <a:lnTo>
                    <a:pt x="146" y="324"/>
                  </a:lnTo>
                  <a:lnTo>
                    <a:pt x="134" y="330"/>
                  </a:lnTo>
                  <a:lnTo>
                    <a:pt x="123" y="336"/>
                  </a:lnTo>
                  <a:lnTo>
                    <a:pt x="82" y="342"/>
                  </a:lnTo>
                  <a:lnTo>
                    <a:pt x="41" y="348"/>
                  </a:lnTo>
                  <a:close/>
                  <a:moveTo>
                    <a:pt x="888" y="108"/>
                  </a:moveTo>
                  <a:lnTo>
                    <a:pt x="882" y="96"/>
                  </a:lnTo>
                  <a:lnTo>
                    <a:pt x="894" y="114"/>
                  </a:lnTo>
                  <a:lnTo>
                    <a:pt x="894" y="168"/>
                  </a:lnTo>
                  <a:lnTo>
                    <a:pt x="876" y="174"/>
                  </a:lnTo>
                  <a:lnTo>
                    <a:pt x="876" y="168"/>
                  </a:lnTo>
                  <a:lnTo>
                    <a:pt x="894" y="162"/>
                  </a:lnTo>
                  <a:lnTo>
                    <a:pt x="894" y="120"/>
                  </a:lnTo>
                  <a:lnTo>
                    <a:pt x="888" y="108"/>
                  </a:lnTo>
                  <a:close/>
                  <a:moveTo>
                    <a:pt x="853" y="198"/>
                  </a:moveTo>
                  <a:lnTo>
                    <a:pt x="853" y="192"/>
                  </a:lnTo>
                  <a:lnTo>
                    <a:pt x="870" y="174"/>
                  </a:lnTo>
                  <a:lnTo>
                    <a:pt x="853" y="198"/>
                  </a:lnTo>
                  <a:close/>
                  <a:moveTo>
                    <a:pt x="812" y="270"/>
                  </a:moveTo>
                  <a:lnTo>
                    <a:pt x="806" y="270"/>
                  </a:lnTo>
                  <a:lnTo>
                    <a:pt x="818" y="246"/>
                  </a:lnTo>
                  <a:lnTo>
                    <a:pt x="829" y="228"/>
                  </a:lnTo>
                  <a:lnTo>
                    <a:pt x="812" y="270"/>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46" name="Freeform 205">
              <a:extLst>
                <a:ext uri="{FF2B5EF4-FFF2-40B4-BE49-F238E27FC236}">
                  <a16:creationId xmlns:a16="http://schemas.microsoft.com/office/drawing/2014/main" id="{0F3005F7-4892-4BBB-928E-BF91DE5B9525}"/>
                </a:ext>
              </a:extLst>
            </p:cNvPr>
            <p:cNvSpPr>
              <a:spLocks noChangeAspect="1"/>
            </p:cNvSpPr>
            <p:nvPr/>
          </p:nvSpPr>
          <p:spPr bwMode="auto">
            <a:xfrm>
              <a:off x="2438400" y="358775"/>
              <a:ext cx="828675" cy="511175"/>
            </a:xfrm>
            <a:custGeom>
              <a:avLst/>
              <a:gdLst>
                <a:gd name="T0" fmla="*/ 588533 w 666"/>
                <a:gd name="T1" fmla="*/ 503975 h 426"/>
                <a:gd name="T2" fmla="*/ 559916 w 666"/>
                <a:gd name="T3" fmla="*/ 503975 h 426"/>
                <a:gd name="T4" fmla="*/ 480283 w 666"/>
                <a:gd name="T5" fmla="*/ 503975 h 426"/>
                <a:gd name="T6" fmla="*/ 457886 w 666"/>
                <a:gd name="T7" fmla="*/ 503975 h 426"/>
                <a:gd name="T8" fmla="*/ 391941 w 666"/>
                <a:gd name="T9" fmla="*/ 496776 h 426"/>
                <a:gd name="T10" fmla="*/ 225210 w 666"/>
                <a:gd name="T11" fmla="*/ 489576 h 426"/>
                <a:gd name="T12" fmla="*/ 115716 w 666"/>
                <a:gd name="T13" fmla="*/ 482376 h 426"/>
                <a:gd name="T14" fmla="*/ 115716 w 666"/>
                <a:gd name="T15" fmla="*/ 482376 h 426"/>
                <a:gd name="T16" fmla="*/ 0 w 666"/>
                <a:gd name="T17" fmla="*/ 475177 h 426"/>
                <a:gd name="T18" fmla="*/ 0 w 666"/>
                <a:gd name="T19" fmla="*/ 417580 h 426"/>
                <a:gd name="T20" fmla="*/ 7466 w 666"/>
                <a:gd name="T21" fmla="*/ 381581 h 426"/>
                <a:gd name="T22" fmla="*/ 7466 w 666"/>
                <a:gd name="T23" fmla="*/ 367182 h 426"/>
                <a:gd name="T24" fmla="*/ 14931 w 666"/>
                <a:gd name="T25" fmla="*/ 259187 h 426"/>
                <a:gd name="T26" fmla="*/ 14931 w 666"/>
                <a:gd name="T27" fmla="*/ 244788 h 426"/>
                <a:gd name="T28" fmla="*/ 21152 w 666"/>
                <a:gd name="T29" fmla="*/ 151193 h 426"/>
                <a:gd name="T30" fmla="*/ 28618 w 666"/>
                <a:gd name="T31" fmla="*/ 93595 h 426"/>
                <a:gd name="T32" fmla="*/ 36083 w 666"/>
                <a:gd name="T33" fmla="*/ 50398 h 426"/>
                <a:gd name="T34" fmla="*/ 36083 w 666"/>
                <a:gd name="T35" fmla="*/ 0 h 426"/>
                <a:gd name="T36" fmla="*/ 153044 w 666"/>
                <a:gd name="T37" fmla="*/ 7200 h 426"/>
                <a:gd name="T38" fmla="*/ 253828 w 666"/>
                <a:gd name="T39" fmla="*/ 14399 h 426"/>
                <a:gd name="T40" fmla="*/ 304843 w 666"/>
                <a:gd name="T41" fmla="*/ 14399 h 426"/>
                <a:gd name="T42" fmla="*/ 442955 w 666"/>
                <a:gd name="T43" fmla="*/ 21599 h 426"/>
                <a:gd name="T44" fmla="*/ 516367 w 666"/>
                <a:gd name="T45" fmla="*/ 28799 h 426"/>
                <a:gd name="T46" fmla="*/ 573602 w 666"/>
                <a:gd name="T47" fmla="*/ 28799 h 426"/>
                <a:gd name="T48" fmla="*/ 683097 w 666"/>
                <a:gd name="T49" fmla="*/ 28799 h 426"/>
                <a:gd name="T50" fmla="*/ 762729 w 666"/>
                <a:gd name="T51" fmla="*/ 28799 h 426"/>
                <a:gd name="T52" fmla="*/ 762729 w 666"/>
                <a:gd name="T53" fmla="*/ 57597 h 426"/>
                <a:gd name="T54" fmla="*/ 770195 w 666"/>
                <a:gd name="T55" fmla="*/ 79196 h 426"/>
                <a:gd name="T56" fmla="*/ 762729 w 666"/>
                <a:gd name="T57" fmla="*/ 100795 h 426"/>
                <a:gd name="T58" fmla="*/ 770195 w 666"/>
                <a:gd name="T59" fmla="*/ 100795 h 426"/>
                <a:gd name="T60" fmla="*/ 770195 w 666"/>
                <a:gd name="T61" fmla="*/ 122394 h 426"/>
                <a:gd name="T62" fmla="*/ 770195 w 666"/>
                <a:gd name="T63" fmla="*/ 122394 h 426"/>
                <a:gd name="T64" fmla="*/ 762729 w 666"/>
                <a:gd name="T65" fmla="*/ 129594 h 426"/>
                <a:gd name="T66" fmla="*/ 770195 w 666"/>
                <a:gd name="T67" fmla="*/ 136793 h 426"/>
                <a:gd name="T68" fmla="*/ 770195 w 666"/>
                <a:gd name="T69" fmla="*/ 143993 h 426"/>
                <a:gd name="T70" fmla="*/ 770195 w 666"/>
                <a:gd name="T71" fmla="*/ 151193 h 426"/>
                <a:gd name="T72" fmla="*/ 770195 w 666"/>
                <a:gd name="T73" fmla="*/ 151193 h 426"/>
                <a:gd name="T74" fmla="*/ 770195 w 666"/>
                <a:gd name="T75" fmla="*/ 158392 h 426"/>
                <a:gd name="T76" fmla="*/ 770195 w 666"/>
                <a:gd name="T77" fmla="*/ 158392 h 426"/>
                <a:gd name="T78" fmla="*/ 770195 w 666"/>
                <a:gd name="T79" fmla="*/ 158392 h 426"/>
                <a:gd name="T80" fmla="*/ 777660 w 666"/>
                <a:gd name="T81" fmla="*/ 201590 h 426"/>
                <a:gd name="T82" fmla="*/ 777660 w 666"/>
                <a:gd name="T83" fmla="*/ 208790 h 426"/>
                <a:gd name="T84" fmla="*/ 792592 w 666"/>
                <a:gd name="T85" fmla="*/ 237588 h 426"/>
                <a:gd name="T86" fmla="*/ 800057 w 666"/>
                <a:gd name="T87" fmla="*/ 251988 h 426"/>
                <a:gd name="T88" fmla="*/ 800057 w 666"/>
                <a:gd name="T89" fmla="*/ 266387 h 426"/>
                <a:gd name="T90" fmla="*/ 800057 w 666"/>
                <a:gd name="T91" fmla="*/ 280786 h 426"/>
                <a:gd name="T92" fmla="*/ 800057 w 666"/>
                <a:gd name="T93" fmla="*/ 280786 h 426"/>
                <a:gd name="T94" fmla="*/ 800057 w 666"/>
                <a:gd name="T95" fmla="*/ 309585 h 426"/>
                <a:gd name="T96" fmla="*/ 800057 w 666"/>
                <a:gd name="T97" fmla="*/ 323984 h 426"/>
                <a:gd name="T98" fmla="*/ 800057 w 666"/>
                <a:gd name="T99" fmla="*/ 345583 h 426"/>
                <a:gd name="T100" fmla="*/ 806278 w 666"/>
                <a:gd name="T101" fmla="*/ 359982 h 426"/>
                <a:gd name="T102" fmla="*/ 800057 w 666"/>
                <a:gd name="T103" fmla="*/ 374382 h 426"/>
                <a:gd name="T104" fmla="*/ 806278 w 666"/>
                <a:gd name="T105" fmla="*/ 403180 h 426"/>
                <a:gd name="T106" fmla="*/ 806278 w 666"/>
                <a:gd name="T107" fmla="*/ 403180 h 426"/>
                <a:gd name="T108" fmla="*/ 813744 w 666"/>
                <a:gd name="T109" fmla="*/ 431979 h 426"/>
                <a:gd name="T110" fmla="*/ 821209 w 666"/>
                <a:gd name="T111" fmla="*/ 446378 h 426"/>
                <a:gd name="T112" fmla="*/ 828675 w 666"/>
                <a:gd name="T113" fmla="*/ 489576 h 426"/>
                <a:gd name="T114" fmla="*/ 828675 w 666"/>
                <a:gd name="T115" fmla="*/ 496776 h 426"/>
                <a:gd name="T116" fmla="*/ 828675 w 666"/>
                <a:gd name="T117" fmla="*/ 511175 h 426"/>
                <a:gd name="T118" fmla="*/ 756508 w 666"/>
                <a:gd name="T119" fmla="*/ 511175 h 426"/>
                <a:gd name="T120" fmla="*/ 668166 w 666"/>
                <a:gd name="T121" fmla="*/ 511175 h 426"/>
                <a:gd name="T122" fmla="*/ 668166 w 666"/>
                <a:gd name="T123" fmla="*/ 511175 h 426"/>
                <a:gd name="T124" fmla="*/ 588533 w 666"/>
                <a:gd name="T125" fmla="*/ 503975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66" h="426">
                  <a:moveTo>
                    <a:pt x="473" y="420"/>
                  </a:moveTo>
                  <a:lnTo>
                    <a:pt x="450" y="420"/>
                  </a:lnTo>
                  <a:lnTo>
                    <a:pt x="386" y="420"/>
                  </a:lnTo>
                  <a:lnTo>
                    <a:pt x="368" y="420"/>
                  </a:lnTo>
                  <a:lnTo>
                    <a:pt x="315" y="414"/>
                  </a:lnTo>
                  <a:lnTo>
                    <a:pt x="181" y="408"/>
                  </a:lnTo>
                  <a:lnTo>
                    <a:pt x="93" y="402"/>
                  </a:lnTo>
                  <a:lnTo>
                    <a:pt x="0" y="396"/>
                  </a:lnTo>
                  <a:lnTo>
                    <a:pt x="0" y="348"/>
                  </a:lnTo>
                  <a:lnTo>
                    <a:pt x="6" y="318"/>
                  </a:lnTo>
                  <a:lnTo>
                    <a:pt x="6" y="306"/>
                  </a:lnTo>
                  <a:lnTo>
                    <a:pt x="12" y="216"/>
                  </a:lnTo>
                  <a:lnTo>
                    <a:pt x="12" y="204"/>
                  </a:lnTo>
                  <a:lnTo>
                    <a:pt x="17" y="126"/>
                  </a:lnTo>
                  <a:lnTo>
                    <a:pt x="23" y="78"/>
                  </a:lnTo>
                  <a:lnTo>
                    <a:pt x="29" y="42"/>
                  </a:lnTo>
                  <a:lnTo>
                    <a:pt x="29" y="0"/>
                  </a:lnTo>
                  <a:lnTo>
                    <a:pt x="123" y="6"/>
                  </a:lnTo>
                  <a:lnTo>
                    <a:pt x="204" y="12"/>
                  </a:lnTo>
                  <a:lnTo>
                    <a:pt x="245" y="12"/>
                  </a:lnTo>
                  <a:lnTo>
                    <a:pt x="356" y="18"/>
                  </a:lnTo>
                  <a:lnTo>
                    <a:pt x="415" y="24"/>
                  </a:lnTo>
                  <a:lnTo>
                    <a:pt x="461" y="24"/>
                  </a:lnTo>
                  <a:lnTo>
                    <a:pt x="549" y="24"/>
                  </a:lnTo>
                  <a:lnTo>
                    <a:pt x="613" y="24"/>
                  </a:lnTo>
                  <a:lnTo>
                    <a:pt x="613" y="48"/>
                  </a:lnTo>
                  <a:lnTo>
                    <a:pt x="619" y="66"/>
                  </a:lnTo>
                  <a:lnTo>
                    <a:pt x="613" y="84"/>
                  </a:lnTo>
                  <a:lnTo>
                    <a:pt x="619" y="84"/>
                  </a:lnTo>
                  <a:lnTo>
                    <a:pt x="619" y="102"/>
                  </a:lnTo>
                  <a:lnTo>
                    <a:pt x="613" y="108"/>
                  </a:lnTo>
                  <a:lnTo>
                    <a:pt x="619" y="114"/>
                  </a:lnTo>
                  <a:lnTo>
                    <a:pt x="619" y="120"/>
                  </a:lnTo>
                  <a:lnTo>
                    <a:pt x="619" y="126"/>
                  </a:lnTo>
                  <a:lnTo>
                    <a:pt x="619" y="132"/>
                  </a:lnTo>
                  <a:lnTo>
                    <a:pt x="625" y="168"/>
                  </a:lnTo>
                  <a:lnTo>
                    <a:pt x="625" y="174"/>
                  </a:lnTo>
                  <a:lnTo>
                    <a:pt x="637" y="198"/>
                  </a:lnTo>
                  <a:lnTo>
                    <a:pt x="643" y="210"/>
                  </a:lnTo>
                  <a:lnTo>
                    <a:pt x="643" y="222"/>
                  </a:lnTo>
                  <a:lnTo>
                    <a:pt x="643" y="234"/>
                  </a:lnTo>
                  <a:lnTo>
                    <a:pt x="643" y="258"/>
                  </a:lnTo>
                  <a:lnTo>
                    <a:pt x="643" y="270"/>
                  </a:lnTo>
                  <a:lnTo>
                    <a:pt x="643" y="288"/>
                  </a:lnTo>
                  <a:lnTo>
                    <a:pt x="648" y="300"/>
                  </a:lnTo>
                  <a:lnTo>
                    <a:pt x="643" y="312"/>
                  </a:lnTo>
                  <a:lnTo>
                    <a:pt x="648" y="336"/>
                  </a:lnTo>
                  <a:lnTo>
                    <a:pt x="654" y="360"/>
                  </a:lnTo>
                  <a:lnTo>
                    <a:pt x="660" y="372"/>
                  </a:lnTo>
                  <a:lnTo>
                    <a:pt x="666" y="408"/>
                  </a:lnTo>
                  <a:lnTo>
                    <a:pt x="666" y="414"/>
                  </a:lnTo>
                  <a:lnTo>
                    <a:pt x="666" y="426"/>
                  </a:lnTo>
                  <a:lnTo>
                    <a:pt x="608" y="426"/>
                  </a:lnTo>
                  <a:lnTo>
                    <a:pt x="537" y="426"/>
                  </a:lnTo>
                  <a:lnTo>
                    <a:pt x="473" y="420"/>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47" name="Freeform 206">
              <a:extLst>
                <a:ext uri="{FF2B5EF4-FFF2-40B4-BE49-F238E27FC236}">
                  <a16:creationId xmlns:a16="http://schemas.microsoft.com/office/drawing/2014/main" id="{DAC82AE5-6149-46B5-BE42-31F72514FB83}"/>
                </a:ext>
              </a:extLst>
            </p:cNvPr>
            <p:cNvSpPr>
              <a:spLocks noChangeAspect="1"/>
            </p:cNvSpPr>
            <p:nvPr/>
          </p:nvSpPr>
          <p:spPr bwMode="auto">
            <a:xfrm>
              <a:off x="4643438" y="1343025"/>
              <a:ext cx="530225" cy="598488"/>
            </a:xfrm>
            <a:custGeom>
              <a:avLst/>
              <a:gdLst>
                <a:gd name="T0" fmla="*/ 58499 w 426"/>
                <a:gd name="T1" fmla="*/ 519170 h 498"/>
                <a:gd name="T2" fmla="*/ 43563 w 426"/>
                <a:gd name="T3" fmla="*/ 497538 h 498"/>
                <a:gd name="T4" fmla="*/ 43563 w 426"/>
                <a:gd name="T5" fmla="*/ 461485 h 498"/>
                <a:gd name="T6" fmla="*/ 36095 w 426"/>
                <a:gd name="T7" fmla="*/ 425431 h 498"/>
                <a:gd name="T8" fmla="*/ 36095 w 426"/>
                <a:gd name="T9" fmla="*/ 382167 h 498"/>
                <a:gd name="T10" fmla="*/ 28627 w 426"/>
                <a:gd name="T11" fmla="*/ 331692 h 498"/>
                <a:gd name="T12" fmla="*/ 21159 w 426"/>
                <a:gd name="T13" fmla="*/ 274007 h 498"/>
                <a:gd name="T14" fmla="*/ 14936 w 426"/>
                <a:gd name="T15" fmla="*/ 230742 h 498"/>
                <a:gd name="T16" fmla="*/ 7468 w 426"/>
                <a:gd name="T17" fmla="*/ 180267 h 498"/>
                <a:gd name="T18" fmla="*/ 7468 w 426"/>
                <a:gd name="T19" fmla="*/ 144214 h 498"/>
                <a:gd name="T20" fmla="*/ 51031 w 426"/>
                <a:gd name="T21" fmla="*/ 108160 h 498"/>
                <a:gd name="T22" fmla="*/ 109530 w 426"/>
                <a:gd name="T23" fmla="*/ 100950 h 498"/>
                <a:gd name="T24" fmla="*/ 153093 w 426"/>
                <a:gd name="T25" fmla="*/ 93739 h 498"/>
                <a:gd name="T26" fmla="*/ 217815 w 426"/>
                <a:gd name="T27" fmla="*/ 115371 h 498"/>
                <a:gd name="T28" fmla="*/ 240219 w 426"/>
                <a:gd name="T29" fmla="*/ 115371 h 498"/>
                <a:gd name="T30" fmla="*/ 232751 w 426"/>
                <a:gd name="T31" fmla="*/ 129793 h 498"/>
                <a:gd name="T32" fmla="*/ 268846 w 426"/>
                <a:gd name="T33" fmla="*/ 129793 h 498"/>
                <a:gd name="T34" fmla="*/ 334813 w 426"/>
                <a:gd name="T35" fmla="*/ 100950 h 498"/>
                <a:gd name="T36" fmla="*/ 363441 w 426"/>
                <a:gd name="T37" fmla="*/ 100950 h 498"/>
                <a:gd name="T38" fmla="*/ 399536 w 426"/>
                <a:gd name="T39" fmla="*/ 57686 h 498"/>
                <a:gd name="T40" fmla="*/ 494130 w 426"/>
                <a:gd name="T41" fmla="*/ 0 h 498"/>
                <a:gd name="T42" fmla="*/ 509066 w 426"/>
                <a:gd name="T43" fmla="*/ 79318 h 498"/>
                <a:gd name="T44" fmla="*/ 516534 w 426"/>
                <a:gd name="T45" fmla="*/ 137003 h 498"/>
                <a:gd name="T46" fmla="*/ 524002 w 426"/>
                <a:gd name="T47" fmla="*/ 180267 h 498"/>
                <a:gd name="T48" fmla="*/ 516534 w 426"/>
                <a:gd name="T49" fmla="*/ 223532 h 498"/>
                <a:gd name="T50" fmla="*/ 524002 w 426"/>
                <a:gd name="T51" fmla="*/ 252374 h 498"/>
                <a:gd name="T52" fmla="*/ 524002 w 426"/>
                <a:gd name="T53" fmla="*/ 288428 h 498"/>
                <a:gd name="T54" fmla="*/ 516534 w 426"/>
                <a:gd name="T55" fmla="*/ 310060 h 498"/>
                <a:gd name="T56" fmla="*/ 516534 w 426"/>
                <a:gd name="T57" fmla="*/ 331692 h 498"/>
                <a:gd name="T58" fmla="*/ 516534 w 426"/>
                <a:gd name="T59" fmla="*/ 346114 h 498"/>
                <a:gd name="T60" fmla="*/ 509066 w 426"/>
                <a:gd name="T61" fmla="*/ 360535 h 498"/>
                <a:gd name="T62" fmla="*/ 516534 w 426"/>
                <a:gd name="T63" fmla="*/ 382167 h 498"/>
                <a:gd name="T64" fmla="*/ 494130 w 426"/>
                <a:gd name="T65" fmla="*/ 396588 h 498"/>
                <a:gd name="T66" fmla="*/ 472971 w 426"/>
                <a:gd name="T67" fmla="*/ 425431 h 498"/>
                <a:gd name="T68" fmla="*/ 450567 w 426"/>
                <a:gd name="T69" fmla="*/ 425431 h 498"/>
                <a:gd name="T70" fmla="*/ 435631 w 426"/>
                <a:gd name="T71" fmla="*/ 447063 h 498"/>
                <a:gd name="T72" fmla="*/ 421940 w 426"/>
                <a:gd name="T73" fmla="*/ 461485 h 498"/>
                <a:gd name="T74" fmla="*/ 421940 w 426"/>
                <a:gd name="T75" fmla="*/ 483117 h 498"/>
                <a:gd name="T76" fmla="*/ 421940 w 426"/>
                <a:gd name="T77" fmla="*/ 490328 h 498"/>
                <a:gd name="T78" fmla="*/ 414472 w 426"/>
                <a:gd name="T79" fmla="*/ 504749 h 498"/>
                <a:gd name="T80" fmla="*/ 407004 w 426"/>
                <a:gd name="T81" fmla="*/ 519170 h 498"/>
                <a:gd name="T82" fmla="*/ 399536 w 426"/>
                <a:gd name="T83" fmla="*/ 497538 h 498"/>
                <a:gd name="T84" fmla="*/ 385844 w 426"/>
                <a:gd name="T85" fmla="*/ 497538 h 498"/>
                <a:gd name="T86" fmla="*/ 378377 w 426"/>
                <a:gd name="T87" fmla="*/ 526381 h 498"/>
                <a:gd name="T88" fmla="*/ 378377 w 426"/>
                <a:gd name="T89" fmla="*/ 562435 h 498"/>
                <a:gd name="T90" fmla="*/ 370909 w 426"/>
                <a:gd name="T91" fmla="*/ 569645 h 498"/>
                <a:gd name="T92" fmla="*/ 348505 w 426"/>
                <a:gd name="T93" fmla="*/ 598488 h 498"/>
                <a:gd name="T94" fmla="*/ 327345 w 426"/>
                <a:gd name="T95" fmla="*/ 591277 h 498"/>
                <a:gd name="T96" fmla="*/ 319878 w 426"/>
                <a:gd name="T97" fmla="*/ 584067 h 498"/>
                <a:gd name="T98" fmla="*/ 291250 w 426"/>
                <a:gd name="T99" fmla="*/ 555224 h 498"/>
                <a:gd name="T100" fmla="*/ 261379 w 426"/>
                <a:gd name="T101" fmla="*/ 576856 h 498"/>
                <a:gd name="T102" fmla="*/ 240219 w 426"/>
                <a:gd name="T103" fmla="*/ 584067 h 498"/>
                <a:gd name="T104" fmla="*/ 210347 w 426"/>
                <a:gd name="T105" fmla="*/ 569645 h 498"/>
                <a:gd name="T106" fmla="*/ 204124 w 426"/>
                <a:gd name="T107" fmla="*/ 584067 h 498"/>
                <a:gd name="T108" fmla="*/ 166784 w 426"/>
                <a:gd name="T109" fmla="*/ 569645 h 498"/>
                <a:gd name="T110" fmla="*/ 123221 w 426"/>
                <a:gd name="T111" fmla="*/ 562435 h 498"/>
                <a:gd name="T112" fmla="*/ 109530 w 426"/>
                <a:gd name="T113" fmla="*/ 533592 h 498"/>
                <a:gd name="T114" fmla="*/ 94594 w 426"/>
                <a:gd name="T115" fmla="*/ 519170 h 498"/>
                <a:gd name="T116" fmla="*/ 72190 w 426"/>
                <a:gd name="T117" fmla="*/ 526381 h 4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6" h="498">
                  <a:moveTo>
                    <a:pt x="58" y="438"/>
                  </a:moveTo>
                  <a:lnTo>
                    <a:pt x="47" y="432"/>
                  </a:lnTo>
                  <a:lnTo>
                    <a:pt x="41" y="438"/>
                  </a:lnTo>
                  <a:lnTo>
                    <a:pt x="35" y="414"/>
                  </a:lnTo>
                  <a:lnTo>
                    <a:pt x="35" y="384"/>
                  </a:lnTo>
                  <a:lnTo>
                    <a:pt x="35" y="378"/>
                  </a:lnTo>
                  <a:lnTo>
                    <a:pt x="29" y="354"/>
                  </a:lnTo>
                  <a:lnTo>
                    <a:pt x="29" y="330"/>
                  </a:lnTo>
                  <a:lnTo>
                    <a:pt x="29" y="318"/>
                  </a:lnTo>
                  <a:lnTo>
                    <a:pt x="23" y="282"/>
                  </a:lnTo>
                  <a:lnTo>
                    <a:pt x="23" y="276"/>
                  </a:lnTo>
                  <a:lnTo>
                    <a:pt x="17" y="246"/>
                  </a:lnTo>
                  <a:lnTo>
                    <a:pt x="17" y="228"/>
                  </a:lnTo>
                  <a:lnTo>
                    <a:pt x="12" y="198"/>
                  </a:lnTo>
                  <a:lnTo>
                    <a:pt x="12" y="192"/>
                  </a:lnTo>
                  <a:lnTo>
                    <a:pt x="6" y="156"/>
                  </a:lnTo>
                  <a:lnTo>
                    <a:pt x="6" y="150"/>
                  </a:lnTo>
                  <a:lnTo>
                    <a:pt x="6" y="132"/>
                  </a:lnTo>
                  <a:lnTo>
                    <a:pt x="6" y="120"/>
                  </a:lnTo>
                  <a:lnTo>
                    <a:pt x="0" y="96"/>
                  </a:lnTo>
                  <a:lnTo>
                    <a:pt x="41" y="90"/>
                  </a:lnTo>
                  <a:lnTo>
                    <a:pt x="88" y="84"/>
                  </a:lnTo>
                  <a:lnTo>
                    <a:pt x="99" y="84"/>
                  </a:lnTo>
                  <a:lnTo>
                    <a:pt x="123" y="78"/>
                  </a:lnTo>
                  <a:lnTo>
                    <a:pt x="158" y="90"/>
                  </a:lnTo>
                  <a:lnTo>
                    <a:pt x="175" y="96"/>
                  </a:lnTo>
                  <a:lnTo>
                    <a:pt x="193" y="96"/>
                  </a:lnTo>
                  <a:lnTo>
                    <a:pt x="169" y="108"/>
                  </a:lnTo>
                  <a:lnTo>
                    <a:pt x="187" y="108"/>
                  </a:lnTo>
                  <a:lnTo>
                    <a:pt x="204" y="102"/>
                  </a:lnTo>
                  <a:lnTo>
                    <a:pt x="216" y="108"/>
                  </a:lnTo>
                  <a:lnTo>
                    <a:pt x="239" y="102"/>
                  </a:lnTo>
                  <a:lnTo>
                    <a:pt x="269" y="84"/>
                  </a:lnTo>
                  <a:lnTo>
                    <a:pt x="275" y="90"/>
                  </a:lnTo>
                  <a:lnTo>
                    <a:pt x="292" y="84"/>
                  </a:lnTo>
                  <a:lnTo>
                    <a:pt x="315" y="66"/>
                  </a:lnTo>
                  <a:lnTo>
                    <a:pt x="321" y="48"/>
                  </a:lnTo>
                  <a:lnTo>
                    <a:pt x="356" y="30"/>
                  </a:lnTo>
                  <a:lnTo>
                    <a:pt x="397" y="0"/>
                  </a:lnTo>
                  <a:lnTo>
                    <a:pt x="403" y="18"/>
                  </a:lnTo>
                  <a:lnTo>
                    <a:pt x="409" y="66"/>
                  </a:lnTo>
                  <a:lnTo>
                    <a:pt x="415" y="114"/>
                  </a:lnTo>
                  <a:lnTo>
                    <a:pt x="421" y="144"/>
                  </a:lnTo>
                  <a:lnTo>
                    <a:pt x="421" y="150"/>
                  </a:lnTo>
                  <a:lnTo>
                    <a:pt x="426" y="180"/>
                  </a:lnTo>
                  <a:lnTo>
                    <a:pt x="415" y="186"/>
                  </a:lnTo>
                  <a:lnTo>
                    <a:pt x="421" y="198"/>
                  </a:lnTo>
                  <a:lnTo>
                    <a:pt x="421" y="210"/>
                  </a:lnTo>
                  <a:lnTo>
                    <a:pt x="426" y="222"/>
                  </a:lnTo>
                  <a:lnTo>
                    <a:pt x="421" y="240"/>
                  </a:lnTo>
                  <a:lnTo>
                    <a:pt x="421" y="246"/>
                  </a:lnTo>
                  <a:lnTo>
                    <a:pt x="415" y="258"/>
                  </a:lnTo>
                  <a:lnTo>
                    <a:pt x="421" y="276"/>
                  </a:lnTo>
                  <a:lnTo>
                    <a:pt x="415" y="276"/>
                  </a:lnTo>
                  <a:lnTo>
                    <a:pt x="415" y="282"/>
                  </a:lnTo>
                  <a:lnTo>
                    <a:pt x="415" y="288"/>
                  </a:lnTo>
                  <a:lnTo>
                    <a:pt x="415" y="294"/>
                  </a:lnTo>
                  <a:lnTo>
                    <a:pt x="409" y="300"/>
                  </a:lnTo>
                  <a:lnTo>
                    <a:pt x="415" y="306"/>
                  </a:lnTo>
                  <a:lnTo>
                    <a:pt x="415" y="318"/>
                  </a:lnTo>
                  <a:lnTo>
                    <a:pt x="409" y="318"/>
                  </a:lnTo>
                  <a:lnTo>
                    <a:pt x="397" y="330"/>
                  </a:lnTo>
                  <a:lnTo>
                    <a:pt x="391" y="342"/>
                  </a:lnTo>
                  <a:lnTo>
                    <a:pt x="380" y="354"/>
                  </a:lnTo>
                  <a:lnTo>
                    <a:pt x="368" y="360"/>
                  </a:lnTo>
                  <a:lnTo>
                    <a:pt x="362" y="354"/>
                  </a:lnTo>
                  <a:lnTo>
                    <a:pt x="350" y="366"/>
                  </a:lnTo>
                  <a:lnTo>
                    <a:pt x="350" y="372"/>
                  </a:lnTo>
                  <a:lnTo>
                    <a:pt x="345" y="372"/>
                  </a:lnTo>
                  <a:lnTo>
                    <a:pt x="339" y="384"/>
                  </a:lnTo>
                  <a:lnTo>
                    <a:pt x="339" y="390"/>
                  </a:lnTo>
                  <a:lnTo>
                    <a:pt x="339" y="402"/>
                  </a:lnTo>
                  <a:lnTo>
                    <a:pt x="333" y="402"/>
                  </a:lnTo>
                  <a:lnTo>
                    <a:pt x="339" y="408"/>
                  </a:lnTo>
                  <a:lnTo>
                    <a:pt x="339" y="420"/>
                  </a:lnTo>
                  <a:lnTo>
                    <a:pt x="333" y="420"/>
                  </a:lnTo>
                  <a:lnTo>
                    <a:pt x="333" y="426"/>
                  </a:lnTo>
                  <a:lnTo>
                    <a:pt x="327" y="432"/>
                  </a:lnTo>
                  <a:lnTo>
                    <a:pt x="327" y="420"/>
                  </a:lnTo>
                  <a:lnTo>
                    <a:pt x="321" y="414"/>
                  </a:lnTo>
                  <a:lnTo>
                    <a:pt x="315" y="414"/>
                  </a:lnTo>
                  <a:lnTo>
                    <a:pt x="310" y="414"/>
                  </a:lnTo>
                  <a:lnTo>
                    <a:pt x="310" y="426"/>
                  </a:lnTo>
                  <a:lnTo>
                    <a:pt x="304" y="438"/>
                  </a:lnTo>
                  <a:lnTo>
                    <a:pt x="298" y="450"/>
                  </a:lnTo>
                  <a:lnTo>
                    <a:pt x="304" y="468"/>
                  </a:lnTo>
                  <a:lnTo>
                    <a:pt x="304" y="474"/>
                  </a:lnTo>
                  <a:lnTo>
                    <a:pt x="298" y="474"/>
                  </a:lnTo>
                  <a:lnTo>
                    <a:pt x="292" y="492"/>
                  </a:lnTo>
                  <a:lnTo>
                    <a:pt x="280" y="498"/>
                  </a:lnTo>
                  <a:lnTo>
                    <a:pt x="269" y="498"/>
                  </a:lnTo>
                  <a:lnTo>
                    <a:pt x="263" y="492"/>
                  </a:lnTo>
                  <a:lnTo>
                    <a:pt x="257" y="492"/>
                  </a:lnTo>
                  <a:lnTo>
                    <a:pt x="257" y="486"/>
                  </a:lnTo>
                  <a:lnTo>
                    <a:pt x="245" y="486"/>
                  </a:lnTo>
                  <a:lnTo>
                    <a:pt x="234" y="462"/>
                  </a:lnTo>
                  <a:lnTo>
                    <a:pt x="222" y="468"/>
                  </a:lnTo>
                  <a:lnTo>
                    <a:pt x="210" y="480"/>
                  </a:lnTo>
                  <a:lnTo>
                    <a:pt x="199" y="486"/>
                  </a:lnTo>
                  <a:lnTo>
                    <a:pt x="193" y="486"/>
                  </a:lnTo>
                  <a:lnTo>
                    <a:pt x="187" y="480"/>
                  </a:lnTo>
                  <a:lnTo>
                    <a:pt x="169" y="474"/>
                  </a:lnTo>
                  <a:lnTo>
                    <a:pt x="164" y="480"/>
                  </a:lnTo>
                  <a:lnTo>
                    <a:pt x="164" y="486"/>
                  </a:lnTo>
                  <a:lnTo>
                    <a:pt x="152" y="486"/>
                  </a:lnTo>
                  <a:lnTo>
                    <a:pt x="134" y="474"/>
                  </a:lnTo>
                  <a:lnTo>
                    <a:pt x="117" y="474"/>
                  </a:lnTo>
                  <a:lnTo>
                    <a:pt x="99" y="468"/>
                  </a:lnTo>
                  <a:lnTo>
                    <a:pt x="99" y="462"/>
                  </a:lnTo>
                  <a:lnTo>
                    <a:pt x="88" y="444"/>
                  </a:lnTo>
                  <a:lnTo>
                    <a:pt x="76" y="444"/>
                  </a:lnTo>
                  <a:lnTo>
                    <a:pt x="76" y="432"/>
                  </a:lnTo>
                  <a:lnTo>
                    <a:pt x="70" y="438"/>
                  </a:lnTo>
                  <a:lnTo>
                    <a:pt x="58" y="438"/>
                  </a:lnTo>
                  <a:close/>
                </a:path>
              </a:pathLst>
            </a:custGeom>
            <a:solidFill>
              <a:schemeClr val="accent3"/>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48" name="Freeform 207">
              <a:extLst>
                <a:ext uri="{FF2B5EF4-FFF2-40B4-BE49-F238E27FC236}">
                  <a16:creationId xmlns:a16="http://schemas.microsoft.com/office/drawing/2014/main" id="{E6F76FEB-3737-40D1-B92F-2B04426ADAC1}"/>
                </a:ext>
              </a:extLst>
            </p:cNvPr>
            <p:cNvSpPr>
              <a:spLocks noChangeAspect="1"/>
            </p:cNvSpPr>
            <p:nvPr/>
          </p:nvSpPr>
          <p:spPr bwMode="auto">
            <a:xfrm>
              <a:off x="2438400" y="2249488"/>
              <a:ext cx="1089025" cy="568325"/>
            </a:xfrm>
            <a:custGeom>
              <a:avLst/>
              <a:gdLst>
                <a:gd name="T0" fmla="*/ 1089025 w 876"/>
                <a:gd name="T1" fmla="*/ 424445 h 474"/>
                <a:gd name="T2" fmla="*/ 1089025 w 876"/>
                <a:gd name="T3" fmla="*/ 568325 h 474"/>
                <a:gd name="T4" fmla="*/ 1081566 w 876"/>
                <a:gd name="T5" fmla="*/ 568325 h 474"/>
                <a:gd name="T6" fmla="*/ 1081566 w 876"/>
                <a:gd name="T7" fmla="*/ 561131 h 474"/>
                <a:gd name="T8" fmla="*/ 1052973 w 876"/>
                <a:gd name="T9" fmla="*/ 553937 h 474"/>
                <a:gd name="T10" fmla="*/ 1052973 w 876"/>
                <a:gd name="T11" fmla="*/ 546743 h 474"/>
                <a:gd name="T12" fmla="*/ 1016921 w 876"/>
                <a:gd name="T13" fmla="*/ 532355 h 474"/>
                <a:gd name="T14" fmla="*/ 1009462 w 876"/>
                <a:gd name="T15" fmla="*/ 517967 h 474"/>
                <a:gd name="T16" fmla="*/ 987084 w 876"/>
                <a:gd name="T17" fmla="*/ 525161 h 474"/>
                <a:gd name="T18" fmla="*/ 958491 w 876"/>
                <a:gd name="T19" fmla="*/ 532355 h 474"/>
                <a:gd name="T20" fmla="*/ 943573 w 876"/>
                <a:gd name="T21" fmla="*/ 517967 h 474"/>
                <a:gd name="T22" fmla="*/ 907521 w 876"/>
                <a:gd name="T23" fmla="*/ 532355 h 474"/>
                <a:gd name="T24" fmla="*/ 864010 w 876"/>
                <a:gd name="T25" fmla="*/ 539549 h 474"/>
                <a:gd name="T26" fmla="*/ 864010 w 876"/>
                <a:gd name="T27" fmla="*/ 546743 h 474"/>
                <a:gd name="T28" fmla="*/ 842876 w 876"/>
                <a:gd name="T29" fmla="*/ 546743 h 474"/>
                <a:gd name="T30" fmla="*/ 820498 w 876"/>
                <a:gd name="T31" fmla="*/ 539549 h 474"/>
                <a:gd name="T32" fmla="*/ 799364 w 876"/>
                <a:gd name="T33" fmla="*/ 525161 h 474"/>
                <a:gd name="T34" fmla="*/ 784446 w 876"/>
                <a:gd name="T35" fmla="*/ 532355 h 474"/>
                <a:gd name="T36" fmla="*/ 769528 w 876"/>
                <a:gd name="T37" fmla="*/ 517967 h 474"/>
                <a:gd name="T38" fmla="*/ 748394 w 876"/>
                <a:gd name="T39" fmla="*/ 532355 h 474"/>
                <a:gd name="T40" fmla="*/ 748394 w 876"/>
                <a:gd name="T41" fmla="*/ 546743 h 474"/>
                <a:gd name="T42" fmla="*/ 733476 w 876"/>
                <a:gd name="T43" fmla="*/ 539549 h 474"/>
                <a:gd name="T44" fmla="*/ 726017 w 876"/>
                <a:gd name="T45" fmla="*/ 525161 h 474"/>
                <a:gd name="T46" fmla="*/ 711099 w 876"/>
                <a:gd name="T47" fmla="*/ 532355 h 474"/>
                <a:gd name="T48" fmla="*/ 697424 w 876"/>
                <a:gd name="T49" fmla="*/ 525161 h 474"/>
                <a:gd name="T50" fmla="*/ 682505 w 876"/>
                <a:gd name="T51" fmla="*/ 510773 h 474"/>
                <a:gd name="T52" fmla="*/ 631535 w 876"/>
                <a:gd name="T53" fmla="*/ 525161 h 474"/>
                <a:gd name="T54" fmla="*/ 617860 w 876"/>
                <a:gd name="T55" fmla="*/ 503579 h 474"/>
                <a:gd name="T56" fmla="*/ 610401 w 876"/>
                <a:gd name="T57" fmla="*/ 481997 h 474"/>
                <a:gd name="T58" fmla="*/ 573106 w 876"/>
                <a:gd name="T59" fmla="*/ 496385 h 474"/>
                <a:gd name="T60" fmla="*/ 523378 w 876"/>
                <a:gd name="T61" fmla="*/ 481997 h 474"/>
                <a:gd name="T62" fmla="*/ 472408 w 876"/>
                <a:gd name="T63" fmla="*/ 453221 h 474"/>
                <a:gd name="T64" fmla="*/ 435113 w 876"/>
                <a:gd name="T65" fmla="*/ 438833 h 474"/>
                <a:gd name="T66" fmla="*/ 406520 w 876"/>
                <a:gd name="T67" fmla="*/ 438833 h 474"/>
                <a:gd name="T68" fmla="*/ 370467 w 876"/>
                <a:gd name="T69" fmla="*/ 410057 h 474"/>
                <a:gd name="T70" fmla="*/ 370467 w 876"/>
                <a:gd name="T71" fmla="*/ 309341 h 474"/>
                <a:gd name="T72" fmla="*/ 377926 w 876"/>
                <a:gd name="T73" fmla="*/ 201432 h 474"/>
                <a:gd name="T74" fmla="*/ 312038 w 876"/>
                <a:gd name="T75" fmla="*/ 100716 h 474"/>
                <a:gd name="T76" fmla="*/ 174045 w 876"/>
                <a:gd name="T77" fmla="*/ 93522 h 474"/>
                <a:gd name="T78" fmla="*/ 0 w 876"/>
                <a:gd name="T79" fmla="*/ 79134 h 474"/>
                <a:gd name="T80" fmla="*/ 130534 w 876"/>
                <a:gd name="T81" fmla="*/ 14388 h 474"/>
                <a:gd name="T82" fmla="*/ 268527 w 876"/>
                <a:gd name="T83" fmla="*/ 21582 h 474"/>
                <a:gd name="T84" fmla="*/ 385386 w 876"/>
                <a:gd name="T85" fmla="*/ 21582 h 474"/>
                <a:gd name="T86" fmla="*/ 508460 w 876"/>
                <a:gd name="T87" fmla="*/ 28776 h 474"/>
                <a:gd name="T88" fmla="*/ 624076 w 876"/>
                <a:gd name="T89" fmla="*/ 28776 h 474"/>
                <a:gd name="T90" fmla="*/ 748394 w 876"/>
                <a:gd name="T91" fmla="*/ 35970 h 474"/>
                <a:gd name="T92" fmla="*/ 886387 w 876"/>
                <a:gd name="T93" fmla="*/ 35970 h 474"/>
                <a:gd name="T94" fmla="*/ 951032 w 876"/>
                <a:gd name="T95" fmla="*/ 35970 h 474"/>
                <a:gd name="T96" fmla="*/ 1009462 w 876"/>
                <a:gd name="T97" fmla="*/ 35970 h 474"/>
                <a:gd name="T98" fmla="*/ 1067891 w 876"/>
                <a:gd name="T99" fmla="*/ 86328 h 474"/>
                <a:gd name="T100" fmla="*/ 1075350 w 876"/>
                <a:gd name="T101" fmla="*/ 172656 h 474"/>
                <a:gd name="T102" fmla="*/ 1089025 w 876"/>
                <a:gd name="T103" fmla="*/ 287759 h 4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76" h="474">
                  <a:moveTo>
                    <a:pt x="876" y="300"/>
                  </a:moveTo>
                  <a:lnTo>
                    <a:pt x="876" y="324"/>
                  </a:lnTo>
                  <a:lnTo>
                    <a:pt x="876" y="354"/>
                  </a:lnTo>
                  <a:lnTo>
                    <a:pt x="876" y="396"/>
                  </a:lnTo>
                  <a:lnTo>
                    <a:pt x="876" y="432"/>
                  </a:lnTo>
                  <a:lnTo>
                    <a:pt x="876" y="474"/>
                  </a:lnTo>
                  <a:lnTo>
                    <a:pt x="870" y="474"/>
                  </a:lnTo>
                  <a:lnTo>
                    <a:pt x="870" y="468"/>
                  </a:lnTo>
                  <a:lnTo>
                    <a:pt x="870" y="474"/>
                  </a:lnTo>
                  <a:lnTo>
                    <a:pt x="870" y="468"/>
                  </a:lnTo>
                  <a:lnTo>
                    <a:pt x="865" y="468"/>
                  </a:lnTo>
                  <a:lnTo>
                    <a:pt x="870" y="468"/>
                  </a:lnTo>
                  <a:lnTo>
                    <a:pt x="859" y="468"/>
                  </a:lnTo>
                  <a:lnTo>
                    <a:pt x="859" y="462"/>
                  </a:lnTo>
                  <a:lnTo>
                    <a:pt x="847" y="462"/>
                  </a:lnTo>
                  <a:lnTo>
                    <a:pt x="847" y="456"/>
                  </a:lnTo>
                  <a:lnTo>
                    <a:pt x="847" y="462"/>
                  </a:lnTo>
                  <a:lnTo>
                    <a:pt x="847" y="456"/>
                  </a:lnTo>
                  <a:lnTo>
                    <a:pt x="835" y="456"/>
                  </a:lnTo>
                  <a:lnTo>
                    <a:pt x="824" y="444"/>
                  </a:lnTo>
                  <a:lnTo>
                    <a:pt x="818" y="444"/>
                  </a:lnTo>
                  <a:lnTo>
                    <a:pt x="812" y="438"/>
                  </a:lnTo>
                  <a:lnTo>
                    <a:pt x="812" y="432"/>
                  </a:lnTo>
                  <a:lnTo>
                    <a:pt x="806" y="432"/>
                  </a:lnTo>
                  <a:lnTo>
                    <a:pt x="794" y="432"/>
                  </a:lnTo>
                  <a:lnTo>
                    <a:pt x="794" y="438"/>
                  </a:lnTo>
                  <a:lnTo>
                    <a:pt x="789" y="438"/>
                  </a:lnTo>
                  <a:lnTo>
                    <a:pt x="771" y="444"/>
                  </a:lnTo>
                  <a:lnTo>
                    <a:pt x="765" y="438"/>
                  </a:lnTo>
                  <a:lnTo>
                    <a:pt x="759" y="432"/>
                  </a:lnTo>
                  <a:lnTo>
                    <a:pt x="742" y="438"/>
                  </a:lnTo>
                  <a:lnTo>
                    <a:pt x="742" y="444"/>
                  </a:lnTo>
                  <a:lnTo>
                    <a:pt x="730" y="444"/>
                  </a:lnTo>
                  <a:lnTo>
                    <a:pt x="724" y="438"/>
                  </a:lnTo>
                  <a:lnTo>
                    <a:pt x="713" y="444"/>
                  </a:lnTo>
                  <a:lnTo>
                    <a:pt x="695" y="450"/>
                  </a:lnTo>
                  <a:lnTo>
                    <a:pt x="701" y="450"/>
                  </a:lnTo>
                  <a:lnTo>
                    <a:pt x="695" y="456"/>
                  </a:lnTo>
                  <a:lnTo>
                    <a:pt x="683" y="456"/>
                  </a:lnTo>
                  <a:lnTo>
                    <a:pt x="683" y="462"/>
                  </a:lnTo>
                  <a:lnTo>
                    <a:pt x="678" y="456"/>
                  </a:lnTo>
                  <a:lnTo>
                    <a:pt x="672" y="450"/>
                  </a:lnTo>
                  <a:lnTo>
                    <a:pt x="666" y="456"/>
                  </a:lnTo>
                  <a:lnTo>
                    <a:pt x="660" y="450"/>
                  </a:lnTo>
                  <a:lnTo>
                    <a:pt x="654" y="444"/>
                  </a:lnTo>
                  <a:lnTo>
                    <a:pt x="654" y="438"/>
                  </a:lnTo>
                  <a:lnTo>
                    <a:pt x="643" y="438"/>
                  </a:lnTo>
                  <a:lnTo>
                    <a:pt x="643" y="444"/>
                  </a:lnTo>
                  <a:lnTo>
                    <a:pt x="637" y="444"/>
                  </a:lnTo>
                  <a:lnTo>
                    <a:pt x="631" y="444"/>
                  </a:lnTo>
                  <a:lnTo>
                    <a:pt x="625" y="444"/>
                  </a:lnTo>
                  <a:lnTo>
                    <a:pt x="619" y="432"/>
                  </a:lnTo>
                  <a:lnTo>
                    <a:pt x="613" y="432"/>
                  </a:lnTo>
                  <a:lnTo>
                    <a:pt x="608" y="444"/>
                  </a:lnTo>
                  <a:lnTo>
                    <a:pt x="602" y="444"/>
                  </a:lnTo>
                  <a:lnTo>
                    <a:pt x="608" y="450"/>
                  </a:lnTo>
                  <a:lnTo>
                    <a:pt x="602" y="450"/>
                  </a:lnTo>
                  <a:lnTo>
                    <a:pt x="602" y="456"/>
                  </a:lnTo>
                  <a:lnTo>
                    <a:pt x="596" y="462"/>
                  </a:lnTo>
                  <a:lnTo>
                    <a:pt x="590" y="456"/>
                  </a:lnTo>
                  <a:lnTo>
                    <a:pt x="590" y="450"/>
                  </a:lnTo>
                  <a:lnTo>
                    <a:pt x="590" y="444"/>
                  </a:lnTo>
                  <a:lnTo>
                    <a:pt x="590" y="438"/>
                  </a:lnTo>
                  <a:lnTo>
                    <a:pt x="584" y="438"/>
                  </a:lnTo>
                  <a:lnTo>
                    <a:pt x="584" y="444"/>
                  </a:lnTo>
                  <a:lnTo>
                    <a:pt x="578" y="438"/>
                  </a:lnTo>
                  <a:lnTo>
                    <a:pt x="572" y="444"/>
                  </a:lnTo>
                  <a:lnTo>
                    <a:pt x="567" y="450"/>
                  </a:lnTo>
                  <a:lnTo>
                    <a:pt x="561" y="444"/>
                  </a:lnTo>
                  <a:lnTo>
                    <a:pt x="561" y="438"/>
                  </a:lnTo>
                  <a:lnTo>
                    <a:pt x="549" y="438"/>
                  </a:lnTo>
                  <a:lnTo>
                    <a:pt x="549" y="432"/>
                  </a:lnTo>
                  <a:lnTo>
                    <a:pt x="549" y="426"/>
                  </a:lnTo>
                  <a:lnTo>
                    <a:pt x="537" y="426"/>
                  </a:lnTo>
                  <a:lnTo>
                    <a:pt x="520" y="444"/>
                  </a:lnTo>
                  <a:lnTo>
                    <a:pt x="508" y="438"/>
                  </a:lnTo>
                  <a:lnTo>
                    <a:pt x="508" y="426"/>
                  </a:lnTo>
                  <a:lnTo>
                    <a:pt x="508" y="420"/>
                  </a:lnTo>
                  <a:lnTo>
                    <a:pt x="497" y="420"/>
                  </a:lnTo>
                  <a:lnTo>
                    <a:pt x="491" y="414"/>
                  </a:lnTo>
                  <a:lnTo>
                    <a:pt x="497" y="402"/>
                  </a:lnTo>
                  <a:lnTo>
                    <a:pt x="491" y="402"/>
                  </a:lnTo>
                  <a:lnTo>
                    <a:pt x="485" y="408"/>
                  </a:lnTo>
                  <a:lnTo>
                    <a:pt x="467" y="402"/>
                  </a:lnTo>
                  <a:lnTo>
                    <a:pt x="461" y="414"/>
                  </a:lnTo>
                  <a:lnTo>
                    <a:pt x="450" y="414"/>
                  </a:lnTo>
                  <a:lnTo>
                    <a:pt x="444" y="402"/>
                  </a:lnTo>
                  <a:lnTo>
                    <a:pt x="421" y="402"/>
                  </a:lnTo>
                  <a:lnTo>
                    <a:pt x="403" y="396"/>
                  </a:lnTo>
                  <a:lnTo>
                    <a:pt x="380" y="390"/>
                  </a:lnTo>
                  <a:lnTo>
                    <a:pt x="380" y="378"/>
                  </a:lnTo>
                  <a:lnTo>
                    <a:pt x="362" y="360"/>
                  </a:lnTo>
                  <a:lnTo>
                    <a:pt x="356" y="372"/>
                  </a:lnTo>
                  <a:lnTo>
                    <a:pt x="350" y="366"/>
                  </a:lnTo>
                  <a:lnTo>
                    <a:pt x="345" y="360"/>
                  </a:lnTo>
                  <a:lnTo>
                    <a:pt x="339" y="366"/>
                  </a:lnTo>
                  <a:lnTo>
                    <a:pt x="327" y="366"/>
                  </a:lnTo>
                  <a:lnTo>
                    <a:pt x="315" y="348"/>
                  </a:lnTo>
                  <a:lnTo>
                    <a:pt x="304" y="342"/>
                  </a:lnTo>
                  <a:lnTo>
                    <a:pt x="298" y="342"/>
                  </a:lnTo>
                  <a:lnTo>
                    <a:pt x="298" y="318"/>
                  </a:lnTo>
                  <a:lnTo>
                    <a:pt x="298" y="282"/>
                  </a:lnTo>
                  <a:lnTo>
                    <a:pt x="298" y="258"/>
                  </a:lnTo>
                  <a:lnTo>
                    <a:pt x="304" y="228"/>
                  </a:lnTo>
                  <a:lnTo>
                    <a:pt x="304" y="204"/>
                  </a:lnTo>
                  <a:lnTo>
                    <a:pt x="304" y="168"/>
                  </a:lnTo>
                  <a:lnTo>
                    <a:pt x="304" y="144"/>
                  </a:lnTo>
                  <a:lnTo>
                    <a:pt x="310" y="84"/>
                  </a:lnTo>
                  <a:lnTo>
                    <a:pt x="251" y="84"/>
                  </a:lnTo>
                  <a:lnTo>
                    <a:pt x="210" y="84"/>
                  </a:lnTo>
                  <a:lnTo>
                    <a:pt x="199" y="84"/>
                  </a:lnTo>
                  <a:lnTo>
                    <a:pt x="140" y="78"/>
                  </a:lnTo>
                  <a:lnTo>
                    <a:pt x="99" y="78"/>
                  </a:lnTo>
                  <a:lnTo>
                    <a:pt x="88" y="72"/>
                  </a:lnTo>
                  <a:lnTo>
                    <a:pt x="0" y="66"/>
                  </a:lnTo>
                  <a:lnTo>
                    <a:pt x="6" y="0"/>
                  </a:lnTo>
                  <a:lnTo>
                    <a:pt x="105" y="12"/>
                  </a:lnTo>
                  <a:lnTo>
                    <a:pt x="152" y="12"/>
                  </a:lnTo>
                  <a:lnTo>
                    <a:pt x="204" y="12"/>
                  </a:lnTo>
                  <a:lnTo>
                    <a:pt x="216" y="18"/>
                  </a:lnTo>
                  <a:lnTo>
                    <a:pt x="245" y="18"/>
                  </a:lnTo>
                  <a:lnTo>
                    <a:pt x="304" y="18"/>
                  </a:lnTo>
                  <a:lnTo>
                    <a:pt x="310" y="18"/>
                  </a:lnTo>
                  <a:lnTo>
                    <a:pt x="356" y="24"/>
                  </a:lnTo>
                  <a:lnTo>
                    <a:pt x="368" y="24"/>
                  </a:lnTo>
                  <a:lnTo>
                    <a:pt x="409" y="24"/>
                  </a:lnTo>
                  <a:lnTo>
                    <a:pt x="456" y="24"/>
                  </a:lnTo>
                  <a:lnTo>
                    <a:pt x="479" y="24"/>
                  </a:lnTo>
                  <a:lnTo>
                    <a:pt x="502" y="24"/>
                  </a:lnTo>
                  <a:lnTo>
                    <a:pt x="532" y="24"/>
                  </a:lnTo>
                  <a:lnTo>
                    <a:pt x="567" y="30"/>
                  </a:lnTo>
                  <a:lnTo>
                    <a:pt x="602" y="30"/>
                  </a:lnTo>
                  <a:lnTo>
                    <a:pt x="643" y="30"/>
                  </a:lnTo>
                  <a:lnTo>
                    <a:pt x="666" y="30"/>
                  </a:lnTo>
                  <a:lnTo>
                    <a:pt x="713" y="30"/>
                  </a:lnTo>
                  <a:lnTo>
                    <a:pt x="719" y="30"/>
                  </a:lnTo>
                  <a:lnTo>
                    <a:pt x="736" y="30"/>
                  </a:lnTo>
                  <a:lnTo>
                    <a:pt x="765" y="30"/>
                  </a:lnTo>
                  <a:lnTo>
                    <a:pt x="777" y="30"/>
                  </a:lnTo>
                  <a:lnTo>
                    <a:pt x="812" y="30"/>
                  </a:lnTo>
                  <a:lnTo>
                    <a:pt x="853" y="30"/>
                  </a:lnTo>
                  <a:lnTo>
                    <a:pt x="853" y="60"/>
                  </a:lnTo>
                  <a:lnTo>
                    <a:pt x="859" y="72"/>
                  </a:lnTo>
                  <a:lnTo>
                    <a:pt x="859" y="96"/>
                  </a:lnTo>
                  <a:lnTo>
                    <a:pt x="865" y="138"/>
                  </a:lnTo>
                  <a:lnTo>
                    <a:pt x="865" y="144"/>
                  </a:lnTo>
                  <a:lnTo>
                    <a:pt x="870" y="192"/>
                  </a:lnTo>
                  <a:lnTo>
                    <a:pt x="876" y="204"/>
                  </a:lnTo>
                  <a:lnTo>
                    <a:pt x="876" y="240"/>
                  </a:lnTo>
                  <a:lnTo>
                    <a:pt x="876" y="300"/>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49" name="Freeform 208">
              <a:extLst>
                <a:ext uri="{FF2B5EF4-FFF2-40B4-BE49-F238E27FC236}">
                  <a16:creationId xmlns:a16="http://schemas.microsoft.com/office/drawing/2014/main" id="{0A2E1026-1302-42EE-8839-678A1C49246D}"/>
                </a:ext>
              </a:extLst>
            </p:cNvPr>
            <p:cNvSpPr>
              <a:spLocks noChangeAspect="1"/>
            </p:cNvSpPr>
            <p:nvPr/>
          </p:nvSpPr>
          <p:spPr bwMode="auto">
            <a:xfrm>
              <a:off x="50800" y="381000"/>
              <a:ext cx="1014413" cy="839788"/>
            </a:xfrm>
            <a:custGeom>
              <a:avLst/>
              <a:gdLst>
                <a:gd name="T0" fmla="*/ 224461 w 818"/>
                <a:gd name="T1" fmla="*/ 689057 h 702"/>
                <a:gd name="T2" fmla="*/ 86808 w 818"/>
                <a:gd name="T3" fmla="*/ 645991 h 702"/>
                <a:gd name="T4" fmla="*/ 14881 w 818"/>
                <a:gd name="T5" fmla="*/ 624458 h 702"/>
                <a:gd name="T6" fmla="*/ 0 w 818"/>
                <a:gd name="T7" fmla="*/ 581392 h 702"/>
                <a:gd name="T8" fmla="*/ 14881 w 818"/>
                <a:gd name="T9" fmla="*/ 538326 h 702"/>
                <a:gd name="T10" fmla="*/ 7441 w 818"/>
                <a:gd name="T11" fmla="*/ 488082 h 702"/>
                <a:gd name="T12" fmla="*/ 50845 w 818"/>
                <a:gd name="T13" fmla="*/ 430661 h 702"/>
                <a:gd name="T14" fmla="*/ 71927 w 818"/>
                <a:gd name="T15" fmla="*/ 401950 h 702"/>
                <a:gd name="T16" fmla="*/ 101689 w 818"/>
                <a:gd name="T17" fmla="*/ 344528 h 702"/>
                <a:gd name="T18" fmla="*/ 152534 w 818"/>
                <a:gd name="T19" fmla="*/ 229686 h 702"/>
                <a:gd name="T20" fmla="*/ 173616 w 818"/>
                <a:gd name="T21" fmla="*/ 172264 h 702"/>
                <a:gd name="T22" fmla="*/ 195938 w 818"/>
                <a:gd name="T23" fmla="*/ 107665 h 702"/>
                <a:gd name="T24" fmla="*/ 203379 w 818"/>
                <a:gd name="T25" fmla="*/ 114843 h 702"/>
                <a:gd name="T26" fmla="*/ 203379 w 818"/>
                <a:gd name="T27" fmla="*/ 93310 h 702"/>
                <a:gd name="T28" fmla="*/ 209579 w 818"/>
                <a:gd name="T29" fmla="*/ 64599 h 702"/>
                <a:gd name="T30" fmla="*/ 217020 w 818"/>
                <a:gd name="T31" fmla="*/ 35888 h 702"/>
                <a:gd name="T32" fmla="*/ 231901 w 818"/>
                <a:gd name="T33" fmla="*/ 0 h 702"/>
                <a:gd name="T34" fmla="*/ 246783 w 818"/>
                <a:gd name="T35" fmla="*/ 14355 h 702"/>
                <a:gd name="T36" fmla="*/ 252983 w 818"/>
                <a:gd name="T37" fmla="*/ 7178 h 702"/>
                <a:gd name="T38" fmla="*/ 260424 w 818"/>
                <a:gd name="T39" fmla="*/ 14355 h 702"/>
                <a:gd name="T40" fmla="*/ 290187 w 818"/>
                <a:gd name="T41" fmla="*/ 28711 h 702"/>
                <a:gd name="T42" fmla="*/ 311269 w 818"/>
                <a:gd name="T43" fmla="*/ 28711 h 702"/>
                <a:gd name="T44" fmla="*/ 341031 w 818"/>
                <a:gd name="T45" fmla="*/ 50244 h 702"/>
                <a:gd name="T46" fmla="*/ 341031 w 818"/>
                <a:gd name="T47" fmla="*/ 93310 h 702"/>
                <a:gd name="T48" fmla="*/ 333591 w 818"/>
                <a:gd name="T49" fmla="*/ 122020 h 702"/>
                <a:gd name="T50" fmla="*/ 384435 w 818"/>
                <a:gd name="T51" fmla="*/ 150731 h 702"/>
                <a:gd name="T52" fmla="*/ 441480 w 818"/>
                <a:gd name="T53" fmla="*/ 143554 h 702"/>
                <a:gd name="T54" fmla="*/ 478684 w 818"/>
                <a:gd name="T55" fmla="*/ 150731 h 702"/>
                <a:gd name="T56" fmla="*/ 499766 w 818"/>
                <a:gd name="T57" fmla="*/ 179442 h 702"/>
                <a:gd name="T58" fmla="*/ 535729 w 818"/>
                <a:gd name="T59" fmla="*/ 179442 h 702"/>
                <a:gd name="T60" fmla="*/ 571692 w 818"/>
                <a:gd name="T61" fmla="*/ 172264 h 702"/>
                <a:gd name="T62" fmla="*/ 608896 w 818"/>
                <a:gd name="T63" fmla="*/ 186620 h 702"/>
                <a:gd name="T64" fmla="*/ 652300 w 818"/>
                <a:gd name="T65" fmla="*/ 179442 h 702"/>
                <a:gd name="T66" fmla="*/ 688263 w 818"/>
                <a:gd name="T67" fmla="*/ 172264 h 702"/>
                <a:gd name="T68" fmla="*/ 731667 w 818"/>
                <a:gd name="T69" fmla="*/ 179442 h 702"/>
                <a:gd name="T70" fmla="*/ 861879 w 818"/>
                <a:gd name="T71" fmla="*/ 200975 h 702"/>
                <a:gd name="T72" fmla="*/ 905283 w 818"/>
                <a:gd name="T73" fmla="*/ 208153 h 702"/>
                <a:gd name="T74" fmla="*/ 978450 w 818"/>
                <a:gd name="T75" fmla="*/ 229686 h 702"/>
                <a:gd name="T76" fmla="*/ 1006972 w 818"/>
                <a:gd name="T77" fmla="*/ 272752 h 702"/>
                <a:gd name="T78" fmla="*/ 978450 w 818"/>
                <a:gd name="T79" fmla="*/ 337351 h 702"/>
                <a:gd name="T80" fmla="*/ 956128 w 818"/>
                <a:gd name="T81" fmla="*/ 373239 h 702"/>
                <a:gd name="T82" fmla="*/ 948687 w 818"/>
                <a:gd name="T83" fmla="*/ 394772 h 702"/>
                <a:gd name="T84" fmla="*/ 927605 w 818"/>
                <a:gd name="T85" fmla="*/ 416305 h 702"/>
                <a:gd name="T86" fmla="*/ 897842 w 818"/>
                <a:gd name="T87" fmla="*/ 445016 h 702"/>
                <a:gd name="T88" fmla="*/ 884201 w 818"/>
                <a:gd name="T89" fmla="*/ 480904 h 702"/>
                <a:gd name="T90" fmla="*/ 905283 w 818"/>
                <a:gd name="T91" fmla="*/ 495260 h 702"/>
                <a:gd name="T92" fmla="*/ 912724 w 818"/>
                <a:gd name="T93" fmla="*/ 509615 h 702"/>
                <a:gd name="T94" fmla="*/ 905283 w 818"/>
                <a:gd name="T95" fmla="*/ 523970 h 702"/>
                <a:gd name="T96" fmla="*/ 897842 w 818"/>
                <a:gd name="T97" fmla="*/ 552681 h 702"/>
                <a:gd name="T98" fmla="*/ 884201 w 818"/>
                <a:gd name="T99" fmla="*/ 581392 h 702"/>
                <a:gd name="T100" fmla="*/ 695704 w 818"/>
                <a:gd name="T101" fmla="*/ 811077 h 702"/>
                <a:gd name="T102" fmla="*/ 558051 w 818"/>
                <a:gd name="T103" fmla="*/ 775189 h 702"/>
                <a:gd name="T104" fmla="*/ 384435 w 818"/>
                <a:gd name="T105" fmla="*/ 732123 h 7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8" h="702">
                  <a:moveTo>
                    <a:pt x="257" y="600"/>
                  </a:moveTo>
                  <a:lnTo>
                    <a:pt x="181" y="576"/>
                  </a:lnTo>
                  <a:lnTo>
                    <a:pt x="99" y="552"/>
                  </a:lnTo>
                  <a:lnTo>
                    <a:pt x="70" y="540"/>
                  </a:lnTo>
                  <a:lnTo>
                    <a:pt x="41" y="534"/>
                  </a:lnTo>
                  <a:lnTo>
                    <a:pt x="12" y="522"/>
                  </a:lnTo>
                  <a:lnTo>
                    <a:pt x="0" y="504"/>
                  </a:lnTo>
                  <a:lnTo>
                    <a:pt x="0" y="486"/>
                  </a:lnTo>
                  <a:lnTo>
                    <a:pt x="6" y="462"/>
                  </a:lnTo>
                  <a:lnTo>
                    <a:pt x="12" y="450"/>
                  </a:lnTo>
                  <a:lnTo>
                    <a:pt x="17" y="438"/>
                  </a:lnTo>
                  <a:lnTo>
                    <a:pt x="6" y="408"/>
                  </a:lnTo>
                  <a:lnTo>
                    <a:pt x="17" y="396"/>
                  </a:lnTo>
                  <a:lnTo>
                    <a:pt x="41" y="360"/>
                  </a:lnTo>
                  <a:lnTo>
                    <a:pt x="41" y="354"/>
                  </a:lnTo>
                  <a:lnTo>
                    <a:pt x="58" y="336"/>
                  </a:lnTo>
                  <a:lnTo>
                    <a:pt x="70" y="318"/>
                  </a:lnTo>
                  <a:lnTo>
                    <a:pt x="82" y="288"/>
                  </a:lnTo>
                  <a:lnTo>
                    <a:pt x="99" y="240"/>
                  </a:lnTo>
                  <a:lnTo>
                    <a:pt x="123" y="192"/>
                  </a:lnTo>
                  <a:lnTo>
                    <a:pt x="128" y="174"/>
                  </a:lnTo>
                  <a:lnTo>
                    <a:pt x="140" y="144"/>
                  </a:lnTo>
                  <a:lnTo>
                    <a:pt x="152" y="114"/>
                  </a:lnTo>
                  <a:lnTo>
                    <a:pt x="158" y="90"/>
                  </a:lnTo>
                  <a:lnTo>
                    <a:pt x="164" y="90"/>
                  </a:lnTo>
                  <a:lnTo>
                    <a:pt x="164" y="96"/>
                  </a:lnTo>
                  <a:lnTo>
                    <a:pt x="169" y="90"/>
                  </a:lnTo>
                  <a:lnTo>
                    <a:pt x="164" y="78"/>
                  </a:lnTo>
                  <a:lnTo>
                    <a:pt x="169" y="66"/>
                  </a:lnTo>
                  <a:lnTo>
                    <a:pt x="169" y="54"/>
                  </a:lnTo>
                  <a:lnTo>
                    <a:pt x="175" y="42"/>
                  </a:lnTo>
                  <a:lnTo>
                    <a:pt x="175" y="30"/>
                  </a:lnTo>
                  <a:lnTo>
                    <a:pt x="181" y="24"/>
                  </a:lnTo>
                  <a:lnTo>
                    <a:pt x="187" y="0"/>
                  </a:lnTo>
                  <a:lnTo>
                    <a:pt x="199" y="18"/>
                  </a:lnTo>
                  <a:lnTo>
                    <a:pt x="199" y="12"/>
                  </a:lnTo>
                  <a:lnTo>
                    <a:pt x="199" y="6"/>
                  </a:lnTo>
                  <a:lnTo>
                    <a:pt x="204" y="6"/>
                  </a:lnTo>
                  <a:lnTo>
                    <a:pt x="204" y="12"/>
                  </a:lnTo>
                  <a:lnTo>
                    <a:pt x="210" y="12"/>
                  </a:lnTo>
                  <a:lnTo>
                    <a:pt x="228" y="6"/>
                  </a:lnTo>
                  <a:lnTo>
                    <a:pt x="234" y="24"/>
                  </a:lnTo>
                  <a:lnTo>
                    <a:pt x="239" y="24"/>
                  </a:lnTo>
                  <a:lnTo>
                    <a:pt x="251" y="24"/>
                  </a:lnTo>
                  <a:lnTo>
                    <a:pt x="257" y="24"/>
                  </a:lnTo>
                  <a:lnTo>
                    <a:pt x="275" y="42"/>
                  </a:lnTo>
                  <a:lnTo>
                    <a:pt x="275" y="66"/>
                  </a:lnTo>
                  <a:lnTo>
                    <a:pt x="275" y="78"/>
                  </a:lnTo>
                  <a:lnTo>
                    <a:pt x="275" y="90"/>
                  </a:lnTo>
                  <a:lnTo>
                    <a:pt x="269" y="102"/>
                  </a:lnTo>
                  <a:lnTo>
                    <a:pt x="280" y="108"/>
                  </a:lnTo>
                  <a:lnTo>
                    <a:pt x="310" y="126"/>
                  </a:lnTo>
                  <a:lnTo>
                    <a:pt x="339" y="126"/>
                  </a:lnTo>
                  <a:lnTo>
                    <a:pt x="356" y="120"/>
                  </a:lnTo>
                  <a:lnTo>
                    <a:pt x="380" y="126"/>
                  </a:lnTo>
                  <a:lnTo>
                    <a:pt x="386" y="126"/>
                  </a:lnTo>
                  <a:lnTo>
                    <a:pt x="403" y="138"/>
                  </a:lnTo>
                  <a:lnTo>
                    <a:pt x="403" y="150"/>
                  </a:lnTo>
                  <a:lnTo>
                    <a:pt x="421" y="144"/>
                  </a:lnTo>
                  <a:lnTo>
                    <a:pt x="432" y="150"/>
                  </a:lnTo>
                  <a:lnTo>
                    <a:pt x="456" y="144"/>
                  </a:lnTo>
                  <a:lnTo>
                    <a:pt x="461" y="144"/>
                  </a:lnTo>
                  <a:lnTo>
                    <a:pt x="473" y="156"/>
                  </a:lnTo>
                  <a:lnTo>
                    <a:pt x="491" y="156"/>
                  </a:lnTo>
                  <a:lnTo>
                    <a:pt x="514" y="150"/>
                  </a:lnTo>
                  <a:lnTo>
                    <a:pt x="526" y="150"/>
                  </a:lnTo>
                  <a:lnTo>
                    <a:pt x="543" y="150"/>
                  </a:lnTo>
                  <a:lnTo>
                    <a:pt x="555" y="144"/>
                  </a:lnTo>
                  <a:lnTo>
                    <a:pt x="567" y="150"/>
                  </a:lnTo>
                  <a:lnTo>
                    <a:pt x="590" y="150"/>
                  </a:lnTo>
                  <a:lnTo>
                    <a:pt x="608" y="150"/>
                  </a:lnTo>
                  <a:lnTo>
                    <a:pt x="695" y="168"/>
                  </a:lnTo>
                  <a:lnTo>
                    <a:pt x="730" y="174"/>
                  </a:lnTo>
                  <a:lnTo>
                    <a:pt x="736" y="180"/>
                  </a:lnTo>
                  <a:lnTo>
                    <a:pt x="789" y="192"/>
                  </a:lnTo>
                  <a:lnTo>
                    <a:pt x="794" y="210"/>
                  </a:lnTo>
                  <a:lnTo>
                    <a:pt x="812" y="228"/>
                  </a:lnTo>
                  <a:lnTo>
                    <a:pt x="818" y="252"/>
                  </a:lnTo>
                  <a:lnTo>
                    <a:pt x="789" y="282"/>
                  </a:lnTo>
                  <a:lnTo>
                    <a:pt x="789" y="288"/>
                  </a:lnTo>
                  <a:lnTo>
                    <a:pt x="771" y="312"/>
                  </a:lnTo>
                  <a:lnTo>
                    <a:pt x="765" y="318"/>
                  </a:lnTo>
                  <a:lnTo>
                    <a:pt x="765" y="330"/>
                  </a:lnTo>
                  <a:lnTo>
                    <a:pt x="754" y="342"/>
                  </a:lnTo>
                  <a:lnTo>
                    <a:pt x="748" y="348"/>
                  </a:lnTo>
                  <a:lnTo>
                    <a:pt x="742" y="348"/>
                  </a:lnTo>
                  <a:lnTo>
                    <a:pt x="724" y="372"/>
                  </a:lnTo>
                  <a:lnTo>
                    <a:pt x="719" y="378"/>
                  </a:lnTo>
                  <a:lnTo>
                    <a:pt x="713" y="402"/>
                  </a:lnTo>
                  <a:lnTo>
                    <a:pt x="719" y="408"/>
                  </a:lnTo>
                  <a:lnTo>
                    <a:pt x="730" y="414"/>
                  </a:lnTo>
                  <a:lnTo>
                    <a:pt x="730" y="420"/>
                  </a:lnTo>
                  <a:lnTo>
                    <a:pt x="736" y="426"/>
                  </a:lnTo>
                  <a:lnTo>
                    <a:pt x="730" y="438"/>
                  </a:lnTo>
                  <a:lnTo>
                    <a:pt x="730" y="444"/>
                  </a:lnTo>
                  <a:lnTo>
                    <a:pt x="724" y="462"/>
                  </a:lnTo>
                  <a:lnTo>
                    <a:pt x="713" y="468"/>
                  </a:lnTo>
                  <a:lnTo>
                    <a:pt x="713" y="486"/>
                  </a:lnTo>
                  <a:lnTo>
                    <a:pt x="666" y="702"/>
                  </a:lnTo>
                  <a:lnTo>
                    <a:pt x="561" y="678"/>
                  </a:lnTo>
                  <a:lnTo>
                    <a:pt x="456" y="654"/>
                  </a:lnTo>
                  <a:lnTo>
                    <a:pt x="450" y="648"/>
                  </a:lnTo>
                  <a:lnTo>
                    <a:pt x="391" y="636"/>
                  </a:lnTo>
                  <a:lnTo>
                    <a:pt x="310" y="612"/>
                  </a:lnTo>
                  <a:lnTo>
                    <a:pt x="257" y="600"/>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50" name="Freeform 209">
              <a:extLst>
                <a:ext uri="{FF2B5EF4-FFF2-40B4-BE49-F238E27FC236}">
                  <a16:creationId xmlns:a16="http://schemas.microsoft.com/office/drawing/2014/main" id="{5042F57E-6D0B-4BFC-B8B0-7E5F4405F03C}"/>
                </a:ext>
              </a:extLst>
            </p:cNvPr>
            <p:cNvSpPr>
              <a:spLocks noChangeAspect="1"/>
            </p:cNvSpPr>
            <p:nvPr/>
          </p:nvSpPr>
          <p:spPr bwMode="auto">
            <a:xfrm>
              <a:off x="5138738" y="1231900"/>
              <a:ext cx="730250" cy="471488"/>
            </a:xfrm>
            <a:custGeom>
              <a:avLst/>
              <a:gdLst>
                <a:gd name="T0" fmla="*/ 498798 w 590"/>
                <a:gd name="T1" fmla="*/ 385763 h 396"/>
                <a:gd name="T2" fmla="*/ 448052 w 590"/>
                <a:gd name="T3" fmla="*/ 400050 h 396"/>
                <a:gd name="T4" fmla="*/ 419584 w 590"/>
                <a:gd name="T5" fmla="*/ 407194 h 396"/>
                <a:gd name="T6" fmla="*/ 318092 w 590"/>
                <a:gd name="T7" fmla="*/ 421482 h 396"/>
                <a:gd name="T8" fmla="*/ 259919 w 590"/>
                <a:gd name="T9" fmla="*/ 435769 h 396"/>
                <a:gd name="T10" fmla="*/ 195558 w 590"/>
                <a:gd name="T11" fmla="*/ 450057 h 396"/>
                <a:gd name="T12" fmla="*/ 152239 w 590"/>
                <a:gd name="T13" fmla="*/ 457200 h 396"/>
                <a:gd name="T14" fmla="*/ 73025 w 590"/>
                <a:gd name="T15" fmla="*/ 464344 h 396"/>
                <a:gd name="T16" fmla="*/ 50746 w 590"/>
                <a:gd name="T17" fmla="*/ 435769 h 396"/>
                <a:gd name="T18" fmla="*/ 43320 w 590"/>
                <a:gd name="T19" fmla="*/ 400050 h 396"/>
                <a:gd name="T20" fmla="*/ 35894 w 590"/>
                <a:gd name="T21" fmla="*/ 350044 h 396"/>
                <a:gd name="T22" fmla="*/ 29705 w 590"/>
                <a:gd name="T23" fmla="*/ 292894 h 396"/>
                <a:gd name="T24" fmla="*/ 22279 w 590"/>
                <a:gd name="T25" fmla="*/ 250032 h 396"/>
                <a:gd name="T26" fmla="*/ 14853 w 590"/>
                <a:gd name="T27" fmla="*/ 192881 h 396"/>
                <a:gd name="T28" fmla="*/ 0 w 590"/>
                <a:gd name="T29" fmla="*/ 114300 h 396"/>
                <a:gd name="T30" fmla="*/ 86640 w 590"/>
                <a:gd name="T31" fmla="*/ 100013 h 396"/>
                <a:gd name="T32" fmla="*/ 167091 w 590"/>
                <a:gd name="T33" fmla="*/ 85725 h 396"/>
                <a:gd name="T34" fmla="*/ 253731 w 590"/>
                <a:gd name="T35" fmla="*/ 71438 h 396"/>
                <a:gd name="T36" fmla="*/ 318092 w 590"/>
                <a:gd name="T37" fmla="*/ 57150 h 396"/>
                <a:gd name="T38" fmla="*/ 412158 w 590"/>
                <a:gd name="T39" fmla="*/ 42863 h 396"/>
                <a:gd name="T40" fmla="*/ 455478 w 590"/>
                <a:gd name="T41" fmla="*/ 28575 h 396"/>
                <a:gd name="T42" fmla="*/ 506224 w 590"/>
                <a:gd name="T43" fmla="*/ 21431 h 396"/>
                <a:gd name="T44" fmla="*/ 592864 w 590"/>
                <a:gd name="T45" fmla="*/ 0 h 396"/>
                <a:gd name="T46" fmla="*/ 607717 w 590"/>
                <a:gd name="T47" fmla="*/ 21431 h 396"/>
                <a:gd name="T48" fmla="*/ 636184 w 590"/>
                <a:gd name="T49" fmla="*/ 28575 h 396"/>
                <a:gd name="T50" fmla="*/ 658463 w 590"/>
                <a:gd name="T51" fmla="*/ 71438 h 396"/>
                <a:gd name="T52" fmla="*/ 694356 w 590"/>
                <a:gd name="T53" fmla="*/ 85725 h 396"/>
                <a:gd name="T54" fmla="*/ 672078 w 590"/>
                <a:gd name="T55" fmla="*/ 121444 h 396"/>
                <a:gd name="T56" fmla="*/ 672078 w 590"/>
                <a:gd name="T57" fmla="*/ 135731 h 396"/>
                <a:gd name="T58" fmla="*/ 665889 w 590"/>
                <a:gd name="T59" fmla="*/ 171450 h 396"/>
                <a:gd name="T60" fmla="*/ 665889 w 590"/>
                <a:gd name="T61" fmla="*/ 178594 h 396"/>
                <a:gd name="T62" fmla="*/ 658463 w 590"/>
                <a:gd name="T63" fmla="*/ 214313 h 396"/>
                <a:gd name="T64" fmla="*/ 665889 w 590"/>
                <a:gd name="T65" fmla="*/ 221456 h 396"/>
                <a:gd name="T66" fmla="*/ 679504 w 590"/>
                <a:gd name="T67" fmla="*/ 235744 h 396"/>
                <a:gd name="T68" fmla="*/ 701783 w 590"/>
                <a:gd name="T69" fmla="*/ 250032 h 396"/>
                <a:gd name="T70" fmla="*/ 709209 w 590"/>
                <a:gd name="T71" fmla="*/ 292894 h 396"/>
                <a:gd name="T72" fmla="*/ 686930 w 590"/>
                <a:gd name="T73" fmla="*/ 314325 h 396"/>
                <a:gd name="T74" fmla="*/ 679504 w 590"/>
                <a:gd name="T75" fmla="*/ 328613 h 396"/>
                <a:gd name="T76" fmla="*/ 665889 w 590"/>
                <a:gd name="T77" fmla="*/ 342900 h 396"/>
                <a:gd name="T78" fmla="*/ 628758 w 590"/>
                <a:gd name="T79" fmla="*/ 342900 h 396"/>
                <a:gd name="T80" fmla="*/ 579249 w 590"/>
                <a:gd name="T81" fmla="*/ 371475 h 396"/>
                <a:gd name="T82" fmla="*/ 528503 w 590"/>
                <a:gd name="T83" fmla="*/ 385763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90" h="396">
                  <a:moveTo>
                    <a:pt x="427" y="324"/>
                  </a:moveTo>
                  <a:lnTo>
                    <a:pt x="403" y="324"/>
                  </a:lnTo>
                  <a:lnTo>
                    <a:pt x="386" y="330"/>
                  </a:lnTo>
                  <a:lnTo>
                    <a:pt x="362" y="336"/>
                  </a:lnTo>
                  <a:lnTo>
                    <a:pt x="339" y="342"/>
                  </a:lnTo>
                  <a:lnTo>
                    <a:pt x="281" y="348"/>
                  </a:lnTo>
                  <a:lnTo>
                    <a:pt x="257" y="354"/>
                  </a:lnTo>
                  <a:lnTo>
                    <a:pt x="251" y="354"/>
                  </a:lnTo>
                  <a:lnTo>
                    <a:pt x="210" y="366"/>
                  </a:lnTo>
                  <a:lnTo>
                    <a:pt x="199" y="366"/>
                  </a:lnTo>
                  <a:lnTo>
                    <a:pt x="158" y="378"/>
                  </a:lnTo>
                  <a:lnTo>
                    <a:pt x="146" y="378"/>
                  </a:lnTo>
                  <a:lnTo>
                    <a:pt x="123" y="384"/>
                  </a:lnTo>
                  <a:lnTo>
                    <a:pt x="105" y="384"/>
                  </a:lnTo>
                  <a:lnTo>
                    <a:pt x="59" y="390"/>
                  </a:lnTo>
                  <a:lnTo>
                    <a:pt x="47" y="396"/>
                  </a:lnTo>
                  <a:lnTo>
                    <a:pt x="41" y="366"/>
                  </a:lnTo>
                  <a:lnTo>
                    <a:pt x="41" y="354"/>
                  </a:lnTo>
                  <a:lnTo>
                    <a:pt x="35" y="336"/>
                  </a:lnTo>
                  <a:lnTo>
                    <a:pt x="35" y="306"/>
                  </a:lnTo>
                  <a:lnTo>
                    <a:pt x="29" y="294"/>
                  </a:lnTo>
                  <a:lnTo>
                    <a:pt x="29" y="276"/>
                  </a:lnTo>
                  <a:lnTo>
                    <a:pt x="24" y="246"/>
                  </a:lnTo>
                  <a:lnTo>
                    <a:pt x="24" y="240"/>
                  </a:lnTo>
                  <a:lnTo>
                    <a:pt x="18" y="210"/>
                  </a:lnTo>
                  <a:lnTo>
                    <a:pt x="12" y="162"/>
                  </a:lnTo>
                  <a:lnTo>
                    <a:pt x="6" y="114"/>
                  </a:lnTo>
                  <a:lnTo>
                    <a:pt x="0" y="96"/>
                  </a:lnTo>
                  <a:lnTo>
                    <a:pt x="64" y="48"/>
                  </a:lnTo>
                  <a:lnTo>
                    <a:pt x="70" y="84"/>
                  </a:lnTo>
                  <a:lnTo>
                    <a:pt x="88" y="84"/>
                  </a:lnTo>
                  <a:lnTo>
                    <a:pt x="135" y="72"/>
                  </a:lnTo>
                  <a:lnTo>
                    <a:pt x="152" y="72"/>
                  </a:lnTo>
                  <a:lnTo>
                    <a:pt x="205" y="60"/>
                  </a:lnTo>
                  <a:lnTo>
                    <a:pt x="216" y="60"/>
                  </a:lnTo>
                  <a:lnTo>
                    <a:pt x="257" y="48"/>
                  </a:lnTo>
                  <a:lnTo>
                    <a:pt x="269" y="48"/>
                  </a:lnTo>
                  <a:lnTo>
                    <a:pt x="333" y="36"/>
                  </a:lnTo>
                  <a:lnTo>
                    <a:pt x="368" y="24"/>
                  </a:lnTo>
                  <a:lnTo>
                    <a:pt x="409" y="18"/>
                  </a:lnTo>
                  <a:lnTo>
                    <a:pt x="468" y="6"/>
                  </a:lnTo>
                  <a:lnTo>
                    <a:pt x="479" y="0"/>
                  </a:lnTo>
                  <a:lnTo>
                    <a:pt x="491" y="6"/>
                  </a:lnTo>
                  <a:lnTo>
                    <a:pt x="491" y="18"/>
                  </a:lnTo>
                  <a:lnTo>
                    <a:pt x="503" y="18"/>
                  </a:lnTo>
                  <a:lnTo>
                    <a:pt x="514" y="24"/>
                  </a:lnTo>
                  <a:lnTo>
                    <a:pt x="520" y="48"/>
                  </a:lnTo>
                  <a:lnTo>
                    <a:pt x="532" y="60"/>
                  </a:lnTo>
                  <a:lnTo>
                    <a:pt x="549" y="60"/>
                  </a:lnTo>
                  <a:lnTo>
                    <a:pt x="561" y="72"/>
                  </a:lnTo>
                  <a:lnTo>
                    <a:pt x="549" y="84"/>
                  </a:lnTo>
                  <a:lnTo>
                    <a:pt x="543" y="102"/>
                  </a:lnTo>
                  <a:lnTo>
                    <a:pt x="538" y="108"/>
                  </a:lnTo>
                  <a:lnTo>
                    <a:pt x="543" y="114"/>
                  </a:lnTo>
                  <a:lnTo>
                    <a:pt x="532" y="132"/>
                  </a:lnTo>
                  <a:lnTo>
                    <a:pt x="538" y="144"/>
                  </a:lnTo>
                  <a:lnTo>
                    <a:pt x="538" y="150"/>
                  </a:lnTo>
                  <a:lnTo>
                    <a:pt x="532" y="162"/>
                  </a:lnTo>
                  <a:lnTo>
                    <a:pt x="532" y="180"/>
                  </a:lnTo>
                  <a:lnTo>
                    <a:pt x="538" y="186"/>
                  </a:lnTo>
                  <a:lnTo>
                    <a:pt x="543" y="186"/>
                  </a:lnTo>
                  <a:lnTo>
                    <a:pt x="549" y="198"/>
                  </a:lnTo>
                  <a:lnTo>
                    <a:pt x="561" y="198"/>
                  </a:lnTo>
                  <a:lnTo>
                    <a:pt x="567" y="210"/>
                  </a:lnTo>
                  <a:lnTo>
                    <a:pt x="590" y="228"/>
                  </a:lnTo>
                  <a:lnTo>
                    <a:pt x="573" y="246"/>
                  </a:lnTo>
                  <a:lnTo>
                    <a:pt x="561" y="258"/>
                  </a:lnTo>
                  <a:lnTo>
                    <a:pt x="555" y="264"/>
                  </a:lnTo>
                  <a:lnTo>
                    <a:pt x="561" y="270"/>
                  </a:lnTo>
                  <a:lnTo>
                    <a:pt x="549" y="276"/>
                  </a:lnTo>
                  <a:lnTo>
                    <a:pt x="538" y="282"/>
                  </a:lnTo>
                  <a:lnTo>
                    <a:pt x="538" y="288"/>
                  </a:lnTo>
                  <a:lnTo>
                    <a:pt x="520" y="288"/>
                  </a:lnTo>
                  <a:lnTo>
                    <a:pt x="508" y="288"/>
                  </a:lnTo>
                  <a:lnTo>
                    <a:pt x="503" y="306"/>
                  </a:lnTo>
                  <a:lnTo>
                    <a:pt x="468" y="312"/>
                  </a:lnTo>
                  <a:lnTo>
                    <a:pt x="462" y="312"/>
                  </a:lnTo>
                  <a:lnTo>
                    <a:pt x="427" y="324"/>
                  </a:lnTo>
                  <a:close/>
                </a:path>
              </a:pathLst>
            </a:custGeom>
            <a:solidFill>
              <a:schemeClr val="accent2"/>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51" name="Freeform 210">
              <a:extLst>
                <a:ext uri="{FF2B5EF4-FFF2-40B4-BE49-F238E27FC236}">
                  <a16:creationId xmlns:a16="http://schemas.microsoft.com/office/drawing/2014/main" id="{8A8F2D5E-ED14-4E91-97AC-1421C3EBF780}"/>
                </a:ext>
              </a:extLst>
            </p:cNvPr>
            <p:cNvSpPr>
              <a:spLocks noChangeAspect="1" noEditPoints="1"/>
            </p:cNvSpPr>
            <p:nvPr/>
          </p:nvSpPr>
          <p:spPr bwMode="auto">
            <a:xfrm>
              <a:off x="6138863" y="1120775"/>
              <a:ext cx="100012" cy="122238"/>
            </a:xfrm>
            <a:custGeom>
              <a:avLst/>
              <a:gdLst>
                <a:gd name="T0" fmla="*/ 57324 w 82"/>
                <a:gd name="T1" fmla="*/ 35952 h 102"/>
                <a:gd name="T2" fmla="*/ 64642 w 82"/>
                <a:gd name="T3" fmla="*/ 43143 h 102"/>
                <a:gd name="T4" fmla="*/ 57324 w 82"/>
                <a:gd name="T5" fmla="*/ 57524 h 102"/>
                <a:gd name="T6" fmla="*/ 64642 w 82"/>
                <a:gd name="T7" fmla="*/ 79095 h 102"/>
                <a:gd name="T8" fmla="*/ 57324 w 82"/>
                <a:gd name="T9" fmla="*/ 100667 h 102"/>
                <a:gd name="T10" fmla="*/ 36590 w 82"/>
                <a:gd name="T11" fmla="*/ 115048 h 102"/>
                <a:gd name="T12" fmla="*/ 21954 w 82"/>
                <a:gd name="T13" fmla="*/ 122238 h 102"/>
                <a:gd name="T14" fmla="*/ 21954 w 82"/>
                <a:gd name="T15" fmla="*/ 115048 h 102"/>
                <a:gd name="T16" fmla="*/ 21954 w 82"/>
                <a:gd name="T17" fmla="*/ 107857 h 102"/>
                <a:gd name="T18" fmla="*/ 21954 w 82"/>
                <a:gd name="T19" fmla="*/ 100667 h 102"/>
                <a:gd name="T20" fmla="*/ 14636 w 82"/>
                <a:gd name="T21" fmla="*/ 71905 h 102"/>
                <a:gd name="T22" fmla="*/ 14636 w 82"/>
                <a:gd name="T23" fmla="*/ 64714 h 102"/>
                <a:gd name="T24" fmla="*/ 14636 w 82"/>
                <a:gd name="T25" fmla="*/ 57524 h 102"/>
                <a:gd name="T26" fmla="*/ 0 w 82"/>
                <a:gd name="T27" fmla="*/ 14381 h 102"/>
                <a:gd name="T28" fmla="*/ 36590 w 82"/>
                <a:gd name="T29" fmla="*/ 0 h 102"/>
                <a:gd name="T30" fmla="*/ 50006 w 82"/>
                <a:gd name="T31" fmla="*/ 0 h 102"/>
                <a:gd name="T32" fmla="*/ 50006 w 82"/>
                <a:gd name="T33" fmla="*/ 7190 h 102"/>
                <a:gd name="T34" fmla="*/ 50006 w 82"/>
                <a:gd name="T35" fmla="*/ 21571 h 102"/>
                <a:gd name="T36" fmla="*/ 57324 w 82"/>
                <a:gd name="T37" fmla="*/ 14381 h 102"/>
                <a:gd name="T38" fmla="*/ 57324 w 82"/>
                <a:gd name="T39" fmla="*/ 28762 h 102"/>
                <a:gd name="T40" fmla="*/ 64642 w 82"/>
                <a:gd name="T41" fmla="*/ 35952 h 102"/>
                <a:gd name="T42" fmla="*/ 79278 w 82"/>
                <a:gd name="T43" fmla="*/ 43143 h 102"/>
                <a:gd name="T44" fmla="*/ 71960 w 82"/>
                <a:gd name="T45" fmla="*/ 50333 h 102"/>
                <a:gd name="T46" fmla="*/ 57324 w 82"/>
                <a:gd name="T47" fmla="*/ 43143 h 102"/>
                <a:gd name="T48" fmla="*/ 57324 w 82"/>
                <a:gd name="T49" fmla="*/ 35952 h 102"/>
                <a:gd name="T50" fmla="*/ 57324 w 82"/>
                <a:gd name="T51" fmla="*/ 35952 h 102"/>
                <a:gd name="T52" fmla="*/ 79278 w 82"/>
                <a:gd name="T53" fmla="*/ 43143 h 102"/>
                <a:gd name="T54" fmla="*/ 85376 w 82"/>
                <a:gd name="T55" fmla="*/ 43143 h 102"/>
                <a:gd name="T56" fmla="*/ 100012 w 82"/>
                <a:gd name="T57" fmla="*/ 71905 h 102"/>
                <a:gd name="T58" fmla="*/ 92694 w 82"/>
                <a:gd name="T59" fmla="*/ 79095 h 102"/>
                <a:gd name="T60" fmla="*/ 79278 w 82"/>
                <a:gd name="T61" fmla="*/ 43143 h 102"/>
                <a:gd name="T62" fmla="*/ 79278 w 82"/>
                <a:gd name="T63" fmla="*/ 43143 h 102"/>
                <a:gd name="T64" fmla="*/ 79278 w 82"/>
                <a:gd name="T65" fmla="*/ 57524 h 102"/>
                <a:gd name="T66" fmla="*/ 79278 w 82"/>
                <a:gd name="T67" fmla="*/ 50333 h 102"/>
                <a:gd name="T68" fmla="*/ 85376 w 82"/>
                <a:gd name="T69" fmla="*/ 79095 h 102"/>
                <a:gd name="T70" fmla="*/ 79278 w 82"/>
                <a:gd name="T71" fmla="*/ 79095 h 102"/>
                <a:gd name="T72" fmla="*/ 71960 w 82"/>
                <a:gd name="T73" fmla="*/ 86286 h 102"/>
                <a:gd name="T74" fmla="*/ 79278 w 82"/>
                <a:gd name="T75" fmla="*/ 57524 h 102"/>
                <a:gd name="T76" fmla="*/ 79278 w 82"/>
                <a:gd name="T77" fmla="*/ 57524 h 1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2" h="102">
                  <a:moveTo>
                    <a:pt x="47" y="30"/>
                  </a:moveTo>
                  <a:lnTo>
                    <a:pt x="53" y="36"/>
                  </a:lnTo>
                  <a:lnTo>
                    <a:pt x="47" y="48"/>
                  </a:lnTo>
                  <a:lnTo>
                    <a:pt x="53" y="66"/>
                  </a:lnTo>
                  <a:lnTo>
                    <a:pt x="47" y="84"/>
                  </a:lnTo>
                  <a:lnTo>
                    <a:pt x="30" y="96"/>
                  </a:lnTo>
                  <a:lnTo>
                    <a:pt x="18" y="102"/>
                  </a:lnTo>
                  <a:lnTo>
                    <a:pt x="18" y="96"/>
                  </a:lnTo>
                  <a:lnTo>
                    <a:pt x="18" y="90"/>
                  </a:lnTo>
                  <a:lnTo>
                    <a:pt x="18" y="84"/>
                  </a:lnTo>
                  <a:lnTo>
                    <a:pt x="12" y="60"/>
                  </a:lnTo>
                  <a:lnTo>
                    <a:pt x="12" y="54"/>
                  </a:lnTo>
                  <a:lnTo>
                    <a:pt x="12" y="48"/>
                  </a:lnTo>
                  <a:lnTo>
                    <a:pt x="0" y="12"/>
                  </a:lnTo>
                  <a:lnTo>
                    <a:pt x="30" y="0"/>
                  </a:lnTo>
                  <a:lnTo>
                    <a:pt x="41" y="0"/>
                  </a:lnTo>
                  <a:lnTo>
                    <a:pt x="41" y="6"/>
                  </a:lnTo>
                  <a:lnTo>
                    <a:pt x="41" y="18"/>
                  </a:lnTo>
                  <a:lnTo>
                    <a:pt x="47" y="12"/>
                  </a:lnTo>
                  <a:lnTo>
                    <a:pt x="47" y="24"/>
                  </a:lnTo>
                  <a:lnTo>
                    <a:pt x="53" y="30"/>
                  </a:lnTo>
                  <a:lnTo>
                    <a:pt x="65" y="36"/>
                  </a:lnTo>
                  <a:lnTo>
                    <a:pt x="59" y="42"/>
                  </a:lnTo>
                  <a:lnTo>
                    <a:pt x="47" y="36"/>
                  </a:lnTo>
                  <a:lnTo>
                    <a:pt x="47" y="30"/>
                  </a:lnTo>
                  <a:close/>
                  <a:moveTo>
                    <a:pt x="65" y="36"/>
                  </a:moveTo>
                  <a:lnTo>
                    <a:pt x="70" y="36"/>
                  </a:lnTo>
                  <a:lnTo>
                    <a:pt x="82" y="60"/>
                  </a:lnTo>
                  <a:lnTo>
                    <a:pt x="76" y="66"/>
                  </a:lnTo>
                  <a:lnTo>
                    <a:pt x="65" y="36"/>
                  </a:lnTo>
                  <a:close/>
                  <a:moveTo>
                    <a:pt x="65" y="48"/>
                  </a:moveTo>
                  <a:lnTo>
                    <a:pt x="65" y="42"/>
                  </a:lnTo>
                  <a:lnTo>
                    <a:pt x="70" y="66"/>
                  </a:lnTo>
                  <a:lnTo>
                    <a:pt x="65" y="66"/>
                  </a:lnTo>
                  <a:lnTo>
                    <a:pt x="59" y="72"/>
                  </a:lnTo>
                  <a:lnTo>
                    <a:pt x="65" y="48"/>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52" name="Freeform 211">
              <a:extLst>
                <a:ext uri="{FF2B5EF4-FFF2-40B4-BE49-F238E27FC236}">
                  <a16:creationId xmlns:a16="http://schemas.microsoft.com/office/drawing/2014/main" id="{4942FF7A-C226-48F9-8194-729ADF24778A}"/>
                </a:ext>
              </a:extLst>
            </p:cNvPr>
            <p:cNvSpPr>
              <a:spLocks noChangeAspect="1" noEditPoints="1"/>
            </p:cNvSpPr>
            <p:nvPr/>
          </p:nvSpPr>
          <p:spPr bwMode="auto">
            <a:xfrm>
              <a:off x="4964113" y="2428875"/>
              <a:ext cx="639762" cy="473075"/>
            </a:xfrm>
            <a:custGeom>
              <a:avLst/>
              <a:gdLst>
                <a:gd name="T0" fmla="*/ 232754 w 514"/>
                <a:gd name="T1" fmla="*/ 308216 h 396"/>
                <a:gd name="T2" fmla="*/ 225286 w 514"/>
                <a:gd name="T3" fmla="*/ 301048 h 396"/>
                <a:gd name="T4" fmla="*/ 196658 w 514"/>
                <a:gd name="T5" fmla="*/ 265209 h 396"/>
                <a:gd name="T6" fmla="*/ 174254 w 514"/>
                <a:gd name="T7" fmla="*/ 258041 h 396"/>
                <a:gd name="T8" fmla="*/ 115755 w 514"/>
                <a:gd name="T9" fmla="*/ 215034 h 396"/>
                <a:gd name="T10" fmla="*/ 79659 w 514"/>
                <a:gd name="T11" fmla="*/ 164859 h 396"/>
                <a:gd name="T12" fmla="*/ 43564 w 514"/>
                <a:gd name="T13" fmla="*/ 136188 h 396"/>
                <a:gd name="T14" fmla="*/ 0 w 514"/>
                <a:gd name="T15" fmla="*/ 114685 h 396"/>
                <a:gd name="T16" fmla="*/ 28627 w 514"/>
                <a:gd name="T17" fmla="*/ 71678 h 396"/>
                <a:gd name="T18" fmla="*/ 51032 w 514"/>
                <a:gd name="T19" fmla="*/ 43007 h 396"/>
                <a:gd name="T20" fmla="*/ 109531 w 514"/>
                <a:gd name="T21" fmla="*/ 21503 h 396"/>
                <a:gd name="T22" fmla="*/ 138159 w 514"/>
                <a:gd name="T23" fmla="*/ 14336 h 396"/>
                <a:gd name="T24" fmla="*/ 196658 w 514"/>
                <a:gd name="T25" fmla="*/ 7168 h 396"/>
                <a:gd name="T26" fmla="*/ 283785 w 514"/>
                <a:gd name="T27" fmla="*/ 0 h 396"/>
                <a:gd name="T28" fmla="*/ 291254 w 514"/>
                <a:gd name="T29" fmla="*/ 14336 h 396"/>
                <a:gd name="T30" fmla="*/ 312413 w 514"/>
                <a:gd name="T31" fmla="*/ 14336 h 396"/>
                <a:gd name="T32" fmla="*/ 355977 w 514"/>
                <a:gd name="T33" fmla="*/ 43007 h 396"/>
                <a:gd name="T34" fmla="*/ 465508 w 514"/>
                <a:gd name="T35" fmla="*/ 21503 h 396"/>
                <a:gd name="T36" fmla="*/ 560103 w 514"/>
                <a:gd name="T37" fmla="*/ 86014 h 396"/>
                <a:gd name="T38" fmla="*/ 632294 w 514"/>
                <a:gd name="T39" fmla="*/ 143356 h 396"/>
                <a:gd name="T40" fmla="*/ 588730 w 514"/>
                <a:gd name="T41" fmla="*/ 200698 h 396"/>
                <a:gd name="T42" fmla="*/ 573794 w 514"/>
                <a:gd name="T43" fmla="*/ 236538 h 396"/>
                <a:gd name="T44" fmla="*/ 573794 w 514"/>
                <a:gd name="T45" fmla="*/ 272377 h 396"/>
                <a:gd name="T46" fmla="*/ 567571 w 514"/>
                <a:gd name="T47" fmla="*/ 279544 h 396"/>
                <a:gd name="T48" fmla="*/ 530231 w 514"/>
                <a:gd name="T49" fmla="*/ 301048 h 396"/>
                <a:gd name="T50" fmla="*/ 516539 w 514"/>
                <a:gd name="T51" fmla="*/ 336887 h 396"/>
                <a:gd name="T52" fmla="*/ 494135 w 514"/>
                <a:gd name="T53" fmla="*/ 329719 h 396"/>
                <a:gd name="T54" fmla="*/ 486667 w 514"/>
                <a:gd name="T55" fmla="*/ 336887 h 396"/>
                <a:gd name="T56" fmla="*/ 486667 w 514"/>
                <a:gd name="T57" fmla="*/ 372726 h 396"/>
                <a:gd name="T58" fmla="*/ 443104 w 514"/>
                <a:gd name="T59" fmla="*/ 394229 h 396"/>
                <a:gd name="T60" fmla="*/ 435636 w 514"/>
                <a:gd name="T61" fmla="*/ 394229 h 396"/>
                <a:gd name="T62" fmla="*/ 421944 w 514"/>
                <a:gd name="T63" fmla="*/ 394229 h 396"/>
                <a:gd name="T64" fmla="*/ 429412 w 514"/>
                <a:gd name="T65" fmla="*/ 408565 h 396"/>
                <a:gd name="T66" fmla="*/ 414476 w 514"/>
                <a:gd name="T67" fmla="*/ 437236 h 396"/>
                <a:gd name="T68" fmla="*/ 385849 w 514"/>
                <a:gd name="T69" fmla="*/ 408565 h 396"/>
                <a:gd name="T70" fmla="*/ 378381 w 514"/>
                <a:gd name="T71" fmla="*/ 401397 h 396"/>
                <a:gd name="T72" fmla="*/ 385849 w 514"/>
                <a:gd name="T73" fmla="*/ 473075 h 396"/>
                <a:gd name="T74" fmla="*/ 342285 w 514"/>
                <a:gd name="T75" fmla="*/ 437236 h 396"/>
                <a:gd name="T76" fmla="*/ 298722 w 514"/>
                <a:gd name="T77" fmla="*/ 394229 h 396"/>
                <a:gd name="T78" fmla="*/ 283785 w 514"/>
                <a:gd name="T79" fmla="*/ 358390 h 396"/>
                <a:gd name="T80" fmla="*/ 283785 w 514"/>
                <a:gd name="T81" fmla="*/ 336887 h 396"/>
                <a:gd name="T82" fmla="*/ 247690 w 514"/>
                <a:gd name="T83" fmla="*/ 322551 h 396"/>
                <a:gd name="T84" fmla="*/ 392072 w 514"/>
                <a:gd name="T85" fmla="*/ 444404 h 396"/>
                <a:gd name="T86" fmla="*/ 392072 w 514"/>
                <a:gd name="T87" fmla="*/ 465907 h 3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4" h="396">
                  <a:moveTo>
                    <a:pt x="193" y="264"/>
                  </a:moveTo>
                  <a:lnTo>
                    <a:pt x="181" y="258"/>
                  </a:lnTo>
                  <a:lnTo>
                    <a:pt x="187" y="258"/>
                  </a:lnTo>
                  <a:lnTo>
                    <a:pt x="181" y="252"/>
                  </a:lnTo>
                  <a:lnTo>
                    <a:pt x="169" y="246"/>
                  </a:lnTo>
                  <a:lnTo>
                    <a:pt x="175" y="234"/>
                  </a:lnTo>
                  <a:lnTo>
                    <a:pt x="158" y="222"/>
                  </a:lnTo>
                  <a:lnTo>
                    <a:pt x="146" y="216"/>
                  </a:lnTo>
                  <a:lnTo>
                    <a:pt x="140" y="216"/>
                  </a:lnTo>
                  <a:lnTo>
                    <a:pt x="134" y="210"/>
                  </a:lnTo>
                  <a:lnTo>
                    <a:pt x="123" y="192"/>
                  </a:lnTo>
                  <a:lnTo>
                    <a:pt x="93" y="180"/>
                  </a:lnTo>
                  <a:lnTo>
                    <a:pt x="93" y="168"/>
                  </a:lnTo>
                  <a:lnTo>
                    <a:pt x="70" y="150"/>
                  </a:lnTo>
                  <a:lnTo>
                    <a:pt x="64" y="138"/>
                  </a:lnTo>
                  <a:lnTo>
                    <a:pt x="53" y="114"/>
                  </a:lnTo>
                  <a:lnTo>
                    <a:pt x="41" y="114"/>
                  </a:lnTo>
                  <a:lnTo>
                    <a:pt x="35" y="114"/>
                  </a:lnTo>
                  <a:lnTo>
                    <a:pt x="29" y="108"/>
                  </a:lnTo>
                  <a:lnTo>
                    <a:pt x="23" y="102"/>
                  </a:lnTo>
                  <a:lnTo>
                    <a:pt x="0" y="96"/>
                  </a:lnTo>
                  <a:lnTo>
                    <a:pt x="0" y="90"/>
                  </a:lnTo>
                  <a:lnTo>
                    <a:pt x="6" y="66"/>
                  </a:lnTo>
                  <a:lnTo>
                    <a:pt x="23" y="60"/>
                  </a:lnTo>
                  <a:lnTo>
                    <a:pt x="18" y="48"/>
                  </a:lnTo>
                  <a:lnTo>
                    <a:pt x="29" y="42"/>
                  </a:lnTo>
                  <a:lnTo>
                    <a:pt x="41" y="36"/>
                  </a:lnTo>
                  <a:lnTo>
                    <a:pt x="53" y="36"/>
                  </a:lnTo>
                  <a:lnTo>
                    <a:pt x="70" y="24"/>
                  </a:lnTo>
                  <a:lnTo>
                    <a:pt x="88" y="18"/>
                  </a:lnTo>
                  <a:lnTo>
                    <a:pt x="88" y="12"/>
                  </a:lnTo>
                  <a:lnTo>
                    <a:pt x="93" y="12"/>
                  </a:lnTo>
                  <a:lnTo>
                    <a:pt x="111" y="12"/>
                  </a:lnTo>
                  <a:lnTo>
                    <a:pt x="134" y="6"/>
                  </a:lnTo>
                  <a:lnTo>
                    <a:pt x="146" y="6"/>
                  </a:lnTo>
                  <a:lnTo>
                    <a:pt x="158" y="6"/>
                  </a:lnTo>
                  <a:lnTo>
                    <a:pt x="199" y="0"/>
                  </a:lnTo>
                  <a:lnTo>
                    <a:pt x="228" y="0"/>
                  </a:lnTo>
                  <a:lnTo>
                    <a:pt x="234" y="6"/>
                  </a:lnTo>
                  <a:lnTo>
                    <a:pt x="228" y="6"/>
                  </a:lnTo>
                  <a:lnTo>
                    <a:pt x="234" y="12"/>
                  </a:lnTo>
                  <a:lnTo>
                    <a:pt x="245" y="0"/>
                  </a:lnTo>
                  <a:lnTo>
                    <a:pt x="245" y="6"/>
                  </a:lnTo>
                  <a:lnTo>
                    <a:pt x="251" y="12"/>
                  </a:lnTo>
                  <a:lnTo>
                    <a:pt x="263" y="18"/>
                  </a:lnTo>
                  <a:lnTo>
                    <a:pt x="263" y="36"/>
                  </a:lnTo>
                  <a:lnTo>
                    <a:pt x="286" y="36"/>
                  </a:lnTo>
                  <a:lnTo>
                    <a:pt x="310" y="30"/>
                  </a:lnTo>
                  <a:lnTo>
                    <a:pt x="350" y="24"/>
                  </a:lnTo>
                  <a:lnTo>
                    <a:pt x="374" y="18"/>
                  </a:lnTo>
                  <a:lnTo>
                    <a:pt x="403" y="36"/>
                  </a:lnTo>
                  <a:lnTo>
                    <a:pt x="450" y="72"/>
                  </a:lnTo>
                  <a:lnTo>
                    <a:pt x="502" y="108"/>
                  </a:lnTo>
                  <a:lnTo>
                    <a:pt x="514" y="120"/>
                  </a:lnTo>
                  <a:lnTo>
                    <a:pt x="508" y="120"/>
                  </a:lnTo>
                  <a:lnTo>
                    <a:pt x="514" y="120"/>
                  </a:lnTo>
                  <a:lnTo>
                    <a:pt x="485" y="144"/>
                  </a:lnTo>
                  <a:lnTo>
                    <a:pt x="473" y="168"/>
                  </a:lnTo>
                  <a:lnTo>
                    <a:pt x="467" y="186"/>
                  </a:lnTo>
                  <a:lnTo>
                    <a:pt x="467" y="204"/>
                  </a:lnTo>
                  <a:lnTo>
                    <a:pt x="461" y="198"/>
                  </a:lnTo>
                  <a:lnTo>
                    <a:pt x="456" y="210"/>
                  </a:lnTo>
                  <a:lnTo>
                    <a:pt x="461" y="222"/>
                  </a:lnTo>
                  <a:lnTo>
                    <a:pt x="461" y="228"/>
                  </a:lnTo>
                  <a:lnTo>
                    <a:pt x="450" y="228"/>
                  </a:lnTo>
                  <a:lnTo>
                    <a:pt x="456" y="228"/>
                  </a:lnTo>
                  <a:lnTo>
                    <a:pt x="456" y="234"/>
                  </a:lnTo>
                  <a:lnTo>
                    <a:pt x="444" y="246"/>
                  </a:lnTo>
                  <a:lnTo>
                    <a:pt x="426" y="252"/>
                  </a:lnTo>
                  <a:lnTo>
                    <a:pt x="426" y="264"/>
                  </a:lnTo>
                  <a:lnTo>
                    <a:pt x="415" y="282"/>
                  </a:lnTo>
                  <a:lnTo>
                    <a:pt x="397" y="282"/>
                  </a:lnTo>
                  <a:lnTo>
                    <a:pt x="403" y="264"/>
                  </a:lnTo>
                  <a:lnTo>
                    <a:pt x="397" y="276"/>
                  </a:lnTo>
                  <a:lnTo>
                    <a:pt x="391" y="270"/>
                  </a:lnTo>
                  <a:lnTo>
                    <a:pt x="391" y="282"/>
                  </a:lnTo>
                  <a:lnTo>
                    <a:pt x="397" y="294"/>
                  </a:lnTo>
                  <a:lnTo>
                    <a:pt x="403" y="300"/>
                  </a:lnTo>
                  <a:lnTo>
                    <a:pt x="391" y="312"/>
                  </a:lnTo>
                  <a:lnTo>
                    <a:pt x="368" y="318"/>
                  </a:lnTo>
                  <a:lnTo>
                    <a:pt x="362" y="330"/>
                  </a:lnTo>
                  <a:lnTo>
                    <a:pt x="356" y="330"/>
                  </a:lnTo>
                  <a:lnTo>
                    <a:pt x="350" y="312"/>
                  </a:lnTo>
                  <a:lnTo>
                    <a:pt x="345" y="312"/>
                  </a:lnTo>
                  <a:lnTo>
                    <a:pt x="350" y="330"/>
                  </a:lnTo>
                  <a:lnTo>
                    <a:pt x="345" y="330"/>
                  </a:lnTo>
                  <a:lnTo>
                    <a:pt x="333" y="324"/>
                  </a:lnTo>
                  <a:lnTo>
                    <a:pt x="339" y="330"/>
                  </a:lnTo>
                  <a:lnTo>
                    <a:pt x="327" y="336"/>
                  </a:lnTo>
                  <a:lnTo>
                    <a:pt x="345" y="342"/>
                  </a:lnTo>
                  <a:lnTo>
                    <a:pt x="350" y="348"/>
                  </a:lnTo>
                  <a:lnTo>
                    <a:pt x="350" y="354"/>
                  </a:lnTo>
                  <a:lnTo>
                    <a:pt x="333" y="366"/>
                  </a:lnTo>
                  <a:lnTo>
                    <a:pt x="327" y="366"/>
                  </a:lnTo>
                  <a:lnTo>
                    <a:pt x="315" y="354"/>
                  </a:lnTo>
                  <a:lnTo>
                    <a:pt x="310" y="342"/>
                  </a:lnTo>
                  <a:lnTo>
                    <a:pt x="310" y="336"/>
                  </a:lnTo>
                  <a:lnTo>
                    <a:pt x="304" y="336"/>
                  </a:lnTo>
                  <a:lnTo>
                    <a:pt x="310" y="354"/>
                  </a:lnTo>
                  <a:lnTo>
                    <a:pt x="315" y="372"/>
                  </a:lnTo>
                  <a:lnTo>
                    <a:pt x="310" y="396"/>
                  </a:lnTo>
                  <a:lnTo>
                    <a:pt x="286" y="396"/>
                  </a:lnTo>
                  <a:lnTo>
                    <a:pt x="280" y="378"/>
                  </a:lnTo>
                  <a:lnTo>
                    <a:pt x="275" y="366"/>
                  </a:lnTo>
                  <a:lnTo>
                    <a:pt x="257" y="342"/>
                  </a:lnTo>
                  <a:lnTo>
                    <a:pt x="245" y="336"/>
                  </a:lnTo>
                  <a:lnTo>
                    <a:pt x="240" y="330"/>
                  </a:lnTo>
                  <a:lnTo>
                    <a:pt x="240" y="318"/>
                  </a:lnTo>
                  <a:lnTo>
                    <a:pt x="234" y="306"/>
                  </a:lnTo>
                  <a:lnTo>
                    <a:pt x="228" y="300"/>
                  </a:lnTo>
                  <a:lnTo>
                    <a:pt x="222" y="294"/>
                  </a:lnTo>
                  <a:lnTo>
                    <a:pt x="228" y="282"/>
                  </a:lnTo>
                  <a:lnTo>
                    <a:pt x="216" y="282"/>
                  </a:lnTo>
                  <a:lnTo>
                    <a:pt x="210" y="276"/>
                  </a:lnTo>
                  <a:lnTo>
                    <a:pt x="199" y="270"/>
                  </a:lnTo>
                  <a:lnTo>
                    <a:pt x="193" y="264"/>
                  </a:lnTo>
                  <a:close/>
                  <a:moveTo>
                    <a:pt x="315" y="372"/>
                  </a:moveTo>
                  <a:lnTo>
                    <a:pt x="321" y="366"/>
                  </a:lnTo>
                  <a:lnTo>
                    <a:pt x="327" y="372"/>
                  </a:lnTo>
                  <a:lnTo>
                    <a:pt x="315" y="390"/>
                  </a:lnTo>
                  <a:lnTo>
                    <a:pt x="315" y="372"/>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53" name="Freeform 212">
              <a:extLst>
                <a:ext uri="{FF2B5EF4-FFF2-40B4-BE49-F238E27FC236}">
                  <a16:creationId xmlns:a16="http://schemas.microsoft.com/office/drawing/2014/main" id="{94D1B580-0CAA-431B-B403-8A3762DCD990}"/>
                </a:ext>
              </a:extLst>
            </p:cNvPr>
            <p:cNvSpPr>
              <a:spLocks noChangeAspect="1"/>
            </p:cNvSpPr>
            <p:nvPr/>
          </p:nvSpPr>
          <p:spPr bwMode="auto">
            <a:xfrm>
              <a:off x="2393950" y="833438"/>
              <a:ext cx="877888" cy="581025"/>
            </a:xfrm>
            <a:custGeom>
              <a:avLst/>
              <a:gdLst>
                <a:gd name="T0" fmla="*/ 145280 w 707"/>
                <a:gd name="T1" fmla="*/ 473428 h 486"/>
                <a:gd name="T2" fmla="*/ 64569 w 707"/>
                <a:gd name="T3" fmla="*/ 466255 h 486"/>
                <a:gd name="T4" fmla="*/ 7450 w 707"/>
                <a:gd name="T5" fmla="*/ 387350 h 486"/>
                <a:gd name="T6" fmla="*/ 14901 w 707"/>
                <a:gd name="T7" fmla="*/ 322792 h 486"/>
                <a:gd name="T8" fmla="*/ 14901 w 707"/>
                <a:gd name="T9" fmla="*/ 272580 h 486"/>
                <a:gd name="T10" fmla="*/ 28559 w 707"/>
                <a:gd name="T11" fmla="*/ 143463 h 486"/>
                <a:gd name="T12" fmla="*/ 43460 w 707"/>
                <a:gd name="T13" fmla="*/ 7173 h 486"/>
                <a:gd name="T14" fmla="*/ 158939 w 707"/>
                <a:gd name="T15" fmla="*/ 7173 h 486"/>
                <a:gd name="T16" fmla="*/ 268209 w 707"/>
                <a:gd name="T17" fmla="*/ 14346 h 486"/>
                <a:gd name="T18" fmla="*/ 500409 w 707"/>
                <a:gd name="T19" fmla="*/ 28693 h 486"/>
                <a:gd name="T20" fmla="*/ 602229 w 707"/>
                <a:gd name="T21" fmla="*/ 28693 h 486"/>
                <a:gd name="T22" fmla="*/ 710257 w 707"/>
                <a:gd name="T23" fmla="*/ 35866 h 486"/>
                <a:gd name="T24" fmla="*/ 798419 w 707"/>
                <a:gd name="T25" fmla="*/ 35866 h 486"/>
                <a:gd name="T26" fmla="*/ 870438 w 707"/>
                <a:gd name="T27" fmla="*/ 57385 h 486"/>
                <a:gd name="T28" fmla="*/ 841878 w 707"/>
                <a:gd name="T29" fmla="*/ 78905 h 486"/>
                <a:gd name="T30" fmla="*/ 855537 w 707"/>
                <a:gd name="T31" fmla="*/ 121944 h 486"/>
                <a:gd name="T32" fmla="*/ 877888 w 707"/>
                <a:gd name="T33" fmla="*/ 129117 h 486"/>
                <a:gd name="T34" fmla="*/ 877888 w 707"/>
                <a:gd name="T35" fmla="*/ 186502 h 486"/>
                <a:gd name="T36" fmla="*/ 877888 w 707"/>
                <a:gd name="T37" fmla="*/ 243887 h 486"/>
                <a:gd name="T38" fmla="*/ 877888 w 707"/>
                <a:gd name="T39" fmla="*/ 308445 h 486"/>
                <a:gd name="T40" fmla="*/ 877888 w 707"/>
                <a:gd name="T41" fmla="*/ 416043 h 486"/>
                <a:gd name="T42" fmla="*/ 862987 w 707"/>
                <a:gd name="T43" fmla="*/ 430389 h 486"/>
                <a:gd name="T44" fmla="*/ 862987 w 707"/>
                <a:gd name="T45" fmla="*/ 459081 h 486"/>
                <a:gd name="T46" fmla="*/ 877888 w 707"/>
                <a:gd name="T47" fmla="*/ 466255 h 486"/>
                <a:gd name="T48" fmla="*/ 870438 w 707"/>
                <a:gd name="T49" fmla="*/ 487774 h 486"/>
                <a:gd name="T50" fmla="*/ 870438 w 707"/>
                <a:gd name="T51" fmla="*/ 509294 h 486"/>
                <a:gd name="T52" fmla="*/ 855537 w 707"/>
                <a:gd name="T53" fmla="*/ 537986 h 486"/>
                <a:gd name="T54" fmla="*/ 877888 w 707"/>
                <a:gd name="T55" fmla="*/ 566679 h 486"/>
                <a:gd name="T56" fmla="*/ 855537 w 707"/>
                <a:gd name="T57" fmla="*/ 573852 h 486"/>
                <a:gd name="T58" fmla="*/ 848087 w 707"/>
                <a:gd name="T59" fmla="*/ 552332 h 486"/>
                <a:gd name="T60" fmla="*/ 841878 w 707"/>
                <a:gd name="T61" fmla="*/ 545159 h 486"/>
                <a:gd name="T62" fmla="*/ 819528 w 707"/>
                <a:gd name="T63" fmla="*/ 537986 h 486"/>
                <a:gd name="T64" fmla="*/ 798419 w 707"/>
                <a:gd name="T65" fmla="*/ 530813 h 486"/>
                <a:gd name="T66" fmla="*/ 761167 w 707"/>
                <a:gd name="T67" fmla="*/ 516467 h 486"/>
                <a:gd name="T68" fmla="*/ 740058 w 707"/>
                <a:gd name="T69" fmla="*/ 523640 h 486"/>
                <a:gd name="T70" fmla="*/ 710257 w 707"/>
                <a:gd name="T71" fmla="*/ 530813 h 486"/>
                <a:gd name="T72" fmla="*/ 681698 w 707"/>
                <a:gd name="T73" fmla="*/ 523640 h 486"/>
                <a:gd name="T74" fmla="*/ 645688 w 707"/>
                <a:gd name="T75" fmla="*/ 502120 h 486"/>
                <a:gd name="T76" fmla="*/ 558769 w 707"/>
                <a:gd name="T77" fmla="*/ 494947 h 486"/>
                <a:gd name="T78" fmla="*/ 449499 w 707"/>
                <a:gd name="T79" fmla="*/ 487774 h 486"/>
                <a:gd name="T80" fmla="*/ 224749 w 707"/>
                <a:gd name="T81" fmla="*/ 480601 h 4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07" h="486">
                  <a:moveTo>
                    <a:pt x="181" y="402"/>
                  </a:moveTo>
                  <a:lnTo>
                    <a:pt x="117" y="396"/>
                  </a:lnTo>
                  <a:lnTo>
                    <a:pt x="99" y="390"/>
                  </a:lnTo>
                  <a:lnTo>
                    <a:pt x="52" y="390"/>
                  </a:lnTo>
                  <a:lnTo>
                    <a:pt x="0" y="384"/>
                  </a:lnTo>
                  <a:lnTo>
                    <a:pt x="6" y="324"/>
                  </a:lnTo>
                  <a:lnTo>
                    <a:pt x="6" y="318"/>
                  </a:lnTo>
                  <a:lnTo>
                    <a:pt x="12" y="270"/>
                  </a:lnTo>
                  <a:lnTo>
                    <a:pt x="12" y="234"/>
                  </a:lnTo>
                  <a:lnTo>
                    <a:pt x="12" y="228"/>
                  </a:lnTo>
                  <a:lnTo>
                    <a:pt x="17" y="180"/>
                  </a:lnTo>
                  <a:lnTo>
                    <a:pt x="23" y="120"/>
                  </a:lnTo>
                  <a:lnTo>
                    <a:pt x="23" y="96"/>
                  </a:lnTo>
                  <a:lnTo>
                    <a:pt x="35" y="6"/>
                  </a:lnTo>
                  <a:lnTo>
                    <a:pt x="35" y="0"/>
                  </a:lnTo>
                  <a:lnTo>
                    <a:pt x="128" y="6"/>
                  </a:lnTo>
                  <a:lnTo>
                    <a:pt x="216" y="12"/>
                  </a:lnTo>
                  <a:lnTo>
                    <a:pt x="350" y="18"/>
                  </a:lnTo>
                  <a:lnTo>
                    <a:pt x="403" y="24"/>
                  </a:lnTo>
                  <a:lnTo>
                    <a:pt x="421" y="24"/>
                  </a:lnTo>
                  <a:lnTo>
                    <a:pt x="485" y="24"/>
                  </a:lnTo>
                  <a:lnTo>
                    <a:pt x="508" y="24"/>
                  </a:lnTo>
                  <a:lnTo>
                    <a:pt x="572" y="30"/>
                  </a:lnTo>
                  <a:lnTo>
                    <a:pt x="643" y="30"/>
                  </a:lnTo>
                  <a:lnTo>
                    <a:pt x="701" y="30"/>
                  </a:lnTo>
                  <a:lnTo>
                    <a:pt x="701" y="48"/>
                  </a:lnTo>
                  <a:lnTo>
                    <a:pt x="689" y="54"/>
                  </a:lnTo>
                  <a:lnTo>
                    <a:pt x="678" y="66"/>
                  </a:lnTo>
                  <a:lnTo>
                    <a:pt x="678" y="78"/>
                  </a:lnTo>
                  <a:lnTo>
                    <a:pt x="689" y="102"/>
                  </a:lnTo>
                  <a:lnTo>
                    <a:pt x="701" y="102"/>
                  </a:lnTo>
                  <a:lnTo>
                    <a:pt x="707" y="108"/>
                  </a:lnTo>
                  <a:lnTo>
                    <a:pt x="707" y="120"/>
                  </a:lnTo>
                  <a:lnTo>
                    <a:pt x="707" y="156"/>
                  </a:lnTo>
                  <a:lnTo>
                    <a:pt x="707" y="180"/>
                  </a:lnTo>
                  <a:lnTo>
                    <a:pt x="707" y="204"/>
                  </a:lnTo>
                  <a:lnTo>
                    <a:pt x="707" y="216"/>
                  </a:lnTo>
                  <a:lnTo>
                    <a:pt x="707" y="258"/>
                  </a:lnTo>
                  <a:lnTo>
                    <a:pt x="707" y="306"/>
                  </a:lnTo>
                  <a:lnTo>
                    <a:pt x="707" y="348"/>
                  </a:lnTo>
                  <a:lnTo>
                    <a:pt x="695" y="348"/>
                  </a:lnTo>
                  <a:lnTo>
                    <a:pt x="695" y="360"/>
                  </a:lnTo>
                  <a:lnTo>
                    <a:pt x="701" y="366"/>
                  </a:lnTo>
                  <a:lnTo>
                    <a:pt x="695" y="384"/>
                  </a:lnTo>
                  <a:lnTo>
                    <a:pt x="701" y="384"/>
                  </a:lnTo>
                  <a:lnTo>
                    <a:pt x="707" y="390"/>
                  </a:lnTo>
                  <a:lnTo>
                    <a:pt x="707" y="408"/>
                  </a:lnTo>
                  <a:lnTo>
                    <a:pt x="701" y="408"/>
                  </a:lnTo>
                  <a:lnTo>
                    <a:pt x="707" y="414"/>
                  </a:lnTo>
                  <a:lnTo>
                    <a:pt x="701" y="426"/>
                  </a:lnTo>
                  <a:lnTo>
                    <a:pt x="701" y="438"/>
                  </a:lnTo>
                  <a:lnTo>
                    <a:pt x="689" y="450"/>
                  </a:lnTo>
                  <a:lnTo>
                    <a:pt x="701" y="468"/>
                  </a:lnTo>
                  <a:lnTo>
                    <a:pt x="707" y="474"/>
                  </a:lnTo>
                  <a:lnTo>
                    <a:pt x="707" y="486"/>
                  </a:lnTo>
                  <a:lnTo>
                    <a:pt x="689" y="480"/>
                  </a:lnTo>
                  <a:lnTo>
                    <a:pt x="683" y="468"/>
                  </a:lnTo>
                  <a:lnTo>
                    <a:pt x="683" y="462"/>
                  </a:lnTo>
                  <a:lnTo>
                    <a:pt x="678" y="462"/>
                  </a:lnTo>
                  <a:lnTo>
                    <a:pt x="678" y="456"/>
                  </a:lnTo>
                  <a:lnTo>
                    <a:pt x="660" y="456"/>
                  </a:lnTo>
                  <a:lnTo>
                    <a:pt x="660" y="450"/>
                  </a:lnTo>
                  <a:lnTo>
                    <a:pt x="654" y="450"/>
                  </a:lnTo>
                  <a:lnTo>
                    <a:pt x="643" y="444"/>
                  </a:lnTo>
                  <a:lnTo>
                    <a:pt x="637" y="438"/>
                  </a:lnTo>
                  <a:lnTo>
                    <a:pt x="613" y="432"/>
                  </a:lnTo>
                  <a:lnTo>
                    <a:pt x="596" y="432"/>
                  </a:lnTo>
                  <a:lnTo>
                    <a:pt x="596" y="438"/>
                  </a:lnTo>
                  <a:lnTo>
                    <a:pt x="572" y="432"/>
                  </a:lnTo>
                  <a:lnTo>
                    <a:pt x="572" y="444"/>
                  </a:lnTo>
                  <a:lnTo>
                    <a:pt x="567" y="444"/>
                  </a:lnTo>
                  <a:lnTo>
                    <a:pt x="549" y="438"/>
                  </a:lnTo>
                  <a:lnTo>
                    <a:pt x="537" y="432"/>
                  </a:lnTo>
                  <a:lnTo>
                    <a:pt x="520" y="420"/>
                  </a:lnTo>
                  <a:lnTo>
                    <a:pt x="520" y="414"/>
                  </a:lnTo>
                  <a:lnTo>
                    <a:pt x="450" y="414"/>
                  </a:lnTo>
                  <a:lnTo>
                    <a:pt x="421" y="414"/>
                  </a:lnTo>
                  <a:lnTo>
                    <a:pt x="362" y="408"/>
                  </a:lnTo>
                  <a:lnTo>
                    <a:pt x="263" y="402"/>
                  </a:lnTo>
                  <a:lnTo>
                    <a:pt x="181" y="402"/>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54" name="Freeform 213">
              <a:extLst>
                <a:ext uri="{FF2B5EF4-FFF2-40B4-BE49-F238E27FC236}">
                  <a16:creationId xmlns:a16="http://schemas.microsoft.com/office/drawing/2014/main" id="{BF8F4650-35C7-4B07-8DF5-2EA30D39998F}"/>
                </a:ext>
              </a:extLst>
            </p:cNvPr>
            <p:cNvSpPr>
              <a:spLocks noChangeAspect="1"/>
            </p:cNvSpPr>
            <p:nvPr/>
          </p:nvSpPr>
          <p:spPr bwMode="auto">
            <a:xfrm>
              <a:off x="4065588" y="2214563"/>
              <a:ext cx="1073150" cy="363537"/>
            </a:xfrm>
            <a:custGeom>
              <a:avLst/>
              <a:gdLst>
                <a:gd name="T0" fmla="*/ 732822 w 864"/>
                <a:gd name="T1" fmla="*/ 299383 h 306"/>
                <a:gd name="T2" fmla="*/ 689350 w 864"/>
                <a:gd name="T3" fmla="*/ 306512 h 306"/>
                <a:gd name="T4" fmla="*/ 638425 w 864"/>
                <a:gd name="T5" fmla="*/ 306512 h 306"/>
                <a:gd name="T6" fmla="*/ 572595 w 864"/>
                <a:gd name="T7" fmla="*/ 313640 h 306"/>
                <a:gd name="T8" fmla="*/ 449630 w 864"/>
                <a:gd name="T9" fmla="*/ 327896 h 306"/>
                <a:gd name="T10" fmla="*/ 398705 w 864"/>
                <a:gd name="T11" fmla="*/ 327896 h 306"/>
                <a:gd name="T12" fmla="*/ 268288 w 864"/>
                <a:gd name="T13" fmla="*/ 342152 h 306"/>
                <a:gd name="T14" fmla="*/ 195005 w 864"/>
                <a:gd name="T15" fmla="*/ 349281 h 306"/>
                <a:gd name="T16" fmla="*/ 144080 w 864"/>
                <a:gd name="T17" fmla="*/ 349281 h 306"/>
                <a:gd name="T18" fmla="*/ 72040 w 864"/>
                <a:gd name="T19" fmla="*/ 356409 h 306"/>
                <a:gd name="T20" fmla="*/ 13663 w 864"/>
                <a:gd name="T21" fmla="*/ 356409 h 306"/>
                <a:gd name="T22" fmla="*/ 21115 w 864"/>
                <a:gd name="T23" fmla="*/ 320768 h 306"/>
                <a:gd name="T24" fmla="*/ 21115 w 864"/>
                <a:gd name="T25" fmla="*/ 299383 h 306"/>
                <a:gd name="T26" fmla="*/ 13663 w 864"/>
                <a:gd name="T27" fmla="*/ 292255 h 306"/>
                <a:gd name="T28" fmla="*/ 36020 w 864"/>
                <a:gd name="T29" fmla="*/ 292255 h 306"/>
                <a:gd name="T30" fmla="*/ 36020 w 864"/>
                <a:gd name="T31" fmla="*/ 270871 h 306"/>
                <a:gd name="T32" fmla="*/ 36020 w 864"/>
                <a:gd name="T33" fmla="*/ 263743 h 306"/>
                <a:gd name="T34" fmla="*/ 43473 w 864"/>
                <a:gd name="T35" fmla="*/ 249486 h 306"/>
                <a:gd name="T36" fmla="*/ 57135 w 864"/>
                <a:gd name="T37" fmla="*/ 228102 h 306"/>
                <a:gd name="T38" fmla="*/ 64588 w 864"/>
                <a:gd name="T39" fmla="*/ 213845 h 306"/>
                <a:gd name="T40" fmla="*/ 64588 w 864"/>
                <a:gd name="T41" fmla="*/ 199589 h 306"/>
                <a:gd name="T42" fmla="*/ 72040 w 864"/>
                <a:gd name="T43" fmla="*/ 171076 h 306"/>
                <a:gd name="T44" fmla="*/ 72040 w 864"/>
                <a:gd name="T45" fmla="*/ 149692 h 306"/>
                <a:gd name="T46" fmla="*/ 86945 w 864"/>
                <a:gd name="T47" fmla="*/ 121179 h 306"/>
                <a:gd name="T48" fmla="*/ 108060 w 864"/>
                <a:gd name="T49" fmla="*/ 121179 h 306"/>
                <a:gd name="T50" fmla="*/ 173890 w 864"/>
                <a:gd name="T51" fmla="*/ 114051 h 306"/>
                <a:gd name="T52" fmla="*/ 268288 w 864"/>
                <a:gd name="T53" fmla="*/ 106923 h 306"/>
                <a:gd name="T54" fmla="*/ 319212 w 864"/>
                <a:gd name="T55" fmla="*/ 78410 h 306"/>
                <a:gd name="T56" fmla="*/ 391253 w 864"/>
                <a:gd name="T57" fmla="*/ 71282 h 306"/>
                <a:gd name="T58" fmla="*/ 470745 w 864"/>
                <a:gd name="T59" fmla="*/ 64154 h 306"/>
                <a:gd name="T60" fmla="*/ 551480 w 864"/>
                <a:gd name="T61" fmla="*/ 57025 h 306"/>
                <a:gd name="T62" fmla="*/ 616068 w 864"/>
                <a:gd name="T63" fmla="*/ 49897 h 306"/>
                <a:gd name="T64" fmla="*/ 681897 w 864"/>
                <a:gd name="T65" fmla="*/ 49897 h 306"/>
                <a:gd name="T66" fmla="*/ 776295 w 864"/>
                <a:gd name="T67" fmla="*/ 42769 h 306"/>
                <a:gd name="T68" fmla="*/ 848335 w 864"/>
                <a:gd name="T69" fmla="*/ 28513 h 306"/>
                <a:gd name="T70" fmla="*/ 950185 w 864"/>
                <a:gd name="T71" fmla="*/ 14256 h 306"/>
                <a:gd name="T72" fmla="*/ 1008562 w 864"/>
                <a:gd name="T73" fmla="*/ 7128 h 306"/>
                <a:gd name="T74" fmla="*/ 1073150 w 864"/>
                <a:gd name="T75" fmla="*/ 0 h 306"/>
                <a:gd name="T76" fmla="*/ 1059487 w 864"/>
                <a:gd name="T77" fmla="*/ 42769 h 306"/>
                <a:gd name="T78" fmla="*/ 1037130 w 864"/>
                <a:gd name="T79" fmla="*/ 78410 h 306"/>
                <a:gd name="T80" fmla="*/ 986205 w 864"/>
                <a:gd name="T81" fmla="*/ 92666 h 306"/>
                <a:gd name="T82" fmla="*/ 965090 w 864"/>
                <a:gd name="T83" fmla="*/ 99794 h 306"/>
                <a:gd name="T84" fmla="*/ 927828 w 864"/>
                <a:gd name="T85" fmla="*/ 121179 h 306"/>
                <a:gd name="T86" fmla="*/ 891808 w 864"/>
                <a:gd name="T87" fmla="*/ 163948 h 306"/>
                <a:gd name="T88" fmla="*/ 840883 w 864"/>
                <a:gd name="T89" fmla="*/ 192461 h 306"/>
                <a:gd name="T90" fmla="*/ 797410 w 864"/>
                <a:gd name="T91" fmla="*/ 220973 h 306"/>
                <a:gd name="T92" fmla="*/ 776295 w 864"/>
                <a:gd name="T93" fmla="*/ 249486 h 3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64" h="306">
                  <a:moveTo>
                    <a:pt x="619" y="216"/>
                  </a:moveTo>
                  <a:lnTo>
                    <a:pt x="619" y="246"/>
                  </a:lnTo>
                  <a:lnTo>
                    <a:pt x="590" y="252"/>
                  </a:lnTo>
                  <a:lnTo>
                    <a:pt x="572" y="252"/>
                  </a:lnTo>
                  <a:lnTo>
                    <a:pt x="555" y="258"/>
                  </a:lnTo>
                  <a:lnTo>
                    <a:pt x="520" y="258"/>
                  </a:lnTo>
                  <a:lnTo>
                    <a:pt x="514" y="258"/>
                  </a:lnTo>
                  <a:lnTo>
                    <a:pt x="502" y="264"/>
                  </a:lnTo>
                  <a:lnTo>
                    <a:pt x="484" y="264"/>
                  </a:lnTo>
                  <a:lnTo>
                    <a:pt x="461" y="264"/>
                  </a:lnTo>
                  <a:lnTo>
                    <a:pt x="414" y="270"/>
                  </a:lnTo>
                  <a:lnTo>
                    <a:pt x="362" y="276"/>
                  </a:lnTo>
                  <a:lnTo>
                    <a:pt x="321" y="276"/>
                  </a:lnTo>
                  <a:lnTo>
                    <a:pt x="280" y="282"/>
                  </a:lnTo>
                  <a:lnTo>
                    <a:pt x="239" y="282"/>
                  </a:lnTo>
                  <a:lnTo>
                    <a:pt x="216" y="288"/>
                  </a:lnTo>
                  <a:lnTo>
                    <a:pt x="204" y="288"/>
                  </a:lnTo>
                  <a:lnTo>
                    <a:pt x="198" y="288"/>
                  </a:lnTo>
                  <a:lnTo>
                    <a:pt x="157" y="294"/>
                  </a:lnTo>
                  <a:lnTo>
                    <a:pt x="151" y="294"/>
                  </a:lnTo>
                  <a:lnTo>
                    <a:pt x="134" y="294"/>
                  </a:lnTo>
                  <a:lnTo>
                    <a:pt x="116" y="294"/>
                  </a:lnTo>
                  <a:lnTo>
                    <a:pt x="99" y="300"/>
                  </a:lnTo>
                  <a:lnTo>
                    <a:pt x="70" y="300"/>
                  </a:lnTo>
                  <a:lnTo>
                    <a:pt x="58" y="300"/>
                  </a:lnTo>
                  <a:lnTo>
                    <a:pt x="0" y="306"/>
                  </a:lnTo>
                  <a:lnTo>
                    <a:pt x="0" y="300"/>
                  </a:lnTo>
                  <a:lnTo>
                    <a:pt x="11" y="300"/>
                  </a:lnTo>
                  <a:lnTo>
                    <a:pt x="11" y="288"/>
                  </a:lnTo>
                  <a:lnTo>
                    <a:pt x="23" y="282"/>
                  </a:lnTo>
                  <a:lnTo>
                    <a:pt x="17" y="270"/>
                  </a:lnTo>
                  <a:lnTo>
                    <a:pt x="11" y="264"/>
                  </a:lnTo>
                  <a:lnTo>
                    <a:pt x="17" y="264"/>
                  </a:lnTo>
                  <a:lnTo>
                    <a:pt x="17" y="252"/>
                  </a:lnTo>
                  <a:lnTo>
                    <a:pt x="11" y="252"/>
                  </a:lnTo>
                  <a:lnTo>
                    <a:pt x="11" y="246"/>
                  </a:lnTo>
                  <a:lnTo>
                    <a:pt x="17" y="240"/>
                  </a:lnTo>
                  <a:lnTo>
                    <a:pt x="23" y="246"/>
                  </a:lnTo>
                  <a:lnTo>
                    <a:pt x="29" y="246"/>
                  </a:lnTo>
                  <a:lnTo>
                    <a:pt x="23" y="234"/>
                  </a:lnTo>
                  <a:lnTo>
                    <a:pt x="23" y="228"/>
                  </a:lnTo>
                  <a:lnTo>
                    <a:pt x="29" y="228"/>
                  </a:lnTo>
                  <a:lnTo>
                    <a:pt x="35" y="234"/>
                  </a:lnTo>
                  <a:lnTo>
                    <a:pt x="35" y="228"/>
                  </a:lnTo>
                  <a:lnTo>
                    <a:pt x="29" y="222"/>
                  </a:lnTo>
                  <a:lnTo>
                    <a:pt x="40" y="216"/>
                  </a:lnTo>
                  <a:lnTo>
                    <a:pt x="40" y="210"/>
                  </a:lnTo>
                  <a:lnTo>
                    <a:pt x="35" y="210"/>
                  </a:lnTo>
                  <a:lnTo>
                    <a:pt x="29" y="204"/>
                  </a:lnTo>
                  <a:lnTo>
                    <a:pt x="40" y="204"/>
                  </a:lnTo>
                  <a:lnTo>
                    <a:pt x="46" y="192"/>
                  </a:lnTo>
                  <a:lnTo>
                    <a:pt x="52" y="192"/>
                  </a:lnTo>
                  <a:lnTo>
                    <a:pt x="46" y="186"/>
                  </a:lnTo>
                  <a:lnTo>
                    <a:pt x="52" y="180"/>
                  </a:lnTo>
                  <a:lnTo>
                    <a:pt x="58" y="186"/>
                  </a:lnTo>
                  <a:lnTo>
                    <a:pt x="58" y="180"/>
                  </a:lnTo>
                  <a:lnTo>
                    <a:pt x="52" y="168"/>
                  </a:lnTo>
                  <a:lnTo>
                    <a:pt x="58" y="156"/>
                  </a:lnTo>
                  <a:lnTo>
                    <a:pt x="64" y="150"/>
                  </a:lnTo>
                  <a:lnTo>
                    <a:pt x="58" y="144"/>
                  </a:lnTo>
                  <a:lnTo>
                    <a:pt x="52" y="138"/>
                  </a:lnTo>
                  <a:lnTo>
                    <a:pt x="70" y="132"/>
                  </a:lnTo>
                  <a:lnTo>
                    <a:pt x="58" y="126"/>
                  </a:lnTo>
                  <a:lnTo>
                    <a:pt x="70" y="120"/>
                  </a:lnTo>
                  <a:lnTo>
                    <a:pt x="64" y="102"/>
                  </a:lnTo>
                  <a:lnTo>
                    <a:pt x="70" y="102"/>
                  </a:lnTo>
                  <a:lnTo>
                    <a:pt x="76" y="108"/>
                  </a:lnTo>
                  <a:lnTo>
                    <a:pt x="76" y="102"/>
                  </a:lnTo>
                  <a:lnTo>
                    <a:pt x="87" y="102"/>
                  </a:lnTo>
                  <a:lnTo>
                    <a:pt x="140" y="96"/>
                  </a:lnTo>
                  <a:lnTo>
                    <a:pt x="169" y="96"/>
                  </a:lnTo>
                  <a:lnTo>
                    <a:pt x="216" y="90"/>
                  </a:lnTo>
                  <a:lnTo>
                    <a:pt x="216" y="66"/>
                  </a:lnTo>
                  <a:lnTo>
                    <a:pt x="251" y="66"/>
                  </a:lnTo>
                  <a:lnTo>
                    <a:pt x="257" y="66"/>
                  </a:lnTo>
                  <a:lnTo>
                    <a:pt x="286" y="66"/>
                  </a:lnTo>
                  <a:lnTo>
                    <a:pt x="309" y="60"/>
                  </a:lnTo>
                  <a:lnTo>
                    <a:pt x="315" y="60"/>
                  </a:lnTo>
                  <a:lnTo>
                    <a:pt x="344" y="60"/>
                  </a:lnTo>
                  <a:lnTo>
                    <a:pt x="373" y="54"/>
                  </a:lnTo>
                  <a:lnTo>
                    <a:pt x="379" y="54"/>
                  </a:lnTo>
                  <a:lnTo>
                    <a:pt x="403" y="54"/>
                  </a:lnTo>
                  <a:lnTo>
                    <a:pt x="426" y="54"/>
                  </a:lnTo>
                  <a:lnTo>
                    <a:pt x="444" y="48"/>
                  </a:lnTo>
                  <a:lnTo>
                    <a:pt x="479" y="48"/>
                  </a:lnTo>
                  <a:lnTo>
                    <a:pt x="496" y="42"/>
                  </a:lnTo>
                  <a:lnTo>
                    <a:pt x="525" y="42"/>
                  </a:lnTo>
                  <a:lnTo>
                    <a:pt x="549" y="42"/>
                  </a:lnTo>
                  <a:lnTo>
                    <a:pt x="601" y="36"/>
                  </a:lnTo>
                  <a:lnTo>
                    <a:pt x="625" y="36"/>
                  </a:lnTo>
                  <a:lnTo>
                    <a:pt x="631" y="30"/>
                  </a:lnTo>
                  <a:lnTo>
                    <a:pt x="660" y="30"/>
                  </a:lnTo>
                  <a:lnTo>
                    <a:pt x="683" y="24"/>
                  </a:lnTo>
                  <a:lnTo>
                    <a:pt x="730" y="18"/>
                  </a:lnTo>
                  <a:lnTo>
                    <a:pt x="742" y="18"/>
                  </a:lnTo>
                  <a:lnTo>
                    <a:pt x="765" y="12"/>
                  </a:lnTo>
                  <a:lnTo>
                    <a:pt x="800" y="12"/>
                  </a:lnTo>
                  <a:lnTo>
                    <a:pt x="806" y="6"/>
                  </a:lnTo>
                  <a:lnTo>
                    <a:pt x="812" y="6"/>
                  </a:lnTo>
                  <a:lnTo>
                    <a:pt x="847" y="0"/>
                  </a:lnTo>
                  <a:lnTo>
                    <a:pt x="864" y="0"/>
                  </a:lnTo>
                  <a:lnTo>
                    <a:pt x="858" y="24"/>
                  </a:lnTo>
                  <a:lnTo>
                    <a:pt x="864" y="36"/>
                  </a:lnTo>
                  <a:lnTo>
                    <a:pt x="853" y="36"/>
                  </a:lnTo>
                  <a:lnTo>
                    <a:pt x="841" y="42"/>
                  </a:lnTo>
                  <a:lnTo>
                    <a:pt x="841" y="48"/>
                  </a:lnTo>
                  <a:lnTo>
                    <a:pt x="835" y="66"/>
                  </a:lnTo>
                  <a:lnTo>
                    <a:pt x="829" y="72"/>
                  </a:lnTo>
                  <a:lnTo>
                    <a:pt x="817" y="66"/>
                  </a:lnTo>
                  <a:lnTo>
                    <a:pt x="794" y="78"/>
                  </a:lnTo>
                  <a:lnTo>
                    <a:pt x="788" y="96"/>
                  </a:lnTo>
                  <a:lnTo>
                    <a:pt x="777" y="96"/>
                  </a:lnTo>
                  <a:lnTo>
                    <a:pt x="777" y="84"/>
                  </a:lnTo>
                  <a:lnTo>
                    <a:pt x="759" y="96"/>
                  </a:lnTo>
                  <a:lnTo>
                    <a:pt x="759" y="102"/>
                  </a:lnTo>
                  <a:lnTo>
                    <a:pt x="747" y="102"/>
                  </a:lnTo>
                  <a:lnTo>
                    <a:pt x="747" y="126"/>
                  </a:lnTo>
                  <a:lnTo>
                    <a:pt x="730" y="132"/>
                  </a:lnTo>
                  <a:lnTo>
                    <a:pt x="718" y="138"/>
                  </a:lnTo>
                  <a:lnTo>
                    <a:pt x="718" y="144"/>
                  </a:lnTo>
                  <a:lnTo>
                    <a:pt x="695" y="162"/>
                  </a:lnTo>
                  <a:lnTo>
                    <a:pt x="677" y="162"/>
                  </a:lnTo>
                  <a:lnTo>
                    <a:pt x="666" y="168"/>
                  </a:lnTo>
                  <a:lnTo>
                    <a:pt x="648" y="180"/>
                  </a:lnTo>
                  <a:lnTo>
                    <a:pt x="642" y="186"/>
                  </a:lnTo>
                  <a:lnTo>
                    <a:pt x="642" y="204"/>
                  </a:lnTo>
                  <a:lnTo>
                    <a:pt x="636" y="210"/>
                  </a:lnTo>
                  <a:lnTo>
                    <a:pt x="625" y="210"/>
                  </a:lnTo>
                  <a:lnTo>
                    <a:pt x="619" y="216"/>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55" name="Freeform 214">
              <a:extLst>
                <a:ext uri="{FF2B5EF4-FFF2-40B4-BE49-F238E27FC236}">
                  <a16:creationId xmlns:a16="http://schemas.microsoft.com/office/drawing/2014/main" id="{E779D475-C5F3-4690-8251-AE7D0AEABEEB}"/>
                </a:ext>
              </a:extLst>
            </p:cNvPr>
            <p:cNvSpPr>
              <a:spLocks noChangeAspect="1" noEditPoints="1"/>
            </p:cNvSpPr>
            <p:nvPr/>
          </p:nvSpPr>
          <p:spPr bwMode="auto">
            <a:xfrm>
              <a:off x="1901825" y="2325688"/>
              <a:ext cx="1763713" cy="1712912"/>
            </a:xfrm>
            <a:custGeom>
              <a:avLst/>
              <a:gdLst>
                <a:gd name="T0" fmla="*/ 232427 w 1419"/>
                <a:gd name="T1" fmla="*/ 690922 h 1428"/>
                <a:gd name="T2" fmla="*/ 493442 w 1419"/>
                <a:gd name="T3" fmla="*/ 561375 h 1428"/>
                <a:gd name="T4" fmla="*/ 529487 w 1419"/>
                <a:gd name="T5" fmla="*/ 122351 h 1428"/>
                <a:gd name="T6" fmla="*/ 848919 w 1419"/>
                <a:gd name="T7" fmla="*/ 21591 h 1428"/>
                <a:gd name="T8" fmla="*/ 907336 w 1419"/>
                <a:gd name="T9" fmla="*/ 331067 h 1428"/>
                <a:gd name="T10" fmla="*/ 1009256 w 1419"/>
                <a:gd name="T11" fmla="*/ 374250 h 1428"/>
                <a:gd name="T12" fmla="*/ 1147221 w 1419"/>
                <a:gd name="T13" fmla="*/ 403038 h 1428"/>
                <a:gd name="T14" fmla="*/ 1219311 w 1419"/>
                <a:gd name="T15" fmla="*/ 431827 h 1428"/>
                <a:gd name="T16" fmla="*/ 1262814 w 1419"/>
                <a:gd name="T17" fmla="*/ 446221 h 1428"/>
                <a:gd name="T18" fmla="*/ 1285186 w 1419"/>
                <a:gd name="T19" fmla="*/ 453418 h 1428"/>
                <a:gd name="T20" fmla="*/ 1336146 w 1419"/>
                <a:gd name="T21" fmla="*/ 446221 h 1428"/>
                <a:gd name="T22" fmla="*/ 1400778 w 1419"/>
                <a:gd name="T23" fmla="*/ 467812 h 1428"/>
                <a:gd name="T24" fmla="*/ 1480326 w 1419"/>
                <a:gd name="T25" fmla="*/ 439024 h 1428"/>
                <a:gd name="T26" fmla="*/ 1546201 w 1419"/>
                <a:gd name="T27" fmla="*/ 439024 h 1428"/>
                <a:gd name="T28" fmla="*/ 1589703 w 1419"/>
                <a:gd name="T29" fmla="*/ 475009 h 1428"/>
                <a:gd name="T30" fmla="*/ 1625748 w 1419"/>
                <a:gd name="T31" fmla="*/ 489403 h 1428"/>
                <a:gd name="T32" fmla="*/ 1669251 w 1419"/>
                <a:gd name="T33" fmla="*/ 489403 h 1428"/>
                <a:gd name="T34" fmla="*/ 1691623 w 1419"/>
                <a:gd name="T35" fmla="*/ 712514 h 1428"/>
                <a:gd name="T36" fmla="*/ 1750041 w 1419"/>
                <a:gd name="T37" fmla="*/ 842062 h 1428"/>
                <a:gd name="T38" fmla="*/ 1756255 w 1419"/>
                <a:gd name="T39" fmla="*/ 906836 h 1428"/>
                <a:gd name="T40" fmla="*/ 1735126 w 1419"/>
                <a:gd name="T41" fmla="*/ 971610 h 1428"/>
                <a:gd name="T42" fmla="*/ 1720211 w 1419"/>
                <a:gd name="T43" fmla="*/ 1057975 h 1428"/>
                <a:gd name="T44" fmla="*/ 1597161 w 1419"/>
                <a:gd name="T45" fmla="*/ 1158735 h 1428"/>
                <a:gd name="T46" fmla="*/ 1604618 w 1419"/>
                <a:gd name="T47" fmla="*/ 1101158 h 1428"/>
                <a:gd name="T48" fmla="*/ 1574788 w 1419"/>
                <a:gd name="T49" fmla="*/ 1137143 h 1428"/>
                <a:gd name="T50" fmla="*/ 1582246 w 1419"/>
                <a:gd name="T51" fmla="*/ 1165932 h 1428"/>
                <a:gd name="T52" fmla="*/ 1474111 w 1419"/>
                <a:gd name="T53" fmla="*/ 1259494 h 1428"/>
                <a:gd name="T54" fmla="*/ 1393321 w 1419"/>
                <a:gd name="T55" fmla="*/ 1281085 h 1428"/>
                <a:gd name="T56" fmla="*/ 1372191 w 1419"/>
                <a:gd name="T57" fmla="*/ 1266691 h 1428"/>
                <a:gd name="T58" fmla="*/ 1364734 w 1419"/>
                <a:gd name="T59" fmla="*/ 1281085 h 1428"/>
                <a:gd name="T60" fmla="*/ 1342361 w 1419"/>
                <a:gd name="T61" fmla="*/ 1259494 h 1428"/>
                <a:gd name="T62" fmla="*/ 1357276 w 1419"/>
                <a:gd name="T63" fmla="*/ 1295480 h 1428"/>
                <a:gd name="T64" fmla="*/ 1321231 w 1419"/>
                <a:gd name="T65" fmla="*/ 1309874 h 1428"/>
                <a:gd name="T66" fmla="*/ 1298858 w 1419"/>
                <a:gd name="T67" fmla="*/ 1331465 h 1428"/>
                <a:gd name="T68" fmla="*/ 1262814 w 1419"/>
                <a:gd name="T69" fmla="*/ 1353057 h 1428"/>
                <a:gd name="T70" fmla="*/ 1255356 w 1419"/>
                <a:gd name="T71" fmla="*/ 1403436 h 1428"/>
                <a:gd name="T72" fmla="*/ 1211854 w 1419"/>
                <a:gd name="T73" fmla="*/ 1396239 h 1428"/>
                <a:gd name="T74" fmla="*/ 1234226 w 1419"/>
                <a:gd name="T75" fmla="*/ 1432225 h 1428"/>
                <a:gd name="T76" fmla="*/ 1175809 w 1419"/>
                <a:gd name="T77" fmla="*/ 1461013 h 1428"/>
                <a:gd name="T78" fmla="*/ 1211854 w 1419"/>
                <a:gd name="T79" fmla="*/ 1561773 h 1428"/>
                <a:gd name="T80" fmla="*/ 1247898 w 1419"/>
                <a:gd name="T81" fmla="*/ 1684124 h 1428"/>
                <a:gd name="T82" fmla="*/ 1190724 w 1419"/>
                <a:gd name="T83" fmla="*/ 1691321 h 1428"/>
                <a:gd name="T84" fmla="*/ 1096261 w 1419"/>
                <a:gd name="T85" fmla="*/ 1662532 h 1428"/>
                <a:gd name="T86" fmla="*/ 1009256 w 1419"/>
                <a:gd name="T87" fmla="*/ 1626547 h 1428"/>
                <a:gd name="T88" fmla="*/ 935924 w 1419"/>
                <a:gd name="T89" fmla="*/ 1518590 h 1428"/>
                <a:gd name="T90" fmla="*/ 878749 w 1419"/>
                <a:gd name="T91" fmla="*/ 1396239 h 1428"/>
                <a:gd name="T92" fmla="*/ 812874 w 1419"/>
                <a:gd name="T93" fmla="*/ 1288283 h 1428"/>
                <a:gd name="T94" fmla="*/ 761914 w 1419"/>
                <a:gd name="T95" fmla="*/ 1165932 h 1428"/>
                <a:gd name="T96" fmla="*/ 682367 w 1419"/>
                <a:gd name="T97" fmla="*/ 1079566 h 1428"/>
                <a:gd name="T98" fmla="*/ 623949 w 1419"/>
                <a:gd name="T99" fmla="*/ 1065172 h 1428"/>
                <a:gd name="T100" fmla="*/ 522029 w 1419"/>
                <a:gd name="T101" fmla="*/ 1065172 h 1428"/>
                <a:gd name="T102" fmla="*/ 427567 w 1419"/>
                <a:gd name="T103" fmla="*/ 1187523 h 1428"/>
                <a:gd name="T104" fmla="*/ 348019 w 1419"/>
                <a:gd name="T105" fmla="*/ 1137143 h 1428"/>
                <a:gd name="T106" fmla="*/ 232427 w 1419"/>
                <a:gd name="T107" fmla="*/ 1021990 h 1428"/>
                <a:gd name="T108" fmla="*/ 202597 w 1419"/>
                <a:gd name="T109" fmla="*/ 899639 h 1428"/>
                <a:gd name="T110" fmla="*/ 123050 w 1419"/>
                <a:gd name="T111" fmla="*/ 827668 h 1428"/>
                <a:gd name="T112" fmla="*/ 1574788 w 1419"/>
                <a:gd name="T113" fmla="*/ 1180326 h 1428"/>
                <a:gd name="T114" fmla="*/ 1372191 w 1419"/>
                <a:gd name="T115" fmla="*/ 1324268 h 1428"/>
                <a:gd name="T116" fmla="*/ 1292644 w 1419"/>
                <a:gd name="T117" fmla="*/ 1367451 h 1428"/>
                <a:gd name="T118" fmla="*/ 1262814 w 1419"/>
                <a:gd name="T119" fmla="*/ 1417831 h 1428"/>
                <a:gd name="T120" fmla="*/ 1247898 w 1419"/>
                <a:gd name="T121" fmla="*/ 1619350 h 14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9" h="1428">
                  <a:moveTo>
                    <a:pt x="58" y="642"/>
                  </a:moveTo>
                  <a:lnTo>
                    <a:pt x="41" y="630"/>
                  </a:lnTo>
                  <a:lnTo>
                    <a:pt x="23" y="594"/>
                  </a:lnTo>
                  <a:lnTo>
                    <a:pt x="6" y="588"/>
                  </a:lnTo>
                  <a:lnTo>
                    <a:pt x="0" y="582"/>
                  </a:lnTo>
                  <a:lnTo>
                    <a:pt x="0" y="558"/>
                  </a:lnTo>
                  <a:lnTo>
                    <a:pt x="29" y="558"/>
                  </a:lnTo>
                  <a:lnTo>
                    <a:pt x="70" y="564"/>
                  </a:lnTo>
                  <a:lnTo>
                    <a:pt x="187" y="576"/>
                  </a:lnTo>
                  <a:lnTo>
                    <a:pt x="192" y="576"/>
                  </a:lnTo>
                  <a:lnTo>
                    <a:pt x="280" y="582"/>
                  </a:lnTo>
                  <a:lnTo>
                    <a:pt x="286" y="582"/>
                  </a:lnTo>
                  <a:lnTo>
                    <a:pt x="315" y="588"/>
                  </a:lnTo>
                  <a:lnTo>
                    <a:pt x="356" y="588"/>
                  </a:lnTo>
                  <a:lnTo>
                    <a:pt x="385" y="594"/>
                  </a:lnTo>
                  <a:lnTo>
                    <a:pt x="385" y="582"/>
                  </a:lnTo>
                  <a:lnTo>
                    <a:pt x="391" y="528"/>
                  </a:lnTo>
                  <a:lnTo>
                    <a:pt x="397" y="468"/>
                  </a:lnTo>
                  <a:lnTo>
                    <a:pt x="403" y="414"/>
                  </a:lnTo>
                  <a:lnTo>
                    <a:pt x="403" y="390"/>
                  </a:lnTo>
                  <a:lnTo>
                    <a:pt x="403" y="354"/>
                  </a:lnTo>
                  <a:lnTo>
                    <a:pt x="409" y="288"/>
                  </a:lnTo>
                  <a:lnTo>
                    <a:pt x="414" y="234"/>
                  </a:lnTo>
                  <a:lnTo>
                    <a:pt x="414" y="204"/>
                  </a:lnTo>
                  <a:lnTo>
                    <a:pt x="420" y="174"/>
                  </a:lnTo>
                  <a:lnTo>
                    <a:pt x="426" y="114"/>
                  </a:lnTo>
                  <a:lnTo>
                    <a:pt x="426" y="102"/>
                  </a:lnTo>
                  <a:lnTo>
                    <a:pt x="426" y="60"/>
                  </a:lnTo>
                  <a:lnTo>
                    <a:pt x="432" y="0"/>
                  </a:lnTo>
                  <a:lnTo>
                    <a:pt x="520" y="6"/>
                  </a:lnTo>
                  <a:lnTo>
                    <a:pt x="531" y="12"/>
                  </a:lnTo>
                  <a:lnTo>
                    <a:pt x="572" y="12"/>
                  </a:lnTo>
                  <a:lnTo>
                    <a:pt x="631" y="18"/>
                  </a:lnTo>
                  <a:lnTo>
                    <a:pt x="642" y="18"/>
                  </a:lnTo>
                  <a:lnTo>
                    <a:pt x="683" y="18"/>
                  </a:lnTo>
                  <a:lnTo>
                    <a:pt x="742" y="18"/>
                  </a:lnTo>
                  <a:lnTo>
                    <a:pt x="736" y="78"/>
                  </a:lnTo>
                  <a:lnTo>
                    <a:pt x="736" y="102"/>
                  </a:lnTo>
                  <a:lnTo>
                    <a:pt x="736" y="138"/>
                  </a:lnTo>
                  <a:lnTo>
                    <a:pt x="736" y="162"/>
                  </a:lnTo>
                  <a:lnTo>
                    <a:pt x="730" y="192"/>
                  </a:lnTo>
                  <a:lnTo>
                    <a:pt x="730" y="216"/>
                  </a:lnTo>
                  <a:lnTo>
                    <a:pt x="730" y="252"/>
                  </a:lnTo>
                  <a:lnTo>
                    <a:pt x="730" y="276"/>
                  </a:lnTo>
                  <a:lnTo>
                    <a:pt x="736" y="276"/>
                  </a:lnTo>
                  <a:lnTo>
                    <a:pt x="747" y="282"/>
                  </a:lnTo>
                  <a:lnTo>
                    <a:pt x="759" y="300"/>
                  </a:lnTo>
                  <a:lnTo>
                    <a:pt x="771" y="300"/>
                  </a:lnTo>
                  <a:lnTo>
                    <a:pt x="777" y="294"/>
                  </a:lnTo>
                  <a:lnTo>
                    <a:pt x="782" y="300"/>
                  </a:lnTo>
                  <a:lnTo>
                    <a:pt x="788" y="306"/>
                  </a:lnTo>
                  <a:lnTo>
                    <a:pt x="794" y="294"/>
                  </a:lnTo>
                  <a:lnTo>
                    <a:pt x="812" y="312"/>
                  </a:lnTo>
                  <a:lnTo>
                    <a:pt x="812" y="324"/>
                  </a:lnTo>
                  <a:lnTo>
                    <a:pt x="835" y="330"/>
                  </a:lnTo>
                  <a:lnTo>
                    <a:pt x="853" y="336"/>
                  </a:lnTo>
                  <a:lnTo>
                    <a:pt x="876" y="336"/>
                  </a:lnTo>
                  <a:lnTo>
                    <a:pt x="882" y="348"/>
                  </a:lnTo>
                  <a:lnTo>
                    <a:pt x="893" y="348"/>
                  </a:lnTo>
                  <a:lnTo>
                    <a:pt x="899" y="336"/>
                  </a:lnTo>
                  <a:lnTo>
                    <a:pt x="917" y="342"/>
                  </a:lnTo>
                  <a:lnTo>
                    <a:pt x="923" y="336"/>
                  </a:lnTo>
                  <a:lnTo>
                    <a:pt x="929" y="336"/>
                  </a:lnTo>
                  <a:lnTo>
                    <a:pt x="923" y="348"/>
                  </a:lnTo>
                  <a:lnTo>
                    <a:pt x="929" y="354"/>
                  </a:lnTo>
                  <a:lnTo>
                    <a:pt x="940" y="354"/>
                  </a:lnTo>
                  <a:lnTo>
                    <a:pt x="940" y="360"/>
                  </a:lnTo>
                  <a:lnTo>
                    <a:pt x="940" y="372"/>
                  </a:lnTo>
                  <a:lnTo>
                    <a:pt x="952" y="378"/>
                  </a:lnTo>
                  <a:lnTo>
                    <a:pt x="969" y="360"/>
                  </a:lnTo>
                  <a:lnTo>
                    <a:pt x="981" y="360"/>
                  </a:lnTo>
                  <a:lnTo>
                    <a:pt x="981" y="366"/>
                  </a:lnTo>
                  <a:lnTo>
                    <a:pt x="981" y="372"/>
                  </a:lnTo>
                  <a:lnTo>
                    <a:pt x="993" y="372"/>
                  </a:lnTo>
                  <a:lnTo>
                    <a:pt x="993" y="378"/>
                  </a:lnTo>
                  <a:lnTo>
                    <a:pt x="999" y="384"/>
                  </a:lnTo>
                  <a:lnTo>
                    <a:pt x="1004" y="378"/>
                  </a:lnTo>
                  <a:lnTo>
                    <a:pt x="1010" y="372"/>
                  </a:lnTo>
                  <a:lnTo>
                    <a:pt x="1016" y="378"/>
                  </a:lnTo>
                  <a:lnTo>
                    <a:pt x="1016" y="372"/>
                  </a:lnTo>
                  <a:lnTo>
                    <a:pt x="1022" y="372"/>
                  </a:lnTo>
                  <a:lnTo>
                    <a:pt x="1022" y="378"/>
                  </a:lnTo>
                  <a:lnTo>
                    <a:pt x="1022" y="384"/>
                  </a:lnTo>
                  <a:lnTo>
                    <a:pt x="1022" y="390"/>
                  </a:lnTo>
                  <a:lnTo>
                    <a:pt x="1028" y="396"/>
                  </a:lnTo>
                  <a:lnTo>
                    <a:pt x="1034" y="390"/>
                  </a:lnTo>
                  <a:lnTo>
                    <a:pt x="1034" y="384"/>
                  </a:lnTo>
                  <a:lnTo>
                    <a:pt x="1040" y="384"/>
                  </a:lnTo>
                  <a:lnTo>
                    <a:pt x="1034" y="378"/>
                  </a:lnTo>
                  <a:lnTo>
                    <a:pt x="1040" y="378"/>
                  </a:lnTo>
                  <a:lnTo>
                    <a:pt x="1045" y="366"/>
                  </a:lnTo>
                  <a:lnTo>
                    <a:pt x="1051" y="366"/>
                  </a:lnTo>
                  <a:lnTo>
                    <a:pt x="1057" y="378"/>
                  </a:lnTo>
                  <a:lnTo>
                    <a:pt x="1063" y="378"/>
                  </a:lnTo>
                  <a:lnTo>
                    <a:pt x="1069" y="378"/>
                  </a:lnTo>
                  <a:lnTo>
                    <a:pt x="1075" y="378"/>
                  </a:lnTo>
                  <a:lnTo>
                    <a:pt x="1075" y="372"/>
                  </a:lnTo>
                  <a:lnTo>
                    <a:pt x="1086" y="372"/>
                  </a:lnTo>
                  <a:lnTo>
                    <a:pt x="1086" y="378"/>
                  </a:lnTo>
                  <a:lnTo>
                    <a:pt x="1092" y="384"/>
                  </a:lnTo>
                  <a:lnTo>
                    <a:pt x="1098" y="390"/>
                  </a:lnTo>
                  <a:lnTo>
                    <a:pt x="1104" y="384"/>
                  </a:lnTo>
                  <a:lnTo>
                    <a:pt x="1110" y="390"/>
                  </a:lnTo>
                  <a:lnTo>
                    <a:pt x="1115" y="396"/>
                  </a:lnTo>
                  <a:lnTo>
                    <a:pt x="1115" y="390"/>
                  </a:lnTo>
                  <a:lnTo>
                    <a:pt x="1127" y="390"/>
                  </a:lnTo>
                  <a:lnTo>
                    <a:pt x="1133" y="384"/>
                  </a:lnTo>
                  <a:lnTo>
                    <a:pt x="1127" y="384"/>
                  </a:lnTo>
                  <a:lnTo>
                    <a:pt x="1145" y="378"/>
                  </a:lnTo>
                  <a:lnTo>
                    <a:pt x="1156" y="372"/>
                  </a:lnTo>
                  <a:lnTo>
                    <a:pt x="1162" y="378"/>
                  </a:lnTo>
                  <a:lnTo>
                    <a:pt x="1174" y="378"/>
                  </a:lnTo>
                  <a:lnTo>
                    <a:pt x="1174" y="372"/>
                  </a:lnTo>
                  <a:lnTo>
                    <a:pt x="1191" y="366"/>
                  </a:lnTo>
                  <a:lnTo>
                    <a:pt x="1197" y="372"/>
                  </a:lnTo>
                  <a:lnTo>
                    <a:pt x="1203" y="378"/>
                  </a:lnTo>
                  <a:lnTo>
                    <a:pt x="1221" y="372"/>
                  </a:lnTo>
                  <a:lnTo>
                    <a:pt x="1226" y="372"/>
                  </a:lnTo>
                  <a:lnTo>
                    <a:pt x="1226" y="366"/>
                  </a:lnTo>
                  <a:lnTo>
                    <a:pt x="1238" y="366"/>
                  </a:lnTo>
                  <a:lnTo>
                    <a:pt x="1244" y="366"/>
                  </a:lnTo>
                  <a:lnTo>
                    <a:pt x="1244" y="372"/>
                  </a:lnTo>
                  <a:lnTo>
                    <a:pt x="1250" y="378"/>
                  </a:lnTo>
                  <a:lnTo>
                    <a:pt x="1256" y="378"/>
                  </a:lnTo>
                  <a:lnTo>
                    <a:pt x="1267" y="390"/>
                  </a:lnTo>
                  <a:lnTo>
                    <a:pt x="1279" y="390"/>
                  </a:lnTo>
                  <a:lnTo>
                    <a:pt x="1279" y="396"/>
                  </a:lnTo>
                  <a:lnTo>
                    <a:pt x="1279" y="390"/>
                  </a:lnTo>
                  <a:lnTo>
                    <a:pt x="1279" y="396"/>
                  </a:lnTo>
                  <a:lnTo>
                    <a:pt x="1291" y="396"/>
                  </a:lnTo>
                  <a:lnTo>
                    <a:pt x="1291" y="402"/>
                  </a:lnTo>
                  <a:lnTo>
                    <a:pt x="1302" y="402"/>
                  </a:lnTo>
                  <a:lnTo>
                    <a:pt x="1297" y="402"/>
                  </a:lnTo>
                  <a:lnTo>
                    <a:pt x="1302" y="402"/>
                  </a:lnTo>
                  <a:lnTo>
                    <a:pt x="1302" y="408"/>
                  </a:lnTo>
                  <a:lnTo>
                    <a:pt x="1302" y="402"/>
                  </a:lnTo>
                  <a:lnTo>
                    <a:pt x="1302" y="408"/>
                  </a:lnTo>
                  <a:lnTo>
                    <a:pt x="1308" y="408"/>
                  </a:lnTo>
                  <a:lnTo>
                    <a:pt x="1314" y="408"/>
                  </a:lnTo>
                  <a:lnTo>
                    <a:pt x="1314" y="414"/>
                  </a:lnTo>
                  <a:lnTo>
                    <a:pt x="1320" y="414"/>
                  </a:lnTo>
                  <a:lnTo>
                    <a:pt x="1332" y="408"/>
                  </a:lnTo>
                  <a:lnTo>
                    <a:pt x="1337" y="414"/>
                  </a:lnTo>
                  <a:lnTo>
                    <a:pt x="1343" y="408"/>
                  </a:lnTo>
                  <a:lnTo>
                    <a:pt x="1343" y="414"/>
                  </a:lnTo>
                  <a:lnTo>
                    <a:pt x="1349" y="414"/>
                  </a:lnTo>
                  <a:lnTo>
                    <a:pt x="1355" y="414"/>
                  </a:lnTo>
                  <a:lnTo>
                    <a:pt x="1355" y="450"/>
                  </a:lnTo>
                  <a:lnTo>
                    <a:pt x="1355" y="486"/>
                  </a:lnTo>
                  <a:lnTo>
                    <a:pt x="1355" y="504"/>
                  </a:lnTo>
                  <a:lnTo>
                    <a:pt x="1355" y="528"/>
                  </a:lnTo>
                  <a:lnTo>
                    <a:pt x="1361" y="570"/>
                  </a:lnTo>
                  <a:lnTo>
                    <a:pt x="1361" y="594"/>
                  </a:lnTo>
                  <a:lnTo>
                    <a:pt x="1361" y="618"/>
                  </a:lnTo>
                  <a:lnTo>
                    <a:pt x="1361" y="624"/>
                  </a:lnTo>
                  <a:lnTo>
                    <a:pt x="1378" y="642"/>
                  </a:lnTo>
                  <a:lnTo>
                    <a:pt x="1390" y="660"/>
                  </a:lnTo>
                  <a:lnTo>
                    <a:pt x="1384" y="672"/>
                  </a:lnTo>
                  <a:lnTo>
                    <a:pt x="1390" y="678"/>
                  </a:lnTo>
                  <a:lnTo>
                    <a:pt x="1396" y="684"/>
                  </a:lnTo>
                  <a:lnTo>
                    <a:pt x="1390" y="684"/>
                  </a:lnTo>
                  <a:lnTo>
                    <a:pt x="1408" y="702"/>
                  </a:lnTo>
                  <a:lnTo>
                    <a:pt x="1402" y="708"/>
                  </a:lnTo>
                  <a:lnTo>
                    <a:pt x="1408" y="714"/>
                  </a:lnTo>
                  <a:lnTo>
                    <a:pt x="1408" y="726"/>
                  </a:lnTo>
                  <a:lnTo>
                    <a:pt x="1413" y="726"/>
                  </a:lnTo>
                  <a:lnTo>
                    <a:pt x="1419" y="732"/>
                  </a:lnTo>
                  <a:lnTo>
                    <a:pt x="1413" y="738"/>
                  </a:lnTo>
                  <a:lnTo>
                    <a:pt x="1419" y="744"/>
                  </a:lnTo>
                  <a:lnTo>
                    <a:pt x="1413" y="750"/>
                  </a:lnTo>
                  <a:lnTo>
                    <a:pt x="1413" y="756"/>
                  </a:lnTo>
                  <a:lnTo>
                    <a:pt x="1419" y="756"/>
                  </a:lnTo>
                  <a:lnTo>
                    <a:pt x="1413" y="768"/>
                  </a:lnTo>
                  <a:lnTo>
                    <a:pt x="1413" y="774"/>
                  </a:lnTo>
                  <a:lnTo>
                    <a:pt x="1408" y="786"/>
                  </a:lnTo>
                  <a:lnTo>
                    <a:pt x="1408" y="792"/>
                  </a:lnTo>
                  <a:lnTo>
                    <a:pt x="1402" y="798"/>
                  </a:lnTo>
                  <a:lnTo>
                    <a:pt x="1402" y="804"/>
                  </a:lnTo>
                  <a:lnTo>
                    <a:pt x="1396" y="804"/>
                  </a:lnTo>
                  <a:lnTo>
                    <a:pt x="1396" y="810"/>
                  </a:lnTo>
                  <a:lnTo>
                    <a:pt x="1402" y="822"/>
                  </a:lnTo>
                  <a:lnTo>
                    <a:pt x="1396" y="828"/>
                  </a:lnTo>
                  <a:lnTo>
                    <a:pt x="1396" y="840"/>
                  </a:lnTo>
                  <a:lnTo>
                    <a:pt x="1402" y="840"/>
                  </a:lnTo>
                  <a:lnTo>
                    <a:pt x="1402" y="852"/>
                  </a:lnTo>
                  <a:lnTo>
                    <a:pt x="1402" y="864"/>
                  </a:lnTo>
                  <a:lnTo>
                    <a:pt x="1402" y="876"/>
                  </a:lnTo>
                  <a:lnTo>
                    <a:pt x="1396" y="882"/>
                  </a:lnTo>
                  <a:lnTo>
                    <a:pt x="1384" y="882"/>
                  </a:lnTo>
                  <a:lnTo>
                    <a:pt x="1384" y="888"/>
                  </a:lnTo>
                  <a:lnTo>
                    <a:pt x="1373" y="906"/>
                  </a:lnTo>
                  <a:lnTo>
                    <a:pt x="1390" y="924"/>
                  </a:lnTo>
                  <a:lnTo>
                    <a:pt x="1361" y="924"/>
                  </a:lnTo>
                  <a:lnTo>
                    <a:pt x="1332" y="942"/>
                  </a:lnTo>
                  <a:lnTo>
                    <a:pt x="1326" y="942"/>
                  </a:lnTo>
                  <a:lnTo>
                    <a:pt x="1297" y="960"/>
                  </a:lnTo>
                  <a:lnTo>
                    <a:pt x="1285" y="966"/>
                  </a:lnTo>
                  <a:lnTo>
                    <a:pt x="1297" y="954"/>
                  </a:lnTo>
                  <a:lnTo>
                    <a:pt x="1308" y="942"/>
                  </a:lnTo>
                  <a:lnTo>
                    <a:pt x="1314" y="948"/>
                  </a:lnTo>
                  <a:lnTo>
                    <a:pt x="1320" y="942"/>
                  </a:lnTo>
                  <a:lnTo>
                    <a:pt x="1308" y="942"/>
                  </a:lnTo>
                  <a:lnTo>
                    <a:pt x="1308" y="936"/>
                  </a:lnTo>
                  <a:lnTo>
                    <a:pt x="1285" y="942"/>
                  </a:lnTo>
                  <a:lnTo>
                    <a:pt x="1291" y="930"/>
                  </a:lnTo>
                  <a:lnTo>
                    <a:pt x="1291" y="918"/>
                  </a:lnTo>
                  <a:lnTo>
                    <a:pt x="1291" y="912"/>
                  </a:lnTo>
                  <a:lnTo>
                    <a:pt x="1279" y="918"/>
                  </a:lnTo>
                  <a:lnTo>
                    <a:pt x="1273" y="930"/>
                  </a:lnTo>
                  <a:lnTo>
                    <a:pt x="1267" y="924"/>
                  </a:lnTo>
                  <a:lnTo>
                    <a:pt x="1250" y="912"/>
                  </a:lnTo>
                  <a:lnTo>
                    <a:pt x="1256" y="924"/>
                  </a:lnTo>
                  <a:lnTo>
                    <a:pt x="1262" y="924"/>
                  </a:lnTo>
                  <a:lnTo>
                    <a:pt x="1256" y="942"/>
                  </a:lnTo>
                  <a:lnTo>
                    <a:pt x="1267" y="948"/>
                  </a:lnTo>
                  <a:lnTo>
                    <a:pt x="1262" y="954"/>
                  </a:lnTo>
                  <a:lnTo>
                    <a:pt x="1267" y="954"/>
                  </a:lnTo>
                  <a:lnTo>
                    <a:pt x="1267" y="960"/>
                  </a:lnTo>
                  <a:lnTo>
                    <a:pt x="1267" y="954"/>
                  </a:lnTo>
                  <a:lnTo>
                    <a:pt x="1273" y="960"/>
                  </a:lnTo>
                  <a:lnTo>
                    <a:pt x="1279" y="966"/>
                  </a:lnTo>
                  <a:lnTo>
                    <a:pt x="1273" y="966"/>
                  </a:lnTo>
                  <a:lnTo>
                    <a:pt x="1273" y="972"/>
                  </a:lnTo>
                  <a:lnTo>
                    <a:pt x="1267" y="972"/>
                  </a:lnTo>
                  <a:lnTo>
                    <a:pt x="1250" y="990"/>
                  </a:lnTo>
                  <a:lnTo>
                    <a:pt x="1244" y="990"/>
                  </a:lnTo>
                  <a:lnTo>
                    <a:pt x="1244" y="1002"/>
                  </a:lnTo>
                  <a:lnTo>
                    <a:pt x="1238" y="1002"/>
                  </a:lnTo>
                  <a:lnTo>
                    <a:pt x="1232" y="1020"/>
                  </a:lnTo>
                  <a:lnTo>
                    <a:pt x="1203" y="1044"/>
                  </a:lnTo>
                  <a:lnTo>
                    <a:pt x="1186" y="1050"/>
                  </a:lnTo>
                  <a:lnTo>
                    <a:pt x="1174" y="1050"/>
                  </a:lnTo>
                  <a:lnTo>
                    <a:pt x="1156" y="1056"/>
                  </a:lnTo>
                  <a:lnTo>
                    <a:pt x="1151" y="1068"/>
                  </a:lnTo>
                  <a:lnTo>
                    <a:pt x="1180" y="1050"/>
                  </a:lnTo>
                  <a:lnTo>
                    <a:pt x="1127" y="1080"/>
                  </a:lnTo>
                  <a:lnTo>
                    <a:pt x="1151" y="1068"/>
                  </a:lnTo>
                  <a:lnTo>
                    <a:pt x="1151" y="1062"/>
                  </a:lnTo>
                  <a:lnTo>
                    <a:pt x="1121" y="1074"/>
                  </a:lnTo>
                  <a:lnTo>
                    <a:pt x="1121" y="1068"/>
                  </a:lnTo>
                  <a:lnTo>
                    <a:pt x="1127" y="1068"/>
                  </a:lnTo>
                  <a:lnTo>
                    <a:pt x="1121" y="1062"/>
                  </a:lnTo>
                  <a:lnTo>
                    <a:pt x="1133" y="1044"/>
                  </a:lnTo>
                  <a:lnTo>
                    <a:pt x="1121" y="1056"/>
                  </a:lnTo>
                  <a:lnTo>
                    <a:pt x="1115" y="1062"/>
                  </a:lnTo>
                  <a:lnTo>
                    <a:pt x="1115" y="1056"/>
                  </a:lnTo>
                  <a:lnTo>
                    <a:pt x="1110" y="1062"/>
                  </a:lnTo>
                  <a:lnTo>
                    <a:pt x="1104" y="1068"/>
                  </a:lnTo>
                  <a:lnTo>
                    <a:pt x="1104" y="1056"/>
                  </a:lnTo>
                  <a:lnTo>
                    <a:pt x="1104" y="1050"/>
                  </a:lnTo>
                  <a:lnTo>
                    <a:pt x="1098" y="1056"/>
                  </a:lnTo>
                  <a:lnTo>
                    <a:pt x="1098" y="1050"/>
                  </a:lnTo>
                  <a:lnTo>
                    <a:pt x="1098" y="1056"/>
                  </a:lnTo>
                  <a:lnTo>
                    <a:pt x="1104" y="1050"/>
                  </a:lnTo>
                  <a:lnTo>
                    <a:pt x="1098" y="1062"/>
                  </a:lnTo>
                  <a:lnTo>
                    <a:pt x="1104" y="1068"/>
                  </a:lnTo>
                  <a:lnTo>
                    <a:pt x="1092" y="1074"/>
                  </a:lnTo>
                  <a:lnTo>
                    <a:pt x="1098" y="1068"/>
                  </a:lnTo>
                  <a:lnTo>
                    <a:pt x="1098" y="1062"/>
                  </a:lnTo>
                  <a:lnTo>
                    <a:pt x="1092" y="1068"/>
                  </a:lnTo>
                  <a:lnTo>
                    <a:pt x="1092" y="1062"/>
                  </a:lnTo>
                  <a:lnTo>
                    <a:pt x="1086" y="1062"/>
                  </a:lnTo>
                  <a:lnTo>
                    <a:pt x="1086" y="1056"/>
                  </a:lnTo>
                  <a:lnTo>
                    <a:pt x="1080" y="1038"/>
                  </a:lnTo>
                  <a:lnTo>
                    <a:pt x="1080" y="1056"/>
                  </a:lnTo>
                  <a:lnTo>
                    <a:pt x="1080" y="1050"/>
                  </a:lnTo>
                  <a:lnTo>
                    <a:pt x="1075" y="1050"/>
                  </a:lnTo>
                  <a:lnTo>
                    <a:pt x="1075" y="1056"/>
                  </a:lnTo>
                  <a:lnTo>
                    <a:pt x="1080" y="1062"/>
                  </a:lnTo>
                  <a:lnTo>
                    <a:pt x="1080" y="1074"/>
                  </a:lnTo>
                  <a:lnTo>
                    <a:pt x="1086" y="1074"/>
                  </a:lnTo>
                  <a:lnTo>
                    <a:pt x="1092" y="1080"/>
                  </a:lnTo>
                  <a:lnTo>
                    <a:pt x="1086" y="1086"/>
                  </a:lnTo>
                  <a:lnTo>
                    <a:pt x="1092" y="1080"/>
                  </a:lnTo>
                  <a:lnTo>
                    <a:pt x="1104" y="1092"/>
                  </a:lnTo>
                  <a:lnTo>
                    <a:pt x="1075" y="1104"/>
                  </a:lnTo>
                  <a:lnTo>
                    <a:pt x="1069" y="1104"/>
                  </a:lnTo>
                  <a:lnTo>
                    <a:pt x="1069" y="1092"/>
                  </a:lnTo>
                  <a:lnTo>
                    <a:pt x="1063" y="1092"/>
                  </a:lnTo>
                  <a:lnTo>
                    <a:pt x="1057" y="1086"/>
                  </a:lnTo>
                  <a:lnTo>
                    <a:pt x="1063" y="1092"/>
                  </a:lnTo>
                  <a:lnTo>
                    <a:pt x="1051" y="1092"/>
                  </a:lnTo>
                  <a:lnTo>
                    <a:pt x="1057" y="1098"/>
                  </a:lnTo>
                  <a:lnTo>
                    <a:pt x="1057" y="1104"/>
                  </a:lnTo>
                  <a:lnTo>
                    <a:pt x="1057" y="1110"/>
                  </a:lnTo>
                  <a:lnTo>
                    <a:pt x="1057" y="1116"/>
                  </a:lnTo>
                  <a:lnTo>
                    <a:pt x="1040" y="1128"/>
                  </a:lnTo>
                  <a:lnTo>
                    <a:pt x="1045" y="1110"/>
                  </a:lnTo>
                  <a:lnTo>
                    <a:pt x="1040" y="1116"/>
                  </a:lnTo>
                  <a:lnTo>
                    <a:pt x="1040" y="1122"/>
                  </a:lnTo>
                  <a:lnTo>
                    <a:pt x="1040" y="1128"/>
                  </a:lnTo>
                  <a:lnTo>
                    <a:pt x="1028" y="1128"/>
                  </a:lnTo>
                  <a:lnTo>
                    <a:pt x="1034" y="1122"/>
                  </a:lnTo>
                  <a:lnTo>
                    <a:pt x="1022" y="1128"/>
                  </a:lnTo>
                  <a:lnTo>
                    <a:pt x="1016" y="1122"/>
                  </a:lnTo>
                  <a:lnTo>
                    <a:pt x="1016" y="1128"/>
                  </a:lnTo>
                  <a:lnTo>
                    <a:pt x="1004" y="1134"/>
                  </a:lnTo>
                  <a:lnTo>
                    <a:pt x="1004" y="1140"/>
                  </a:lnTo>
                  <a:lnTo>
                    <a:pt x="1010" y="1140"/>
                  </a:lnTo>
                  <a:lnTo>
                    <a:pt x="1022" y="1140"/>
                  </a:lnTo>
                  <a:lnTo>
                    <a:pt x="1034" y="1134"/>
                  </a:lnTo>
                  <a:lnTo>
                    <a:pt x="1034" y="1146"/>
                  </a:lnTo>
                  <a:lnTo>
                    <a:pt x="1022" y="1158"/>
                  </a:lnTo>
                  <a:lnTo>
                    <a:pt x="1010" y="1170"/>
                  </a:lnTo>
                  <a:lnTo>
                    <a:pt x="1004" y="1170"/>
                  </a:lnTo>
                  <a:lnTo>
                    <a:pt x="1010" y="1170"/>
                  </a:lnTo>
                  <a:lnTo>
                    <a:pt x="1004" y="1164"/>
                  </a:lnTo>
                  <a:lnTo>
                    <a:pt x="993" y="1164"/>
                  </a:lnTo>
                  <a:lnTo>
                    <a:pt x="981" y="1164"/>
                  </a:lnTo>
                  <a:lnTo>
                    <a:pt x="975" y="1164"/>
                  </a:lnTo>
                  <a:lnTo>
                    <a:pt x="981" y="1170"/>
                  </a:lnTo>
                  <a:lnTo>
                    <a:pt x="987" y="1170"/>
                  </a:lnTo>
                  <a:lnTo>
                    <a:pt x="987" y="1176"/>
                  </a:lnTo>
                  <a:lnTo>
                    <a:pt x="999" y="1182"/>
                  </a:lnTo>
                  <a:lnTo>
                    <a:pt x="993" y="1182"/>
                  </a:lnTo>
                  <a:lnTo>
                    <a:pt x="999" y="1188"/>
                  </a:lnTo>
                  <a:lnTo>
                    <a:pt x="993" y="1194"/>
                  </a:lnTo>
                  <a:lnTo>
                    <a:pt x="987" y="1194"/>
                  </a:lnTo>
                  <a:lnTo>
                    <a:pt x="993" y="1194"/>
                  </a:lnTo>
                  <a:lnTo>
                    <a:pt x="999" y="1182"/>
                  </a:lnTo>
                  <a:lnTo>
                    <a:pt x="1004" y="1188"/>
                  </a:lnTo>
                  <a:lnTo>
                    <a:pt x="999" y="1200"/>
                  </a:lnTo>
                  <a:lnTo>
                    <a:pt x="987" y="1236"/>
                  </a:lnTo>
                  <a:lnTo>
                    <a:pt x="975" y="1236"/>
                  </a:lnTo>
                  <a:lnTo>
                    <a:pt x="975" y="1218"/>
                  </a:lnTo>
                  <a:lnTo>
                    <a:pt x="975" y="1230"/>
                  </a:lnTo>
                  <a:lnTo>
                    <a:pt x="964" y="1236"/>
                  </a:lnTo>
                  <a:lnTo>
                    <a:pt x="946" y="1218"/>
                  </a:lnTo>
                  <a:lnTo>
                    <a:pt x="958" y="1236"/>
                  </a:lnTo>
                  <a:lnTo>
                    <a:pt x="946" y="1236"/>
                  </a:lnTo>
                  <a:lnTo>
                    <a:pt x="969" y="1248"/>
                  </a:lnTo>
                  <a:lnTo>
                    <a:pt x="987" y="1242"/>
                  </a:lnTo>
                  <a:lnTo>
                    <a:pt x="975" y="1266"/>
                  </a:lnTo>
                  <a:lnTo>
                    <a:pt x="975" y="1278"/>
                  </a:lnTo>
                  <a:lnTo>
                    <a:pt x="969" y="1278"/>
                  </a:lnTo>
                  <a:lnTo>
                    <a:pt x="969" y="1296"/>
                  </a:lnTo>
                  <a:lnTo>
                    <a:pt x="975" y="1302"/>
                  </a:lnTo>
                  <a:lnTo>
                    <a:pt x="981" y="1326"/>
                  </a:lnTo>
                  <a:lnTo>
                    <a:pt x="981" y="1338"/>
                  </a:lnTo>
                  <a:lnTo>
                    <a:pt x="975" y="1344"/>
                  </a:lnTo>
                  <a:lnTo>
                    <a:pt x="981" y="1356"/>
                  </a:lnTo>
                  <a:lnTo>
                    <a:pt x="987" y="1356"/>
                  </a:lnTo>
                  <a:lnTo>
                    <a:pt x="993" y="1380"/>
                  </a:lnTo>
                  <a:lnTo>
                    <a:pt x="1004" y="1398"/>
                  </a:lnTo>
                  <a:lnTo>
                    <a:pt x="999" y="1404"/>
                  </a:lnTo>
                  <a:lnTo>
                    <a:pt x="1004" y="1404"/>
                  </a:lnTo>
                  <a:lnTo>
                    <a:pt x="1010" y="1410"/>
                  </a:lnTo>
                  <a:lnTo>
                    <a:pt x="999" y="1410"/>
                  </a:lnTo>
                  <a:lnTo>
                    <a:pt x="999" y="1416"/>
                  </a:lnTo>
                  <a:lnTo>
                    <a:pt x="987" y="1416"/>
                  </a:lnTo>
                  <a:lnTo>
                    <a:pt x="987" y="1428"/>
                  </a:lnTo>
                  <a:lnTo>
                    <a:pt x="981" y="1428"/>
                  </a:lnTo>
                  <a:lnTo>
                    <a:pt x="964" y="1416"/>
                  </a:lnTo>
                  <a:lnTo>
                    <a:pt x="964" y="1410"/>
                  </a:lnTo>
                  <a:lnTo>
                    <a:pt x="958" y="1410"/>
                  </a:lnTo>
                  <a:lnTo>
                    <a:pt x="958" y="1404"/>
                  </a:lnTo>
                  <a:lnTo>
                    <a:pt x="929" y="1398"/>
                  </a:lnTo>
                  <a:lnTo>
                    <a:pt x="911" y="1398"/>
                  </a:lnTo>
                  <a:lnTo>
                    <a:pt x="905" y="1398"/>
                  </a:lnTo>
                  <a:lnTo>
                    <a:pt x="893" y="1398"/>
                  </a:lnTo>
                  <a:lnTo>
                    <a:pt x="882" y="1392"/>
                  </a:lnTo>
                  <a:lnTo>
                    <a:pt x="882" y="1386"/>
                  </a:lnTo>
                  <a:lnTo>
                    <a:pt x="876" y="1386"/>
                  </a:lnTo>
                  <a:lnTo>
                    <a:pt x="876" y="1380"/>
                  </a:lnTo>
                  <a:lnTo>
                    <a:pt x="870" y="1380"/>
                  </a:lnTo>
                  <a:lnTo>
                    <a:pt x="864" y="1374"/>
                  </a:lnTo>
                  <a:lnTo>
                    <a:pt x="858" y="1374"/>
                  </a:lnTo>
                  <a:lnTo>
                    <a:pt x="847" y="1368"/>
                  </a:lnTo>
                  <a:lnTo>
                    <a:pt x="835" y="1368"/>
                  </a:lnTo>
                  <a:lnTo>
                    <a:pt x="823" y="1350"/>
                  </a:lnTo>
                  <a:lnTo>
                    <a:pt x="812" y="1356"/>
                  </a:lnTo>
                  <a:lnTo>
                    <a:pt x="806" y="1350"/>
                  </a:lnTo>
                  <a:lnTo>
                    <a:pt x="788" y="1344"/>
                  </a:lnTo>
                  <a:lnTo>
                    <a:pt x="788" y="1338"/>
                  </a:lnTo>
                  <a:lnTo>
                    <a:pt x="782" y="1332"/>
                  </a:lnTo>
                  <a:lnTo>
                    <a:pt x="782" y="1326"/>
                  </a:lnTo>
                  <a:lnTo>
                    <a:pt x="771" y="1290"/>
                  </a:lnTo>
                  <a:lnTo>
                    <a:pt x="759" y="1278"/>
                  </a:lnTo>
                  <a:lnTo>
                    <a:pt x="759" y="1272"/>
                  </a:lnTo>
                  <a:lnTo>
                    <a:pt x="753" y="1266"/>
                  </a:lnTo>
                  <a:lnTo>
                    <a:pt x="753" y="1242"/>
                  </a:lnTo>
                  <a:lnTo>
                    <a:pt x="753" y="1236"/>
                  </a:lnTo>
                  <a:lnTo>
                    <a:pt x="742" y="1230"/>
                  </a:lnTo>
                  <a:lnTo>
                    <a:pt x="747" y="1206"/>
                  </a:lnTo>
                  <a:lnTo>
                    <a:pt x="742" y="1188"/>
                  </a:lnTo>
                  <a:lnTo>
                    <a:pt x="724" y="1182"/>
                  </a:lnTo>
                  <a:lnTo>
                    <a:pt x="712" y="1164"/>
                  </a:lnTo>
                  <a:lnTo>
                    <a:pt x="707" y="1164"/>
                  </a:lnTo>
                  <a:lnTo>
                    <a:pt x="701" y="1140"/>
                  </a:lnTo>
                  <a:lnTo>
                    <a:pt x="695" y="1134"/>
                  </a:lnTo>
                  <a:lnTo>
                    <a:pt x="683" y="1116"/>
                  </a:lnTo>
                  <a:lnTo>
                    <a:pt x="671" y="1110"/>
                  </a:lnTo>
                  <a:lnTo>
                    <a:pt x="671" y="1104"/>
                  </a:lnTo>
                  <a:lnTo>
                    <a:pt x="660" y="1098"/>
                  </a:lnTo>
                  <a:lnTo>
                    <a:pt x="660" y="1092"/>
                  </a:lnTo>
                  <a:lnTo>
                    <a:pt x="654" y="1086"/>
                  </a:lnTo>
                  <a:lnTo>
                    <a:pt x="654" y="1074"/>
                  </a:lnTo>
                  <a:lnTo>
                    <a:pt x="660" y="1068"/>
                  </a:lnTo>
                  <a:lnTo>
                    <a:pt x="648" y="1062"/>
                  </a:lnTo>
                  <a:lnTo>
                    <a:pt x="654" y="1056"/>
                  </a:lnTo>
                  <a:lnTo>
                    <a:pt x="642" y="1050"/>
                  </a:lnTo>
                  <a:lnTo>
                    <a:pt x="631" y="1014"/>
                  </a:lnTo>
                  <a:lnTo>
                    <a:pt x="625" y="1014"/>
                  </a:lnTo>
                  <a:lnTo>
                    <a:pt x="625" y="990"/>
                  </a:lnTo>
                  <a:lnTo>
                    <a:pt x="613" y="978"/>
                  </a:lnTo>
                  <a:lnTo>
                    <a:pt x="613" y="972"/>
                  </a:lnTo>
                  <a:lnTo>
                    <a:pt x="590" y="954"/>
                  </a:lnTo>
                  <a:lnTo>
                    <a:pt x="584" y="936"/>
                  </a:lnTo>
                  <a:lnTo>
                    <a:pt x="560" y="930"/>
                  </a:lnTo>
                  <a:lnTo>
                    <a:pt x="560" y="918"/>
                  </a:lnTo>
                  <a:lnTo>
                    <a:pt x="555" y="924"/>
                  </a:lnTo>
                  <a:lnTo>
                    <a:pt x="555" y="912"/>
                  </a:lnTo>
                  <a:lnTo>
                    <a:pt x="549" y="912"/>
                  </a:lnTo>
                  <a:lnTo>
                    <a:pt x="549" y="900"/>
                  </a:lnTo>
                  <a:lnTo>
                    <a:pt x="543" y="900"/>
                  </a:lnTo>
                  <a:lnTo>
                    <a:pt x="543" y="894"/>
                  </a:lnTo>
                  <a:lnTo>
                    <a:pt x="531" y="900"/>
                  </a:lnTo>
                  <a:lnTo>
                    <a:pt x="531" y="894"/>
                  </a:lnTo>
                  <a:lnTo>
                    <a:pt x="525" y="894"/>
                  </a:lnTo>
                  <a:lnTo>
                    <a:pt x="520" y="900"/>
                  </a:lnTo>
                  <a:lnTo>
                    <a:pt x="508" y="894"/>
                  </a:lnTo>
                  <a:lnTo>
                    <a:pt x="502" y="894"/>
                  </a:lnTo>
                  <a:lnTo>
                    <a:pt x="502" y="888"/>
                  </a:lnTo>
                  <a:lnTo>
                    <a:pt x="490" y="894"/>
                  </a:lnTo>
                  <a:lnTo>
                    <a:pt x="485" y="888"/>
                  </a:lnTo>
                  <a:lnTo>
                    <a:pt x="473" y="894"/>
                  </a:lnTo>
                  <a:lnTo>
                    <a:pt x="444" y="876"/>
                  </a:lnTo>
                  <a:lnTo>
                    <a:pt x="444" y="882"/>
                  </a:lnTo>
                  <a:lnTo>
                    <a:pt x="438" y="888"/>
                  </a:lnTo>
                  <a:lnTo>
                    <a:pt x="426" y="888"/>
                  </a:lnTo>
                  <a:lnTo>
                    <a:pt x="420" y="894"/>
                  </a:lnTo>
                  <a:lnTo>
                    <a:pt x="420" y="888"/>
                  </a:lnTo>
                  <a:lnTo>
                    <a:pt x="409" y="894"/>
                  </a:lnTo>
                  <a:lnTo>
                    <a:pt x="391" y="918"/>
                  </a:lnTo>
                  <a:lnTo>
                    <a:pt x="385" y="936"/>
                  </a:lnTo>
                  <a:lnTo>
                    <a:pt x="379" y="942"/>
                  </a:lnTo>
                  <a:lnTo>
                    <a:pt x="374" y="954"/>
                  </a:lnTo>
                  <a:lnTo>
                    <a:pt x="379" y="960"/>
                  </a:lnTo>
                  <a:lnTo>
                    <a:pt x="368" y="960"/>
                  </a:lnTo>
                  <a:lnTo>
                    <a:pt x="344" y="990"/>
                  </a:lnTo>
                  <a:lnTo>
                    <a:pt x="333" y="984"/>
                  </a:lnTo>
                  <a:lnTo>
                    <a:pt x="327" y="978"/>
                  </a:lnTo>
                  <a:lnTo>
                    <a:pt x="321" y="978"/>
                  </a:lnTo>
                  <a:lnTo>
                    <a:pt x="309" y="972"/>
                  </a:lnTo>
                  <a:lnTo>
                    <a:pt x="303" y="960"/>
                  </a:lnTo>
                  <a:lnTo>
                    <a:pt x="286" y="954"/>
                  </a:lnTo>
                  <a:lnTo>
                    <a:pt x="280" y="948"/>
                  </a:lnTo>
                  <a:lnTo>
                    <a:pt x="280" y="942"/>
                  </a:lnTo>
                  <a:lnTo>
                    <a:pt x="251" y="936"/>
                  </a:lnTo>
                  <a:lnTo>
                    <a:pt x="239" y="924"/>
                  </a:lnTo>
                  <a:lnTo>
                    <a:pt x="233" y="912"/>
                  </a:lnTo>
                  <a:lnTo>
                    <a:pt x="216" y="900"/>
                  </a:lnTo>
                  <a:lnTo>
                    <a:pt x="198" y="882"/>
                  </a:lnTo>
                  <a:lnTo>
                    <a:pt x="198" y="864"/>
                  </a:lnTo>
                  <a:lnTo>
                    <a:pt x="187" y="852"/>
                  </a:lnTo>
                  <a:lnTo>
                    <a:pt x="187" y="834"/>
                  </a:lnTo>
                  <a:lnTo>
                    <a:pt x="187" y="822"/>
                  </a:lnTo>
                  <a:lnTo>
                    <a:pt x="187" y="810"/>
                  </a:lnTo>
                  <a:lnTo>
                    <a:pt x="175" y="792"/>
                  </a:lnTo>
                  <a:lnTo>
                    <a:pt x="175" y="786"/>
                  </a:lnTo>
                  <a:lnTo>
                    <a:pt x="169" y="762"/>
                  </a:lnTo>
                  <a:lnTo>
                    <a:pt x="163" y="750"/>
                  </a:lnTo>
                  <a:lnTo>
                    <a:pt x="152" y="744"/>
                  </a:lnTo>
                  <a:lnTo>
                    <a:pt x="140" y="726"/>
                  </a:lnTo>
                  <a:lnTo>
                    <a:pt x="134" y="732"/>
                  </a:lnTo>
                  <a:lnTo>
                    <a:pt x="128" y="726"/>
                  </a:lnTo>
                  <a:lnTo>
                    <a:pt x="122" y="720"/>
                  </a:lnTo>
                  <a:lnTo>
                    <a:pt x="117" y="714"/>
                  </a:lnTo>
                  <a:lnTo>
                    <a:pt x="105" y="702"/>
                  </a:lnTo>
                  <a:lnTo>
                    <a:pt x="99" y="690"/>
                  </a:lnTo>
                  <a:lnTo>
                    <a:pt x="81" y="672"/>
                  </a:lnTo>
                  <a:lnTo>
                    <a:pt x="58" y="642"/>
                  </a:lnTo>
                  <a:close/>
                  <a:moveTo>
                    <a:pt x="1267" y="984"/>
                  </a:moveTo>
                  <a:lnTo>
                    <a:pt x="1285" y="972"/>
                  </a:lnTo>
                  <a:lnTo>
                    <a:pt x="1250" y="1002"/>
                  </a:lnTo>
                  <a:lnTo>
                    <a:pt x="1267" y="984"/>
                  </a:lnTo>
                  <a:close/>
                  <a:moveTo>
                    <a:pt x="1104" y="1104"/>
                  </a:moveTo>
                  <a:lnTo>
                    <a:pt x="1051" y="1140"/>
                  </a:lnTo>
                  <a:lnTo>
                    <a:pt x="1057" y="1122"/>
                  </a:lnTo>
                  <a:lnTo>
                    <a:pt x="1063" y="1122"/>
                  </a:lnTo>
                  <a:lnTo>
                    <a:pt x="1086" y="1104"/>
                  </a:lnTo>
                  <a:lnTo>
                    <a:pt x="1098" y="1104"/>
                  </a:lnTo>
                  <a:lnTo>
                    <a:pt x="1098" y="1098"/>
                  </a:lnTo>
                  <a:lnTo>
                    <a:pt x="1104" y="1104"/>
                  </a:lnTo>
                  <a:close/>
                  <a:moveTo>
                    <a:pt x="1040" y="1140"/>
                  </a:moveTo>
                  <a:lnTo>
                    <a:pt x="1051" y="1128"/>
                  </a:lnTo>
                  <a:lnTo>
                    <a:pt x="1051" y="1134"/>
                  </a:lnTo>
                  <a:lnTo>
                    <a:pt x="1051" y="1140"/>
                  </a:lnTo>
                  <a:lnTo>
                    <a:pt x="1028" y="1164"/>
                  </a:lnTo>
                  <a:lnTo>
                    <a:pt x="1034" y="1158"/>
                  </a:lnTo>
                  <a:lnTo>
                    <a:pt x="1040" y="1146"/>
                  </a:lnTo>
                  <a:lnTo>
                    <a:pt x="1040" y="1140"/>
                  </a:lnTo>
                  <a:close/>
                  <a:moveTo>
                    <a:pt x="993" y="1236"/>
                  </a:moveTo>
                  <a:lnTo>
                    <a:pt x="987" y="1248"/>
                  </a:lnTo>
                  <a:lnTo>
                    <a:pt x="993" y="1236"/>
                  </a:lnTo>
                  <a:lnTo>
                    <a:pt x="993" y="1218"/>
                  </a:lnTo>
                  <a:lnTo>
                    <a:pt x="1004" y="1200"/>
                  </a:lnTo>
                  <a:lnTo>
                    <a:pt x="1004" y="1188"/>
                  </a:lnTo>
                  <a:lnTo>
                    <a:pt x="1010" y="1194"/>
                  </a:lnTo>
                  <a:lnTo>
                    <a:pt x="1016" y="1182"/>
                  </a:lnTo>
                  <a:lnTo>
                    <a:pt x="1028" y="1170"/>
                  </a:lnTo>
                  <a:lnTo>
                    <a:pt x="1022" y="1170"/>
                  </a:lnTo>
                  <a:lnTo>
                    <a:pt x="1028" y="1170"/>
                  </a:lnTo>
                  <a:lnTo>
                    <a:pt x="1010" y="1200"/>
                  </a:lnTo>
                  <a:lnTo>
                    <a:pt x="993" y="1236"/>
                  </a:lnTo>
                  <a:close/>
                  <a:moveTo>
                    <a:pt x="999" y="1326"/>
                  </a:moveTo>
                  <a:lnTo>
                    <a:pt x="1004" y="1350"/>
                  </a:lnTo>
                  <a:lnTo>
                    <a:pt x="999" y="1326"/>
                  </a:lnTo>
                  <a:lnTo>
                    <a:pt x="993" y="1314"/>
                  </a:lnTo>
                  <a:lnTo>
                    <a:pt x="987" y="1284"/>
                  </a:lnTo>
                  <a:lnTo>
                    <a:pt x="987" y="1248"/>
                  </a:lnTo>
                  <a:lnTo>
                    <a:pt x="987" y="1284"/>
                  </a:lnTo>
                  <a:lnTo>
                    <a:pt x="999" y="1326"/>
                  </a:lnTo>
                  <a:close/>
                </a:path>
              </a:pathLst>
            </a:custGeom>
            <a:solidFill>
              <a:schemeClr val="accent1"/>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56" name="Freeform 215">
              <a:extLst>
                <a:ext uri="{FF2B5EF4-FFF2-40B4-BE49-F238E27FC236}">
                  <a16:creationId xmlns:a16="http://schemas.microsoft.com/office/drawing/2014/main" id="{B9B197A1-93E8-479C-97E4-35FA1830216F}"/>
                </a:ext>
              </a:extLst>
            </p:cNvPr>
            <p:cNvSpPr>
              <a:spLocks noChangeAspect="1"/>
            </p:cNvSpPr>
            <p:nvPr/>
          </p:nvSpPr>
          <p:spPr bwMode="auto">
            <a:xfrm>
              <a:off x="1065213" y="1290638"/>
              <a:ext cx="711200" cy="881062"/>
            </a:xfrm>
            <a:custGeom>
              <a:avLst/>
              <a:gdLst>
                <a:gd name="T0" fmla="*/ 21137 w 572"/>
                <a:gd name="T1" fmla="*/ 686073 h 732"/>
                <a:gd name="T2" fmla="*/ 36057 w 572"/>
                <a:gd name="T3" fmla="*/ 599411 h 732"/>
                <a:gd name="T4" fmla="*/ 50978 w 572"/>
                <a:gd name="T5" fmla="*/ 534415 h 732"/>
                <a:gd name="T6" fmla="*/ 50978 w 572"/>
                <a:gd name="T7" fmla="*/ 519971 h 732"/>
                <a:gd name="T8" fmla="*/ 79575 w 572"/>
                <a:gd name="T9" fmla="*/ 382756 h 732"/>
                <a:gd name="T10" fmla="*/ 94495 w 572"/>
                <a:gd name="T11" fmla="*/ 324982 h 732"/>
                <a:gd name="T12" fmla="*/ 94495 w 572"/>
                <a:gd name="T13" fmla="*/ 296095 h 732"/>
                <a:gd name="T14" fmla="*/ 123092 w 572"/>
                <a:gd name="T15" fmla="*/ 158880 h 732"/>
                <a:gd name="T16" fmla="*/ 152933 w 572"/>
                <a:gd name="T17" fmla="*/ 0 h 732"/>
                <a:gd name="T18" fmla="*/ 276025 w 572"/>
                <a:gd name="T19" fmla="*/ 21665 h 732"/>
                <a:gd name="T20" fmla="*/ 370520 w 572"/>
                <a:gd name="T21" fmla="*/ 36109 h 732"/>
                <a:gd name="T22" fmla="*/ 377980 w 572"/>
                <a:gd name="T23" fmla="*/ 36109 h 732"/>
                <a:gd name="T24" fmla="*/ 450095 w 572"/>
                <a:gd name="T25" fmla="*/ 50553 h 732"/>
                <a:gd name="T26" fmla="*/ 501073 w 572"/>
                <a:gd name="T27" fmla="*/ 57775 h 732"/>
                <a:gd name="T28" fmla="*/ 486152 w 572"/>
                <a:gd name="T29" fmla="*/ 122771 h 732"/>
                <a:gd name="T30" fmla="*/ 478692 w 572"/>
                <a:gd name="T31" fmla="*/ 173324 h 732"/>
                <a:gd name="T32" fmla="*/ 472476 w 572"/>
                <a:gd name="T33" fmla="*/ 216655 h 732"/>
                <a:gd name="T34" fmla="*/ 588108 w 572"/>
                <a:gd name="T35" fmla="*/ 231098 h 732"/>
                <a:gd name="T36" fmla="*/ 595568 w 572"/>
                <a:gd name="T37" fmla="*/ 238320 h 732"/>
                <a:gd name="T38" fmla="*/ 711200 w 572"/>
                <a:gd name="T39" fmla="*/ 252764 h 732"/>
                <a:gd name="T40" fmla="*/ 704983 w 572"/>
                <a:gd name="T41" fmla="*/ 303316 h 732"/>
                <a:gd name="T42" fmla="*/ 690063 w 572"/>
                <a:gd name="T43" fmla="*/ 375535 h 732"/>
                <a:gd name="T44" fmla="*/ 682603 w 572"/>
                <a:gd name="T45" fmla="*/ 462196 h 732"/>
                <a:gd name="T46" fmla="*/ 675143 w 572"/>
                <a:gd name="T47" fmla="*/ 483862 h 732"/>
                <a:gd name="T48" fmla="*/ 675143 w 572"/>
                <a:gd name="T49" fmla="*/ 512749 h 732"/>
                <a:gd name="T50" fmla="*/ 654006 w 572"/>
                <a:gd name="T51" fmla="*/ 649964 h 732"/>
                <a:gd name="T52" fmla="*/ 646545 w 572"/>
                <a:gd name="T53" fmla="*/ 700517 h 732"/>
                <a:gd name="T54" fmla="*/ 646545 w 572"/>
                <a:gd name="T55" fmla="*/ 743847 h 732"/>
                <a:gd name="T56" fmla="*/ 639085 w 572"/>
                <a:gd name="T57" fmla="*/ 779957 h 732"/>
                <a:gd name="T58" fmla="*/ 624165 w 572"/>
                <a:gd name="T59" fmla="*/ 881062 h 732"/>
                <a:gd name="T60" fmla="*/ 508533 w 572"/>
                <a:gd name="T61" fmla="*/ 866618 h 732"/>
                <a:gd name="T62" fmla="*/ 414038 w 572"/>
                <a:gd name="T63" fmla="*/ 852175 h 732"/>
                <a:gd name="T64" fmla="*/ 334463 w 572"/>
                <a:gd name="T65" fmla="*/ 837731 h 732"/>
                <a:gd name="T66" fmla="*/ 188990 w 572"/>
                <a:gd name="T67" fmla="*/ 816066 h 732"/>
                <a:gd name="T68" fmla="*/ 145473 w 572"/>
                <a:gd name="T69" fmla="*/ 808844 h 732"/>
                <a:gd name="T70" fmla="*/ 0 w 572"/>
                <a:gd name="T71" fmla="*/ 779957 h 732"/>
                <a:gd name="T72" fmla="*/ 21137 w 572"/>
                <a:gd name="T73" fmla="*/ 686073 h 7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2" h="732">
                  <a:moveTo>
                    <a:pt x="17" y="570"/>
                  </a:moveTo>
                  <a:lnTo>
                    <a:pt x="29" y="498"/>
                  </a:lnTo>
                  <a:lnTo>
                    <a:pt x="41" y="444"/>
                  </a:lnTo>
                  <a:lnTo>
                    <a:pt x="41" y="432"/>
                  </a:lnTo>
                  <a:lnTo>
                    <a:pt x="64" y="318"/>
                  </a:lnTo>
                  <a:lnTo>
                    <a:pt x="76" y="270"/>
                  </a:lnTo>
                  <a:lnTo>
                    <a:pt x="76" y="246"/>
                  </a:lnTo>
                  <a:lnTo>
                    <a:pt x="99" y="132"/>
                  </a:lnTo>
                  <a:lnTo>
                    <a:pt x="123" y="0"/>
                  </a:lnTo>
                  <a:lnTo>
                    <a:pt x="222" y="18"/>
                  </a:lnTo>
                  <a:lnTo>
                    <a:pt x="298" y="30"/>
                  </a:lnTo>
                  <a:lnTo>
                    <a:pt x="304" y="30"/>
                  </a:lnTo>
                  <a:lnTo>
                    <a:pt x="362" y="42"/>
                  </a:lnTo>
                  <a:lnTo>
                    <a:pt x="403" y="48"/>
                  </a:lnTo>
                  <a:lnTo>
                    <a:pt x="391" y="102"/>
                  </a:lnTo>
                  <a:lnTo>
                    <a:pt x="385" y="144"/>
                  </a:lnTo>
                  <a:lnTo>
                    <a:pt x="380" y="180"/>
                  </a:lnTo>
                  <a:lnTo>
                    <a:pt x="473" y="192"/>
                  </a:lnTo>
                  <a:lnTo>
                    <a:pt x="479" y="198"/>
                  </a:lnTo>
                  <a:lnTo>
                    <a:pt x="572" y="210"/>
                  </a:lnTo>
                  <a:lnTo>
                    <a:pt x="567" y="252"/>
                  </a:lnTo>
                  <a:lnTo>
                    <a:pt x="555" y="312"/>
                  </a:lnTo>
                  <a:lnTo>
                    <a:pt x="549" y="384"/>
                  </a:lnTo>
                  <a:lnTo>
                    <a:pt x="543" y="402"/>
                  </a:lnTo>
                  <a:lnTo>
                    <a:pt x="543" y="426"/>
                  </a:lnTo>
                  <a:lnTo>
                    <a:pt x="526" y="540"/>
                  </a:lnTo>
                  <a:lnTo>
                    <a:pt x="520" y="582"/>
                  </a:lnTo>
                  <a:lnTo>
                    <a:pt x="520" y="618"/>
                  </a:lnTo>
                  <a:lnTo>
                    <a:pt x="514" y="648"/>
                  </a:lnTo>
                  <a:lnTo>
                    <a:pt x="502" y="732"/>
                  </a:lnTo>
                  <a:lnTo>
                    <a:pt x="409" y="720"/>
                  </a:lnTo>
                  <a:lnTo>
                    <a:pt x="333" y="708"/>
                  </a:lnTo>
                  <a:lnTo>
                    <a:pt x="269" y="696"/>
                  </a:lnTo>
                  <a:lnTo>
                    <a:pt x="152" y="678"/>
                  </a:lnTo>
                  <a:lnTo>
                    <a:pt x="117" y="672"/>
                  </a:lnTo>
                  <a:lnTo>
                    <a:pt x="0" y="648"/>
                  </a:lnTo>
                  <a:lnTo>
                    <a:pt x="17" y="570"/>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57" name="Freeform 216">
              <a:extLst>
                <a:ext uri="{FF2B5EF4-FFF2-40B4-BE49-F238E27FC236}">
                  <a16:creationId xmlns:a16="http://schemas.microsoft.com/office/drawing/2014/main" id="{A0822D98-1E50-43D9-B1B9-F0DA5C3248DD}"/>
                </a:ext>
              </a:extLst>
            </p:cNvPr>
            <p:cNvSpPr>
              <a:spLocks noChangeAspect="1"/>
            </p:cNvSpPr>
            <p:nvPr/>
          </p:nvSpPr>
          <p:spPr bwMode="auto">
            <a:xfrm>
              <a:off x="5849938" y="666750"/>
              <a:ext cx="219075" cy="393700"/>
            </a:xfrm>
            <a:custGeom>
              <a:avLst/>
              <a:gdLst>
                <a:gd name="T0" fmla="*/ 138956 w 175"/>
                <a:gd name="T1" fmla="*/ 386542 h 330"/>
                <a:gd name="T2" fmla="*/ 123934 w 175"/>
                <a:gd name="T3" fmla="*/ 386542 h 330"/>
                <a:gd name="T4" fmla="*/ 95141 w 175"/>
                <a:gd name="T5" fmla="*/ 393700 h 330"/>
                <a:gd name="T6" fmla="*/ 87630 w 175"/>
                <a:gd name="T7" fmla="*/ 386542 h 330"/>
                <a:gd name="T8" fmla="*/ 87630 w 175"/>
                <a:gd name="T9" fmla="*/ 365067 h 330"/>
                <a:gd name="T10" fmla="*/ 72608 w 175"/>
                <a:gd name="T11" fmla="*/ 307802 h 330"/>
                <a:gd name="T12" fmla="*/ 72608 w 175"/>
                <a:gd name="T13" fmla="*/ 272011 h 330"/>
                <a:gd name="T14" fmla="*/ 57585 w 175"/>
                <a:gd name="T15" fmla="*/ 257695 h 330"/>
                <a:gd name="T16" fmla="*/ 51326 w 175"/>
                <a:gd name="T17" fmla="*/ 264853 h 330"/>
                <a:gd name="T18" fmla="*/ 51326 w 175"/>
                <a:gd name="T19" fmla="*/ 272011 h 330"/>
                <a:gd name="T20" fmla="*/ 43815 w 175"/>
                <a:gd name="T21" fmla="*/ 264853 h 330"/>
                <a:gd name="T22" fmla="*/ 43815 w 175"/>
                <a:gd name="T23" fmla="*/ 257695 h 330"/>
                <a:gd name="T24" fmla="*/ 51326 w 175"/>
                <a:gd name="T25" fmla="*/ 236220 h 330"/>
                <a:gd name="T26" fmla="*/ 43815 w 175"/>
                <a:gd name="T27" fmla="*/ 236220 h 330"/>
                <a:gd name="T28" fmla="*/ 43815 w 175"/>
                <a:gd name="T29" fmla="*/ 221904 h 330"/>
                <a:gd name="T30" fmla="*/ 28793 w 175"/>
                <a:gd name="T31" fmla="*/ 193271 h 330"/>
                <a:gd name="T32" fmla="*/ 28793 w 175"/>
                <a:gd name="T33" fmla="*/ 171796 h 330"/>
                <a:gd name="T34" fmla="*/ 36304 w 175"/>
                <a:gd name="T35" fmla="*/ 164638 h 330"/>
                <a:gd name="T36" fmla="*/ 28793 w 175"/>
                <a:gd name="T37" fmla="*/ 143164 h 330"/>
                <a:gd name="T38" fmla="*/ 28793 w 175"/>
                <a:gd name="T39" fmla="*/ 136005 h 330"/>
                <a:gd name="T40" fmla="*/ 21282 w 175"/>
                <a:gd name="T41" fmla="*/ 121689 h 330"/>
                <a:gd name="T42" fmla="*/ 21282 w 175"/>
                <a:gd name="T43" fmla="*/ 114531 h 330"/>
                <a:gd name="T44" fmla="*/ 13770 w 175"/>
                <a:gd name="T45" fmla="*/ 107373 h 330"/>
                <a:gd name="T46" fmla="*/ 7511 w 175"/>
                <a:gd name="T47" fmla="*/ 93056 h 330"/>
                <a:gd name="T48" fmla="*/ 13770 w 175"/>
                <a:gd name="T49" fmla="*/ 78740 h 330"/>
                <a:gd name="T50" fmla="*/ 0 w 175"/>
                <a:gd name="T51" fmla="*/ 71582 h 330"/>
                <a:gd name="T52" fmla="*/ 7511 w 175"/>
                <a:gd name="T53" fmla="*/ 57265 h 330"/>
                <a:gd name="T54" fmla="*/ 0 w 175"/>
                <a:gd name="T55" fmla="*/ 50107 h 330"/>
                <a:gd name="T56" fmla="*/ 21282 w 175"/>
                <a:gd name="T57" fmla="*/ 42949 h 330"/>
                <a:gd name="T58" fmla="*/ 87630 w 175"/>
                <a:gd name="T59" fmla="*/ 28633 h 330"/>
                <a:gd name="T60" fmla="*/ 160238 w 175"/>
                <a:gd name="T61" fmla="*/ 7158 h 330"/>
                <a:gd name="T62" fmla="*/ 204053 w 175"/>
                <a:gd name="T63" fmla="*/ 0 h 330"/>
                <a:gd name="T64" fmla="*/ 204053 w 175"/>
                <a:gd name="T65" fmla="*/ 7158 h 330"/>
                <a:gd name="T66" fmla="*/ 204053 w 175"/>
                <a:gd name="T67" fmla="*/ 14316 h 330"/>
                <a:gd name="T68" fmla="*/ 196542 w 175"/>
                <a:gd name="T69" fmla="*/ 42949 h 330"/>
                <a:gd name="T70" fmla="*/ 219075 w 175"/>
                <a:gd name="T71" fmla="*/ 64424 h 330"/>
                <a:gd name="T72" fmla="*/ 211564 w 175"/>
                <a:gd name="T73" fmla="*/ 71582 h 330"/>
                <a:gd name="T74" fmla="*/ 219075 w 175"/>
                <a:gd name="T75" fmla="*/ 78740 h 330"/>
                <a:gd name="T76" fmla="*/ 211564 w 175"/>
                <a:gd name="T77" fmla="*/ 93056 h 330"/>
                <a:gd name="T78" fmla="*/ 196542 w 175"/>
                <a:gd name="T79" fmla="*/ 100215 h 330"/>
                <a:gd name="T80" fmla="*/ 196542 w 175"/>
                <a:gd name="T81" fmla="*/ 107373 h 330"/>
                <a:gd name="T82" fmla="*/ 175260 w 175"/>
                <a:gd name="T83" fmla="*/ 121689 h 330"/>
                <a:gd name="T84" fmla="*/ 175260 w 175"/>
                <a:gd name="T85" fmla="*/ 128847 h 330"/>
                <a:gd name="T86" fmla="*/ 175260 w 175"/>
                <a:gd name="T87" fmla="*/ 143164 h 330"/>
                <a:gd name="T88" fmla="*/ 182771 w 175"/>
                <a:gd name="T89" fmla="*/ 150322 h 330"/>
                <a:gd name="T90" fmla="*/ 175260 w 175"/>
                <a:gd name="T91" fmla="*/ 171796 h 330"/>
                <a:gd name="T92" fmla="*/ 182771 w 175"/>
                <a:gd name="T93" fmla="*/ 171796 h 330"/>
                <a:gd name="T94" fmla="*/ 182771 w 175"/>
                <a:gd name="T95" fmla="*/ 186113 h 330"/>
                <a:gd name="T96" fmla="*/ 175260 w 175"/>
                <a:gd name="T97" fmla="*/ 186113 h 330"/>
                <a:gd name="T98" fmla="*/ 175260 w 175"/>
                <a:gd name="T99" fmla="*/ 207587 h 330"/>
                <a:gd name="T100" fmla="*/ 167749 w 175"/>
                <a:gd name="T101" fmla="*/ 221904 h 330"/>
                <a:gd name="T102" fmla="*/ 167749 w 175"/>
                <a:gd name="T103" fmla="*/ 236220 h 330"/>
                <a:gd name="T104" fmla="*/ 167749 w 175"/>
                <a:gd name="T105" fmla="*/ 250536 h 330"/>
                <a:gd name="T106" fmla="*/ 175260 w 175"/>
                <a:gd name="T107" fmla="*/ 279169 h 330"/>
                <a:gd name="T108" fmla="*/ 167749 w 175"/>
                <a:gd name="T109" fmla="*/ 293485 h 330"/>
                <a:gd name="T110" fmla="*/ 175260 w 175"/>
                <a:gd name="T111" fmla="*/ 307802 h 330"/>
                <a:gd name="T112" fmla="*/ 175260 w 175"/>
                <a:gd name="T113" fmla="*/ 329276 h 330"/>
                <a:gd name="T114" fmla="*/ 175260 w 175"/>
                <a:gd name="T115" fmla="*/ 336435 h 330"/>
                <a:gd name="T116" fmla="*/ 175260 w 175"/>
                <a:gd name="T117" fmla="*/ 357909 h 330"/>
                <a:gd name="T118" fmla="*/ 190282 w 175"/>
                <a:gd name="T119" fmla="*/ 372225 h 330"/>
                <a:gd name="T120" fmla="*/ 138956 w 175"/>
                <a:gd name="T121" fmla="*/ 386542 h 3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5" h="330">
                  <a:moveTo>
                    <a:pt x="111" y="324"/>
                  </a:moveTo>
                  <a:lnTo>
                    <a:pt x="99" y="324"/>
                  </a:lnTo>
                  <a:lnTo>
                    <a:pt x="76" y="330"/>
                  </a:lnTo>
                  <a:lnTo>
                    <a:pt x="70" y="324"/>
                  </a:lnTo>
                  <a:lnTo>
                    <a:pt x="70" y="306"/>
                  </a:lnTo>
                  <a:lnTo>
                    <a:pt x="58" y="258"/>
                  </a:lnTo>
                  <a:lnTo>
                    <a:pt x="58" y="228"/>
                  </a:lnTo>
                  <a:lnTo>
                    <a:pt x="46" y="216"/>
                  </a:lnTo>
                  <a:lnTo>
                    <a:pt x="41" y="222"/>
                  </a:lnTo>
                  <a:lnTo>
                    <a:pt x="41" y="228"/>
                  </a:lnTo>
                  <a:lnTo>
                    <a:pt x="35" y="222"/>
                  </a:lnTo>
                  <a:lnTo>
                    <a:pt x="35" y="216"/>
                  </a:lnTo>
                  <a:lnTo>
                    <a:pt x="41" y="198"/>
                  </a:lnTo>
                  <a:lnTo>
                    <a:pt x="35" y="198"/>
                  </a:lnTo>
                  <a:lnTo>
                    <a:pt x="35" y="186"/>
                  </a:lnTo>
                  <a:lnTo>
                    <a:pt x="23" y="162"/>
                  </a:lnTo>
                  <a:lnTo>
                    <a:pt x="23" y="144"/>
                  </a:lnTo>
                  <a:lnTo>
                    <a:pt x="29" y="138"/>
                  </a:lnTo>
                  <a:lnTo>
                    <a:pt x="23" y="120"/>
                  </a:lnTo>
                  <a:lnTo>
                    <a:pt x="23" y="114"/>
                  </a:lnTo>
                  <a:lnTo>
                    <a:pt x="17" y="102"/>
                  </a:lnTo>
                  <a:lnTo>
                    <a:pt x="17" y="96"/>
                  </a:lnTo>
                  <a:lnTo>
                    <a:pt x="11" y="90"/>
                  </a:lnTo>
                  <a:lnTo>
                    <a:pt x="6" y="78"/>
                  </a:lnTo>
                  <a:lnTo>
                    <a:pt x="11" y="66"/>
                  </a:lnTo>
                  <a:lnTo>
                    <a:pt x="0" y="60"/>
                  </a:lnTo>
                  <a:lnTo>
                    <a:pt x="6" y="48"/>
                  </a:lnTo>
                  <a:lnTo>
                    <a:pt x="0" y="42"/>
                  </a:lnTo>
                  <a:lnTo>
                    <a:pt x="17" y="36"/>
                  </a:lnTo>
                  <a:lnTo>
                    <a:pt x="70" y="24"/>
                  </a:lnTo>
                  <a:lnTo>
                    <a:pt x="128" y="6"/>
                  </a:lnTo>
                  <a:lnTo>
                    <a:pt x="163" y="0"/>
                  </a:lnTo>
                  <a:lnTo>
                    <a:pt x="163" y="6"/>
                  </a:lnTo>
                  <a:lnTo>
                    <a:pt x="163" y="12"/>
                  </a:lnTo>
                  <a:lnTo>
                    <a:pt x="157" y="36"/>
                  </a:lnTo>
                  <a:lnTo>
                    <a:pt x="175" y="54"/>
                  </a:lnTo>
                  <a:lnTo>
                    <a:pt x="169" y="60"/>
                  </a:lnTo>
                  <a:lnTo>
                    <a:pt x="175" y="66"/>
                  </a:lnTo>
                  <a:lnTo>
                    <a:pt x="169" y="78"/>
                  </a:lnTo>
                  <a:lnTo>
                    <a:pt x="157" y="84"/>
                  </a:lnTo>
                  <a:lnTo>
                    <a:pt x="157" y="90"/>
                  </a:lnTo>
                  <a:lnTo>
                    <a:pt x="140" y="102"/>
                  </a:lnTo>
                  <a:lnTo>
                    <a:pt x="140" y="108"/>
                  </a:lnTo>
                  <a:lnTo>
                    <a:pt x="140" y="120"/>
                  </a:lnTo>
                  <a:lnTo>
                    <a:pt x="146" y="126"/>
                  </a:lnTo>
                  <a:lnTo>
                    <a:pt x="140" y="144"/>
                  </a:lnTo>
                  <a:lnTo>
                    <a:pt x="146" y="144"/>
                  </a:lnTo>
                  <a:lnTo>
                    <a:pt x="146" y="156"/>
                  </a:lnTo>
                  <a:lnTo>
                    <a:pt x="140" y="156"/>
                  </a:lnTo>
                  <a:lnTo>
                    <a:pt x="140" y="174"/>
                  </a:lnTo>
                  <a:lnTo>
                    <a:pt x="134" y="186"/>
                  </a:lnTo>
                  <a:lnTo>
                    <a:pt x="134" y="198"/>
                  </a:lnTo>
                  <a:lnTo>
                    <a:pt x="134" y="210"/>
                  </a:lnTo>
                  <a:lnTo>
                    <a:pt x="140" y="234"/>
                  </a:lnTo>
                  <a:lnTo>
                    <a:pt x="134" y="246"/>
                  </a:lnTo>
                  <a:lnTo>
                    <a:pt x="140" y="258"/>
                  </a:lnTo>
                  <a:lnTo>
                    <a:pt x="140" y="276"/>
                  </a:lnTo>
                  <a:lnTo>
                    <a:pt x="140" y="282"/>
                  </a:lnTo>
                  <a:lnTo>
                    <a:pt x="140" y="300"/>
                  </a:lnTo>
                  <a:lnTo>
                    <a:pt x="152" y="312"/>
                  </a:lnTo>
                  <a:lnTo>
                    <a:pt x="111" y="324"/>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58" name="Freeform 217">
              <a:extLst>
                <a:ext uri="{FF2B5EF4-FFF2-40B4-BE49-F238E27FC236}">
                  <a16:creationId xmlns:a16="http://schemas.microsoft.com/office/drawing/2014/main" id="{9AA313B4-CB65-4568-A0D9-F3F6AE637E4C}"/>
                </a:ext>
              </a:extLst>
            </p:cNvPr>
            <p:cNvSpPr>
              <a:spLocks noChangeAspect="1" noEditPoints="1"/>
            </p:cNvSpPr>
            <p:nvPr/>
          </p:nvSpPr>
          <p:spPr bwMode="auto">
            <a:xfrm>
              <a:off x="4884738" y="1697038"/>
              <a:ext cx="1001712" cy="552450"/>
            </a:xfrm>
            <a:custGeom>
              <a:avLst/>
              <a:gdLst>
                <a:gd name="T0" fmla="*/ 86997 w 806"/>
                <a:gd name="T1" fmla="*/ 538101 h 462"/>
                <a:gd name="T2" fmla="*/ 72083 w 806"/>
                <a:gd name="T3" fmla="*/ 502227 h 462"/>
                <a:gd name="T4" fmla="*/ 123039 w 806"/>
                <a:gd name="T5" fmla="*/ 437655 h 462"/>
                <a:gd name="T6" fmla="*/ 188908 w 806"/>
                <a:gd name="T7" fmla="*/ 387432 h 462"/>
                <a:gd name="T8" fmla="*/ 239864 w 806"/>
                <a:gd name="T9" fmla="*/ 423306 h 462"/>
                <a:gd name="T10" fmla="*/ 319404 w 806"/>
                <a:gd name="T11" fmla="*/ 394607 h 462"/>
                <a:gd name="T12" fmla="*/ 370360 w 806"/>
                <a:gd name="T13" fmla="*/ 358734 h 462"/>
                <a:gd name="T14" fmla="*/ 391488 w 806"/>
                <a:gd name="T15" fmla="*/ 337210 h 462"/>
                <a:gd name="T16" fmla="*/ 413859 w 806"/>
                <a:gd name="T17" fmla="*/ 272638 h 462"/>
                <a:gd name="T18" fmla="*/ 442444 w 806"/>
                <a:gd name="T19" fmla="*/ 200891 h 462"/>
                <a:gd name="T20" fmla="*/ 471028 w 806"/>
                <a:gd name="T21" fmla="*/ 179367 h 462"/>
                <a:gd name="T22" fmla="*/ 514527 w 806"/>
                <a:gd name="T23" fmla="*/ 121969 h 462"/>
                <a:gd name="T24" fmla="*/ 551812 w 806"/>
                <a:gd name="T25" fmla="*/ 93271 h 462"/>
                <a:gd name="T26" fmla="*/ 572939 w 806"/>
                <a:gd name="T27" fmla="*/ 57397 h 462"/>
                <a:gd name="T28" fmla="*/ 580396 w 806"/>
                <a:gd name="T29" fmla="*/ 0 h 462"/>
                <a:gd name="T30" fmla="*/ 667394 w 806"/>
                <a:gd name="T31" fmla="*/ 7175 h 462"/>
                <a:gd name="T32" fmla="*/ 703435 w 806"/>
                <a:gd name="T33" fmla="*/ 43048 h 462"/>
                <a:gd name="T34" fmla="*/ 740720 w 806"/>
                <a:gd name="T35" fmla="*/ 57397 h 462"/>
                <a:gd name="T36" fmla="*/ 754391 w 806"/>
                <a:gd name="T37" fmla="*/ 86096 h 462"/>
                <a:gd name="T38" fmla="*/ 733263 w 806"/>
                <a:gd name="T39" fmla="*/ 121969 h 462"/>
                <a:gd name="T40" fmla="*/ 769305 w 806"/>
                <a:gd name="T41" fmla="*/ 136319 h 462"/>
                <a:gd name="T42" fmla="*/ 841388 w 806"/>
                <a:gd name="T43" fmla="*/ 179367 h 462"/>
                <a:gd name="T44" fmla="*/ 884887 w 806"/>
                <a:gd name="T45" fmla="*/ 200891 h 462"/>
                <a:gd name="T46" fmla="*/ 878673 w 806"/>
                <a:gd name="T47" fmla="*/ 236764 h 462"/>
                <a:gd name="T48" fmla="*/ 812804 w 806"/>
                <a:gd name="T49" fmla="*/ 200891 h 462"/>
                <a:gd name="T50" fmla="*/ 884887 w 806"/>
                <a:gd name="T51" fmla="*/ 251114 h 462"/>
                <a:gd name="T52" fmla="*/ 899801 w 806"/>
                <a:gd name="T53" fmla="*/ 279812 h 462"/>
                <a:gd name="T54" fmla="*/ 878673 w 806"/>
                <a:gd name="T55" fmla="*/ 272638 h 462"/>
                <a:gd name="T56" fmla="*/ 848845 w 806"/>
                <a:gd name="T57" fmla="*/ 279812 h 462"/>
                <a:gd name="T58" fmla="*/ 884887 w 806"/>
                <a:gd name="T59" fmla="*/ 315686 h 462"/>
                <a:gd name="T60" fmla="*/ 892344 w 806"/>
                <a:gd name="T61" fmla="*/ 315686 h 462"/>
                <a:gd name="T62" fmla="*/ 878673 w 806"/>
                <a:gd name="T63" fmla="*/ 330035 h 462"/>
                <a:gd name="T64" fmla="*/ 863759 w 806"/>
                <a:gd name="T65" fmla="*/ 315686 h 462"/>
                <a:gd name="T66" fmla="*/ 827717 w 806"/>
                <a:gd name="T67" fmla="*/ 308511 h 462"/>
                <a:gd name="T68" fmla="*/ 835174 w 806"/>
                <a:gd name="T69" fmla="*/ 315686 h 462"/>
                <a:gd name="T70" fmla="*/ 871216 w 806"/>
                <a:gd name="T71" fmla="*/ 337210 h 462"/>
                <a:gd name="T72" fmla="*/ 884887 w 806"/>
                <a:gd name="T73" fmla="*/ 351559 h 462"/>
                <a:gd name="T74" fmla="*/ 892344 w 806"/>
                <a:gd name="T75" fmla="*/ 351559 h 462"/>
                <a:gd name="T76" fmla="*/ 914715 w 806"/>
                <a:gd name="T77" fmla="*/ 358734 h 462"/>
                <a:gd name="T78" fmla="*/ 928386 w 806"/>
                <a:gd name="T79" fmla="*/ 337210 h 462"/>
                <a:gd name="T80" fmla="*/ 958213 w 806"/>
                <a:gd name="T81" fmla="*/ 365908 h 462"/>
                <a:gd name="T82" fmla="*/ 943300 w 806"/>
                <a:gd name="T83" fmla="*/ 394607 h 462"/>
                <a:gd name="T84" fmla="*/ 841388 w 806"/>
                <a:gd name="T85" fmla="*/ 416131 h 462"/>
                <a:gd name="T86" fmla="*/ 703435 w 806"/>
                <a:gd name="T87" fmla="*/ 444830 h 462"/>
                <a:gd name="T88" fmla="*/ 565483 w 806"/>
                <a:gd name="T89" fmla="*/ 473529 h 462"/>
                <a:gd name="T90" fmla="*/ 457357 w 806"/>
                <a:gd name="T91" fmla="*/ 487878 h 462"/>
                <a:gd name="T92" fmla="*/ 289577 w 806"/>
                <a:gd name="T93" fmla="*/ 509402 h 462"/>
                <a:gd name="T94" fmla="*/ 181452 w 806"/>
                <a:gd name="T95" fmla="*/ 523751 h 462"/>
                <a:gd name="T96" fmla="*/ 986798 w 806"/>
                <a:gd name="T97" fmla="*/ 172192 h 462"/>
                <a:gd name="T98" fmla="*/ 958213 w 806"/>
                <a:gd name="T99" fmla="*/ 258288 h 462"/>
                <a:gd name="T100" fmla="*/ 928386 w 806"/>
                <a:gd name="T101" fmla="*/ 279812 h 462"/>
                <a:gd name="T102" fmla="*/ 943300 w 806"/>
                <a:gd name="T103" fmla="*/ 236764 h 462"/>
                <a:gd name="T104" fmla="*/ 943300 w 806"/>
                <a:gd name="T105" fmla="*/ 208066 h 462"/>
                <a:gd name="T106" fmla="*/ 950756 w 806"/>
                <a:gd name="T107" fmla="*/ 172192 h 462"/>
                <a:gd name="T108" fmla="*/ 973127 w 806"/>
                <a:gd name="T109" fmla="*/ 208066 h 462"/>
                <a:gd name="T110" fmla="*/ 965670 w 806"/>
                <a:gd name="T111" fmla="*/ 243939 h 4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6" h="462">
                  <a:moveTo>
                    <a:pt x="146" y="438"/>
                  </a:moveTo>
                  <a:lnTo>
                    <a:pt x="140" y="444"/>
                  </a:lnTo>
                  <a:lnTo>
                    <a:pt x="105" y="444"/>
                  </a:lnTo>
                  <a:lnTo>
                    <a:pt x="82" y="450"/>
                  </a:lnTo>
                  <a:lnTo>
                    <a:pt x="70" y="450"/>
                  </a:lnTo>
                  <a:lnTo>
                    <a:pt x="23" y="456"/>
                  </a:lnTo>
                  <a:lnTo>
                    <a:pt x="0" y="462"/>
                  </a:lnTo>
                  <a:lnTo>
                    <a:pt x="17" y="450"/>
                  </a:lnTo>
                  <a:lnTo>
                    <a:pt x="52" y="432"/>
                  </a:lnTo>
                  <a:lnTo>
                    <a:pt x="58" y="420"/>
                  </a:lnTo>
                  <a:lnTo>
                    <a:pt x="76" y="408"/>
                  </a:lnTo>
                  <a:lnTo>
                    <a:pt x="76" y="402"/>
                  </a:lnTo>
                  <a:lnTo>
                    <a:pt x="87" y="390"/>
                  </a:lnTo>
                  <a:lnTo>
                    <a:pt x="87" y="378"/>
                  </a:lnTo>
                  <a:lnTo>
                    <a:pt x="99" y="366"/>
                  </a:lnTo>
                  <a:lnTo>
                    <a:pt x="128" y="348"/>
                  </a:lnTo>
                  <a:lnTo>
                    <a:pt x="157" y="312"/>
                  </a:lnTo>
                  <a:lnTo>
                    <a:pt x="157" y="318"/>
                  </a:lnTo>
                  <a:lnTo>
                    <a:pt x="152" y="324"/>
                  </a:lnTo>
                  <a:lnTo>
                    <a:pt x="163" y="330"/>
                  </a:lnTo>
                  <a:lnTo>
                    <a:pt x="163" y="336"/>
                  </a:lnTo>
                  <a:lnTo>
                    <a:pt x="169" y="342"/>
                  </a:lnTo>
                  <a:lnTo>
                    <a:pt x="181" y="348"/>
                  </a:lnTo>
                  <a:lnTo>
                    <a:pt x="193" y="354"/>
                  </a:lnTo>
                  <a:lnTo>
                    <a:pt x="198" y="348"/>
                  </a:lnTo>
                  <a:lnTo>
                    <a:pt x="216" y="336"/>
                  </a:lnTo>
                  <a:lnTo>
                    <a:pt x="216" y="330"/>
                  </a:lnTo>
                  <a:lnTo>
                    <a:pt x="233" y="342"/>
                  </a:lnTo>
                  <a:lnTo>
                    <a:pt x="257" y="330"/>
                  </a:lnTo>
                  <a:lnTo>
                    <a:pt x="268" y="318"/>
                  </a:lnTo>
                  <a:lnTo>
                    <a:pt x="263" y="312"/>
                  </a:lnTo>
                  <a:lnTo>
                    <a:pt x="268" y="312"/>
                  </a:lnTo>
                  <a:lnTo>
                    <a:pt x="274" y="312"/>
                  </a:lnTo>
                  <a:lnTo>
                    <a:pt x="298" y="300"/>
                  </a:lnTo>
                  <a:lnTo>
                    <a:pt x="304" y="306"/>
                  </a:lnTo>
                  <a:lnTo>
                    <a:pt x="321" y="288"/>
                  </a:lnTo>
                  <a:lnTo>
                    <a:pt x="315" y="288"/>
                  </a:lnTo>
                  <a:lnTo>
                    <a:pt x="315" y="282"/>
                  </a:lnTo>
                  <a:lnTo>
                    <a:pt x="327" y="270"/>
                  </a:lnTo>
                  <a:lnTo>
                    <a:pt x="315" y="270"/>
                  </a:lnTo>
                  <a:lnTo>
                    <a:pt x="315" y="264"/>
                  </a:lnTo>
                  <a:lnTo>
                    <a:pt x="327" y="240"/>
                  </a:lnTo>
                  <a:lnTo>
                    <a:pt x="333" y="228"/>
                  </a:lnTo>
                  <a:lnTo>
                    <a:pt x="344" y="210"/>
                  </a:lnTo>
                  <a:lnTo>
                    <a:pt x="344" y="198"/>
                  </a:lnTo>
                  <a:lnTo>
                    <a:pt x="356" y="180"/>
                  </a:lnTo>
                  <a:lnTo>
                    <a:pt x="350" y="174"/>
                  </a:lnTo>
                  <a:lnTo>
                    <a:pt x="356" y="168"/>
                  </a:lnTo>
                  <a:lnTo>
                    <a:pt x="362" y="156"/>
                  </a:lnTo>
                  <a:lnTo>
                    <a:pt x="356" y="150"/>
                  </a:lnTo>
                  <a:lnTo>
                    <a:pt x="362" y="138"/>
                  </a:lnTo>
                  <a:lnTo>
                    <a:pt x="374" y="138"/>
                  </a:lnTo>
                  <a:lnTo>
                    <a:pt x="379" y="150"/>
                  </a:lnTo>
                  <a:lnTo>
                    <a:pt x="397" y="156"/>
                  </a:lnTo>
                  <a:lnTo>
                    <a:pt x="403" y="144"/>
                  </a:lnTo>
                  <a:lnTo>
                    <a:pt x="409" y="120"/>
                  </a:lnTo>
                  <a:lnTo>
                    <a:pt x="414" y="120"/>
                  </a:lnTo>
                  <a:lnTo>
                    <a:pt x="414" y="102"/>
                  </a:lnTo>
                  <a:lnTo>
                    <a:pt x="420" y="90"/>
                  </a:lnTo>
                  <a:lnTo>
                    <a:pt x="432" y="102"/>
                  </a:lnTo>
                  <a:lnTo>
                    <a:pt x="438" y="84"/>
                  </a:lnTo>
                  <a:lnTo>
                    <a:pt x="444" y="78"/>
                  </a:lnTo>
                  <a:lnTo>
                    <a:pt x="450" y="78"/>
                  </a:lnTo>
                  <a:lnTo>
                    <a:pt x="450" y="66"/>
                  </a:lnTo>
                  <a:lnTo>
                    <a:pt x="455" y="66"/>
                  </a:lnTo>
                  <a:lnTo>
                    <a:pt x="461" y="54"/>
                  </a:lnTo>
                  <a:lnTo>
                    <a:pt x="461" y="48"/>
                  </a:lnTo>
                  <a:lnTo>
                    <a:pt x="467" y="36"/>
                  </a:lnTo>
                  <a:lnTo>
                    <a:pt x="467" y="30"/>
                  </a:lnTo>
                  <a:lnTo>
                    <a:pt x="473" y="18"/>
                  </a:lnTo>
                  <a:lnTo>
                    <a:pt x="467" y="12"/>
                  </a:lnTo>
                  <a:lnTo>
                    <a:pt x="467" y="0"/>
                  </a:lnTo>
                  <a:lnTo>
                    <a:pt x="479" y="6"/>
                  </a:lnTo>
                  <a:lnTo>
                    <a:pt x="502" y="18"/>
                  </a:lnTo>
                  <a:lnTo>
                    <a:pt x="525" y="30"/>
                  </a:lnTo>
                  <a:lnTo>
                    <a:pt x="531" y="6"/>
                  </a:lnTo>
                  <a:lnTo>
                    <a:pt x="537" y="6"/>
                  </a:lnTo>
                  <a:lnTo>
                    <a:pt x="549" y="6"/>
                  </a:lnTo>
                  <a:lnTo>
                    <a:pt x="561" y="12"/>
                  </a:lnTo>
                  <a:lnTo>
                    <a:pt x="555" y="24"/>
                  </a:lnTo>
                  <a:lnTo>
                    <a:pt x="555" y="30"/>
                  </a:lnTo>
                  <a:lnTo>
                    <a:pt x="566" y="36"/>
                  </a:lnTo>
                  <a:lnTo>
                    <a:pt x="578" y="30"/>
                  </a:lnTo>
                  <a:lnTo>
                    <a:pt x="584" y="36"/>
                  </a:lnTo>
                  <a:lnTo>
                    <a:pt x="584" y="42"/>
                  </a:lnTo>
                  <a:lnTo>
                    <a:pt x="596" y="42"/>
                  </a:lnTo>
                  <a:lnTo>
                    <a:pt x="596" y="48"/>
                  </a:lnTo>
                  <a:lnTo>
                    <a:pt x="601" y="48"/>
                  </a:lnTo>
                  <a:lnTo>
                    <a:pt x="607" y="54"/>
                  </a:lnTo>
                  <a:lnTo>
                    <a:pt x="607" y="60"/>
                  </a:lnTo>
                  <a:lnTo>
                    <a:pt x="613" y="72"/>
                  </a:lnTo>
                  <a:lnTo>
                    <a:pt x="607" y="72"/>
                  </a:lnTo>
                  <a:lnTo>
                    <a:pt x="607" y="84"/>
                  </a:lnTo>
                  <a:lnTo>
                    <a:pt x="601" y="84"/>
                  </a:lnTo>
                  <a:lnTo>
                    <a:pt x="596" y="84"/>
                  </a:lnTo>
                  <a:lnTo>
                    <a:pt x="590" y="102"/>
                  </a:lnTo>
                  <a:lnTo>
                    <a:pt x="590" y="114"/>
                  </a:lnTo>
                  <a:lnTo>
                    <a:pt x="596" y="120"/>
                  </a:lnTo>
                  <a:lnTo>
                    <a:pt x="596" y="126"/>
                  </a:lnTo>
                  <a:lnTo>
                    <a:pt x="601" y="126"/>
                  </a:lnTo>
                  <a:lnTo>
                    <a:pt x="619" y="114"/>
                  </a:lnTo>
                  <a:lnTo>
                    <a:pt x="625" y="126"/>
                  </a:lnTo>
                  <a:lnTo>
                    <a:pt x="636" y="138"/>
                  </a:lnTo>
                  <a:lnTo>
                    <a:pt x="672" y="138"/>
                  </a:lnTo>
                  <a:lnTo>
                    <a:pt x="677" y="144"/>
                  </a:lnTo>
                  <a:lnTo>
                    <a:pt x="677" y="150"/>
                  </a:lnTo>
                  <a:lnTo>
                    <a:pt x="677" y="156"/>
                  </a:lnTo>
                  <a:lnTo>
                    <a:pt x="683" y="150"/>
                  </a:lnTo>
                  <a:lnTo>
                    <a:pt x="695" y="156"/>
                  </a:lnTo>
                  <a:lnTo>
                    <a:pt x="712" y="162"/>
                  </a:lnTo>
                  <a:lnTo>
                    <a:pt x="712" y="168"/>
                  </a:lnTo>
                  <a:lnTo>
                    <a:pt x="707" y="174"/>
                  </a:lnTo>
                  <a:lnTo>
                    <a:pt x="707" y="186"/>
                  </a:lnTo>
                  <a:lnTo>
                    <a:pt x="707" y="192"/>
                  </a:lnTo>
                  <a:lnTo>
                    <a:pt x="707" y="198"/>
                  </a:lnTo>
                  <a:lnTo>
                    <a:pt x="689" y="198"/>
                  </a:lnTo>
                  <a:lnTo>
                    <a:pt x="683" y="186"/>
                  </a:lnTo>
                  <a:lnTo>
                    <a:pt x="677" y="180"/>
                  </a:lnTo>
                  <a:lnTo>
                    <a:pt x="660" y="168"/>
                  </a:lnTo>
                  <a:lnTo>
                    <a:pt x="654" y="168"/>
                  </a:lnTo>
                  <a:lnTo>
                    <a:pt x="666" y="186"/>
                  </a:lnTo>
                  <a:lnTo>
                    <a:pt x="672" y="186"/>
                  </a:lnTo>
                  <a:lnTo>
                    <a:pt x="683" y="198"/>
                  </a:lnTo>
                  <a:lnTo>
                    <a:pt x="712" y="210"/>
                  </a:lnTo>
                  <a:lnTo>
                    <a:pt x="695" y="210"/>
                  </a:lnTo>
                  <a:lnTo>
                    <a:pt x="701" y="216"/>
                  </a:lnTo>
                  <a:lnTo>
                    <a:pt x="712" y="210"/>
                  </a:lnTo>
                  <a:lnTo>
                    <a:pt x="724" y="228"/>
                  </a:lnTo>
                  <a:lnTo>
                    <a:pt x="724" y="234"/>
                  </a:lnTo>
                  <a:lnTo>
                    <a:pt x="718" y="234"/>
                  </a:lnTo>
                  <a:lnTo>
                    <a:pt x="712" y="228"/>
                  </a:lnTo>
                  <a:lnTo>
                    <a:pt x="701" y="222"/>
                  </a:lnTo>
                  <a:lnTo>
                    <a:pt x="701" y="228"/>
                  </a:lnTo>
                  <a:lnTo>
                    <a:pt x="707" y="228"/>
                  </a:lnTo>
                  <a:lnTo>
                    <a:pt x="707" y="234"/>
                  </a:lnTo>
                  <a:lnTo>
                    <a:pt x="712" y="240"/>
                  </a:lnTo>
                  <a:lnTo>
                    <a:pt x="707" y="246"/>
                  </a:lnTo>
                  <a:lnTo>
                    <a:pt x="683" y="234"/>
                  </a:lnTo>
                  <a:lnTo>
                    <a:pt x="677" y="234"/>
                  </a:lnTo>
                  <a:lnTo>
                    <a:pt x="683" y="240"/>
                  </a:lnTo>
                  <a:lnTo>
                    <a:pt x="695" y="246"/>
                  </a:lnTo>
                  <a:lnTo>
                    <a:pt x="712" y="252"/>
                  </a:lnTo>
                  <a:lnTo>
                    <a:pt x="712" y="264"/>
                  </a:lnTo>
                  <a:lnTo>
                    <a:pt x="712" y="258"/>
                  </a:lnTo>
                  <a:lnTo>
                    <a:pt x="718" y="258"/>
                  </a:lnTo>
                  <a:lnTo>
                    <a:pt x="730" y="264"/>
                  </a:lnTo>
                  <a:lnTo>
                    <a:pt x="718" y="264"/>
                  </a:lnTo>
                  <a:lnTo>
                    <a:pt x="730" y="270"/>
                  </a:lnTo>
                  <a:lnTo>
                    <a:pt x="730" y="276"/>
                  </a:lnTo>
                  <a:lnTo>
                    <a:pt x="718" y="282"/>
                  </a:lnTo>
                  <a:lnTo>
                    <a:pt x="718" y="288"/>
                  </a:lnTo>
                  <a:lnTo>
                    <a:pt x="707" y="276"/>
                  </a:lnTo>
                  <a:lnTo>
                    <a:pt x="707" y="270"/>
                  </a:lnTo>
                  <a:lnTo>
                    <a:pt x="701" y="270"/>
                  </a:lnTo>
                  <a:lnTo>
                    <a:pt x="701" y="276"/>
                  </a:lnTo>
                  <a:lnTo>
                    <a:pt x="695" y="270"/>
                  </a:lnTo>
                  <a:lnTo>
                    <a:pt x="695" y="264"/>
                  </a:lnTo>
                  <a:lnTo>
                    <a:pt x="689" y="258"/>
                  </a:lnTo>
                  <a:lnTo>
                    <a:pt x="683" y="258"/>
                  </a:lnTo>
                  <a:lnTo>
                    <a:pt x="677" y="264"/>
                  </a:lnTo>
                  <a:lnTo>
                    <a:pt x="672" y="258"/>
                  </a:lnTo>
                  <a:lnTo>
                    <a:pt x="666" y="258"/>
                  </a:lnTo>
                  <a:lnTo>
                    <a:pt x="666" y="246"/>
                  </a:lnTo>
                  <a:lnTo>
                    <a:pt x="666" y="258"/>
                  </a:lnTo>
                  <a:lnTo>
                    <a:pt x="660" y="264"/>
                  </a:lnTo>
                  <a:lnTo>
                    <a:pt x="666" y="264"/>
                  </a:lnTo>
                  <a:lnTo>
                    <a:pt x="672" y="264"/>
                  </a:lnTo>
                  <a:lnTo>
                    <a:pt x="683" y="270"/>
                  </a:lnTo>
                  <a:lnTo>
                    <a:pt x="683" y="258"/>
                  </a:lnTo>
                  <a:lnTo>
                    <a:pt x="689" y="270"/>
                  </a:lnTo>
                  <a:lnTo>
                    <a:pt x="689" y="282"/>
                  </a:lnTo>
                  <a:lnTo>
                    <a:pt x="701" y="282"/>
                  </a:lnTo>
                  <a:lnTo>
                    <a:pt x="701" y="288"/>
                  </a:lnTo>
                  <a:lnTo>
                    <a:pt x="707" y="282"/>
                  </a:lnTo>
                  <a:lnTo>
                    <a:pt x="712" y="288"/>
                  </a:lnTo>
                  <a:lnTo>
                    <a:pt x="712" y="294"/>
                  </a:lnTo>
                  <a:lnTo>
                    <a:pt x="707" y="306"/>
                  </a:lnTo>
                  <a:lnTo>
                    <a:pt x="707" y="312"/>
                  </a:lnTo>
                  <a:lnTo>
                    <a:pt x="712" y="300"/>
                  </a:lnTo>
                  <a:lnTo>
                    <a:pt x="718" y="294"/>
                  </a:lnTo>
                  <a:lnTo>
                    <a:pt x="724" y="288"/>
                  </a:lnTo>
                  <a:lnTo>
                    <a:pt x="730" y="300"/>
                  </a:lnTo>
                  <a:lnTo>
                    <a:pt x="724" y="300"/>
                  </a:lnTo>
                  <a:lnTo>
                    <a:pt x="724" y="306"/>
                  </a:lnTo>
                  <a:lnTo>
                    <a:pt x="736" y="300"/>
                  </a:lnTo>
                  <a:lnTo>
                    <a:pt x="730" y="288"/>
                  </a:lnTo>
                  <a:lnTo>
                    <a:pt x="730" y="282"/>
                  </a:lnTo>
                  <a:lnTo>
                    <a:pt x="742" y="282"/>
                  </a:lnTo>
                  <a:lnTo>
                    <a:pt x="742" y="288"/>
                  </a:lnTo>
                  <a:lnTo>
                    <a:pt x="747" y="282"/>
                  </a:lnTo>
                  <a:lnTo>
                    <a:pt x="759" y="282"/>
                  </a:lnTo>
                  <a:lnTo>
                    <a:pt x="783" y="324"/>
                  </a:lnTo>
                  <a:lnTo>
                    <a:pt x="783" y="330"/>
                  </a:lnTo>
                  <a:lnTo>
                    <a:pt x="783" y="324"/>
                  </a:lnTo>
                  <a:lnTo>
                    <a:pt x="771" y="306"/>
                  </a:lnTo>
                  <a:lnTo>
                    <a:pt x="771" y="330"/>
                  </a:lnTo>
                  <a:lnTo>
                    <a:pt x="765" y="324"/>
                  </a:lnTo>
                  <a:lnTo>
                    <a:pt x="765" y="330"/>
                  </a:lnTo>
                  <a:lnTo>
                    <a:pt x="759" y="330"/>
                  </a:lnTo>
                  <a:lnTo>
                    <a:pt x="736" y="336"/>
                  </a:lnTo>
                  <a:lnTo>
                    <a:pt x="724" y="342"/>
                  </a:lnTo>
                  <a:lnTo>
                    <a:pt x="712" y="342"/>
                  </a:lnTo>
                  <a:lnTo>
                    <a:pt x="677" y="348"/>
                  </a:lnTo>
                  <a:lnTo>
                    <a:pt x="654" y="354"/>
                  </a:lnTo>
                  <a:lnTo>
                    <a:pt x="636" y="360"/>
                  </a:lnTo>
                  <a:lnTo>
                    <a:pt x="596" y="366"/>
                  </a:lnTo>
                  <a:lnTo>
                    <a:pt x="584" y="372"/>
                  </a:lnTo>
                  <a:lnTo>
                    <a:pt x="566" y="372"/>
                  </a:lnTo>
                  <a:lnTo>
                    <a:pt x="537" y="378"/>
                  </a:lnTo>
                  <a:lnTo>
                    <a:pt x="525" y="384"/>
                  </a:lnTo>
                  <a:lnTo>
                    <a:pt x="496" y="384"/>
                  </a:lnTo>
                  <a:lnTo>
                    <a:pt x="490" y="390"/>
                  </a:lnTo>
                  <a:lnTo>
                    <a:pt x="455" y="396"/>
                  </a:lnTo>
                  <a:lnTo>
                    <a:pt x="450" y="396"/>
                  </a:lnTo>
                  <a:lnTo>
                    <a:pt x="420" y="402"/>
                  </a:lnTo>
                  <a:lnTo>
                    <a:pt x="397" y="402"/>
                  </a:lnTo>
                  <a:lnTo>
                    <a:pt x="368" y="408"/>
                  </a:lnTo>
                  <a:lnTo>
                    <a:pt x="327" y="414"/>
                  </a:lnTo>
                  <a:lnTo>
                    <a:pt x="309" y="420"/>
                  </a:lnTo>
                  <a:lnTo>
                    <a:pt x="286" y="420"/>
                  </a:lnTo>
                  <a:lnTo>
                    <a:pt x="280" y="420"/>
                  </a:lnTo>
                  <a:lnTo>
                    <a:pt x="233" y="426"/>
                  </a:lnTo>
                  <a:lnTo>
                    <a:pt x="204" y="432"/>
                  </a:lnTo>
                  <a:lnTo>
                    <a:pt x="187" y="432"/>
                  </a:lnTo>
                  <a:lnTo>
                    <a:pt x="152" y="438"/>
                  </a:lnTo>
                  <a:lnTo>
                    <a:pt x="146" y="438"/>
                  </a:lnTo>
                  <a:close/>
                  <a:moveTo>
                    <a:pt x="800" y="126"/>
                  </a:moveTo>
                  <a:lnTo>
                    <a:pt x="806" y="120"/>
                  </a:lnTo>
                  <a:lnTo>
                    <a:pt x="800" y="144"/>
                  </a:lnTo>
                  <a:lnTo>
                    <a:pt x="794" y="144"/>
                  </a:lnTo>
                  <a:lnTo>
                    <a:pt x="800" y="126"/>
                  </a:lnTo>
                  <a:close/>
                  <a:moveTo>
                    <a:pt x="765" y="210"/>
                  </a:moveTo>
                  <a:lnTo>
                    <a:pt x="765" y="210"/>
                  </a:lnTo>
                  <a:lnTo>
                    <a:pt x="771" y="216"/>
                  </a:lnTo>
                  <a:lnTo>
                    <a:pt x="765" y="216"/>
                  </a:lnTo>
                  <a:lnTo>
                    <a:pt x="759" y="222"/>
                  </a:lnTo>
                  <a:lnTo>
                    <a:pt x="759" y="252"/>
                  </a:lnTo>
                  <a:lnTo>
                    <a:pt x="747" y="234"/>
                  </a:lnTo>
                  <a:lnTo>
                    <a:pt x="753" y="210"/>
                  </a:lnTo>
                  <a:lnTo>
                    <a:pt x="747" y="210"/>
                  </a:lnTo>
                  <a:lnTo>
                    <a:pt x="747" y="204"/>
                  </a:lnTo>
                  <a:lnTo>
                    <a:pt x="753" y="198"/>
                  </a:lnTo>
                  <a:lnTo>
                    <a:pt x="759" y="198"/>
                  </a:lnTo>
                  <a:lnTo>
                    <a:pt x="747" y="198"/>
                  </a:lnTo>
                  <a:lnTo>
                    <a:pt x="747" y="192"/>
                  </a:lnTo>
                  <a:lnTo>
                    <a:pt x="753" y="192"/>
                  </a:lnTo>
                  <a:lnTo>
                    <a:pt x="759" y="174"/>
                  </a:lnTo>
                  <a:lnTo>
                    <a:pt x="759" y="168"/>
                  </a:lnTo>
                  <a:lnTo>
                    <a:pt x="765" y="156"/>
                  </a:lnTo>
                  <a:lnTo>
                    <a:pt x="759" y="144"/>
                  </a:lnTo>
                  <a:lnTo>
                    <a:pt x="765" y="144"/>
                  </a:lnTo>
                  <a:lnTo>
                    <a:pt x="765" y="138"/>
                  </a:lnTo>
                  <a:lnTo>
                    <a:pt x="771" y="132"/>
                  </a:lnTo>
                  <a:lnTo>
                    <a:pt x="794" y="126"/>
                  </a:lnTo>
                  <a:lnTo>
                    <a:pt x="777" y="174"/>
                  </a:lnTo>
                  <a:lnTo>
                    <a:pt x="783" y="174"/>
                  </a:lnTo>
                  <a:lnTo>
                    <a:pt x="771" y="192"/>
                  </a:lnTo>
                  <a:lnTo>
                    <a:pt x="777" y="192"/>
                  </a:lnTo>
                  <a:lnTo>
                    <a:pt x="771" y="192"/>
                  </a:lnTo>
                  <a:lnTo>
                    <a:pt x="771" y="198"/>
                  </a:lnTo>
                  <a:lnTo>
                    <a:pt x="777" y="204"/>
                  </a:lnTo>
                  <a:lnTo>
                    <a:pt x="765" y="210"/>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59" name="Freeform 218">
              <a:extLst>
                <a:ext uri="{FF2B5EF4-FFF2-40B4-BE49-F238E27FC236}">
                  <a16:creationId xmlns:a16="http://schemas.microsoft.com/office/drawing/2014/main" id="{FC0A3F7F-8344-49A6-A0BC-3BE90F7312BF}"/>
                </a:ext>
              </a:extLst>
            </p:cNvPr>
            <p:cNvSpPr>
              <a:spLocks noChangeAspect="1" noEditPoints="1"/>
            </p:cNvSpPr>
            <p:nvPr/>
          </p:nvSpPr>
          <p:spPr bwMode="auto">
            <a:xfrm>
              <a:off x="273050" y="0"/>
              <a:ext cx="842963" cy="612775"/>
            </a:xfrm>
            <a:custGeom>
              <a:avLst/>
              <a:gdLst>
                <a:gd name="T0" fmla="*/ 806907 w 678"/>
                <a:gd name="T1" fmla="*/ 302783 h 510"/>
                <a:gd name="T2" fmla="*/ 755931 w 678"/>
                <a:gd name="T3" fmla="*/ 526266 h 510"/>
                <a:gd name="T4" fmla="*/ 755931 w 678"/>
                <a:gd name="T5" fmla="*/ 583939 h 510"/>
                <a:gd name="T6" fmla="*/ 682576 w 678"/>
                <a:gd name="T7" fmla="*/ 591148 h 510"/>
                <a:gd name="T8" fmla="*/ 508513 w 678"/>
                <a:gd name="T9" fmla="*/ 562311 h 510"/>
                <a:gd name="T10" fmla="*/ 428941 w 678"/>
                <a:gd name="T11" fmla="*/ 562311 h 510"/>
                <a:gd name="T12" fmla="*/ 348126 w 678"/>
                <a:gd name="T13" fmla="*/ 555102 h 510"/>
                <a:gd name="T14" fmla="*/ 276014 w 678"/>
                <a:gd name="T15" fmla="*/ 562311 h 510"/>
                <a:gd name="T16" fmla="*/ 217579 w 678"/>
                <a:gd name="T17" fmla="*/ 526266 h 510"/>
                <a:gd name="T18" fmla="*/ 109411 w 678"/>
                <a:gd name="T19" fmla="*/ 504638 h 510"/>
                <a:gd name="T20" fmla="*/ 116871 w 678"/>
                <a:gd name="T21" fmla="*/ 432547 h 510"/>
                <a:gd name="T22" fmla="*/ 65895 w 678"/>
                <a:gd name="T23" fmla="*/ 389292 h 510"/>
                <a:gd name="T24" fmla="*/ 7460 w 678"/>
                <a:gd name="T25" fmla="*/ 367665 h 510"/>
                <a:gd name="T26" fmla="*/ 7460 w 678"/>
                <a:gd name="T27" fmla="*/ 353247 h 510"/>
                <a:gd name="T28" fmla="*/ 28596 w 678"/>
                <a:gd name="T29" fmla="*/ 317201 h 510"/>
                <a:gd name="T30" fmla="*/ 22380 w 678"/>
                <a:gd name="T31" fmla="*/ 302783 h 510"/>
                <a:gd name="T32" fmla="*/ 22380 w 678"/>
                <a:gd name="T33" fmla="*/ 273946 h 510"/>
                <a:gd name="T34" fmla="*/ 58435 w 678"/>
                <a:gd name="T35" fmla="*/ 273946 h 510"/>
                <a:gd name="T36" fmla="*/ 22380 w 678"/>
                <a:gd name="T37" fmla="*/ 266737 h 510"/>
                <a:gd name="T38" fmla="*/ 28596 w 678"/>
                <a:gd name="T39" fmla="*/ 173019 h 510"/>
                <a:gd name="T40" fmla="*/ 14920 w 678"/>
                <a:gd name="T41" fmla="*/ 64882 h 510"/>
                <a:gd name="T42" fmla="*/ 94491 w 678"/>
                <a:gd name="T43" fmla="*/ 86509 h 510"/>
                <a:gd name="T44" fmla="*/ 203903 w 678"/>
                <a:gd name="T45" fmla="*/ 136973 h 510"/>
                <a:gd name="T46" fmla="*/ 217579 w 678"/>
                <a:gd name="T47" fmla="*/ 165810 h 510"/>
                <a:gd name="T48" fmla="*/ 203903 w 678"/>
                <a:gd name="T49" fmla="*/ 173019 h 510"/>
                <a:gd name="T50" fmla="*/ 152927 w 678"/>
                <a:gd name="T51" fmla="*/ 223483 h 510"/>
                <a:gd name="T52" fmla="*/ 160387 w 678"/>
                <a:gd name="T53" fmla="*/ 237901 h 510"/>
                <a:gd name="T54" fmla="*/ 203903 w 678"/>
                <a:gd name="T55" fmla="*/ 201855 h 510"/>
                <a:gd name="T56" fmla="*/ 232499 w 678"/>
                <a:gd name="T57" fmla="*/ 173019 h 510"/>
                <a:gd name="T58" fmla="*/ 217579 w 678"/>
                <a:gd name="T59" fmla="*/ 216274 h 510"/>
                <a:gd name="T60" fmla="*/ 210119 w 678"/>
                <a:gd name="T61" fmla="*/ 252319 h 510"/>
                <a:gd name="T62" fmla="*/ 196443 w 678"/>
                <a:gd name="T63" fmla="*/ 259528 h 510"/>
                <a:gd name="T64" fmla="*/ 203903 w 678"/>
                <a:gd name="T65" fmla="*/ 245110 h 510"/>
                <a:gd name="T66" fmla="*/ 174063 w 678"/>
                <a:gd name="T67" fmla="*/ 273946 h 510"/>
                <a:gd name="T68" fmla="*/ 166603 w 678"/>
                <a:gd name="T69" fmla="*/ 252319 h 510"/>
                <a:gd name="T70" fmla="*/ 152927 w 678"/>
                <a:gd name="T71" fmla="*/ 288365 h 510"/>
                <a:gd name="T72" fmla="*/ 196443 w 678"/>
                <a:gd name="T73" fmla="*/ 281156 h 510"/>
                <a:gd name="T74" fmla="*/ 217579 w 678"/>
                <a:gd name="T75" fmla="*/ 266737 h 510"/>
                <a:gd name="T76" fmla="*/ 232499 w 678"/>
                <a:gd name="T77" fmla="*/ 252319 h 510"/>
                <a:gd name="T78" fmla="*/ 239958 w 678"/>
                <a:gd name="T79" fmla="*/ 194646 h 510"/>
                <a:gd name="T80" fmla="*/ 261095 w 678"/>
                <a:gd name="T81" fmla="*/ 144182 h 510"/>
                <a:gd name="T82" fmla="*/ 254878 w 678"/>
                <a:gd name="T83" fmla="*/ 151391 h 510"/>
                <a:gd name="T84" fmla="*/ 261095 w 678"/>
                <a:gd name="T85" fmla="*/ 122555 h 510"/>
                <a:gd name="T86" fmla="*/ 239958 w 678"/>
                <a:gd name="T87" fmla="*/ 79300 h 510"/>
                <a:gd name="T88" fmla="*/ 261095 w 678"/>
                <a:gd name="T89" fmla="*/ 72091 h 510"/>
                <a:gd name="T90" fmla="*/ 268555 w 678"/>
                <a:gd name="T91" fmla="*/ 43255 h 510"/>
                <a:gd name="T92" fmla="*/ 254878 w 678"/>
                <a:gd name="T93" fmla="*/ 7209 h 510"/>
                <a:gd name="T94" fmla="*/ 726092 w 678"/>
                <a:gd name="T95" fmla="*/ 122555 h 510"/>
                <a:gd name="T96" fmla="*/ 210119 w 678"/>
                <a:gd name="T97" fmla="*/ 79300 h 510"/>
                <a:gd name="T98" fmla="*/ 210119 w 678"/>
                <a:gd name="T99" fmla="*/ 64882 h 510"/>
                <a:gd name="T100" fmla="*/ 239958 w 678"/>
                <a:gd name="T101" fmla="*/ 93719 h 510"/>
                <a:gd name="T102" fmla="*/ 239958 w 678"/>
                <a:gd name="T103" fmla="*/ 108137 h 510"/>
                <a:gd name="T104" fmla="*/ 247418 w 678"/>
                <a:gd name="T105" fmla="*/ 144182 h 510"/>
                <a:gd name="T106" fmla="*/ 239958 w 678"/>
                <a:gd name="T107" fmla="*/ 173019 h 510"/>
                <a:gd name="T108" fmla="*/ 225039 w 678"/>
                <a:gd name="T109" fmla="*/ 122555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78" h="510">
                  <a:moveTo>
                    <a:pt x="678" y="126"/>
                  </a:moveTo>
                  <a:lnTo>
                    <a:pt x="678" y="144"/>
                  </a:lnTo>
                  <a:lnTo>
                    <a:pt x="654" y="246"/>
                  </a:lnTo>
                  <a:lnTo>
                    <a:pt x="649" y="252"/>
                  </a:lnTo>
                  <a:lnTo>
                    <a:pt x="631" y="330"/>
                  </a:lnTo>
                  <a:lnTo>
                    <a:pt x="631" y="348"/>
                  </a:lnTo>
                  <a:lnTo>
                    <a:pt x="625" y="360"/>
                  </a:lnTo>
                  <a:lnTo>
                    <a:pt x="608" y="438"/>
                  </a:lnTo>
                  <a:lnTo>
                    <a:pt x="608" y="450"/>
                  </a:lnTo>
                  <a:lnTo>
                    <a:pt x="602" y="462"/>
                  </a:lnTo>
                  <a:lnTo>
                    <a:pt x="608" y="468"/>
                  </a:lnTo>
                  <a:lnTo>
                    <a:pt x="608" y="486"/>
                  </a:lnTo>
                  <a:lnTo>
                    <a:pt x="602" y="498"/>
                  </a:lnTo>
                  <a:lnTo>
                    <a:pt x="608" y="510"/>
                  </a:lnTo>
                  <a:lnTo>
                    <a:pt x="555" y="498"/>
                  </a:lnTo>
                  <a:lnTo>
                    <a:pt x="549" y="492"/>
                  </a:lnTo>
                  <a:lnTo>
                    <a:pt x="514" y="486"/>
                  </a:lnTo>
                  <a:lnTo>
                    <a:pt x="427" y="468"/>
                  </a:lnTo>
                  <a:lnTo>
                    <a:pt x="409" y="468"/>
                  </a:lnTo>
                  <a:lnTo>
                    <a:pt x="386" y="468"/>
                  </a:lnTo>
                  <a:lnTo>
                    <a:pt x="374" y="462"/>
                  </a:lnTo>
                  <a:lnTo>
                    <a:pt x="362" y="468"/>
                  </a:lnTo>
                  <a:lnTo>
                    <a:pt x="345" y="468"/>
                  </a:lnTo>
                  <a:lnTo>
                    <a:pt x="333" y="468"/>
                  </a:lnTo>
                  <a:lnTo>
                    <a:pt x="310" y="474"/>
                  </a:lnTo>
                  <a:lnTo>
                    <a:pt x="292" y="474"/>
                  </a:lnTo>
                  <a:lnTo>
                    <a:pt x="280" y="462"/>
                  </a:lnTo>
                  <a:lnTo>
                    <a:pt x="275" y="462"/>
                  </a:lnTo>
                  <a:lnTo>
                    <a:pt x="251" y="468"/>
                  </a:lnTo>
                  <a:lnTo>
                    <a:pt x="240" y="462"/>
                  </a:lnTo>
                  <a:lnTo>
                    <a:pt x="222" y="468"/>
                  </a:lnTo>
                  <a:lnTo>
                    <a:pt x="222" y="456"/>
                  </a:lnTo>
                  <a:lnTo>
                    <a:pt x="205" y="444"/>
                  </a:lnTo>
                  <a:lnTo>
                    <a:pt x="199" y="444"/>
                  </a:lnTo>
                  <a:lnTo>
                    <a:pt x="175" y="438"/>
                  </a:lnTo>
                  <a:lnTo>
                    <a:pt x="158" y="444"/>
                  </a:lnTo>
                  <a:lnTo>
                    <a:pt x="129" y="444"/>
                  </a:lnTo>
                  <a:lnTo>
                    <a:pt x="99" y="426"/>
                  </a:lnTo>
                  <a:lnTo>
                    <a:pt x="88" y="420"/>
                  </a:lnTo>
                  <a:lnTo>
                    <a:pt x="94" y="408"/>
                  </a:lnTo>
                  <a:lnTo>
                    <a:pt x="94" y="396"/>
                  </a:lnTo>
                  <a:lnTo>
                    <a:pt x="94" y="384"/>
                  </a:lnTo>
                  <a:lnTo>
                    <a:pt x="94" y="360"/>
                  </a:lnTo>
                  <a:lnTo>
                    <a:pt x="76" y="342"/>
                  </a:lnTo>
                  <a:lnTo>
                    <a:pt x="70" y="342"/>
                  </a:lnTo>
                  <a:lnTo>
                    <a:pt x="58" y="342"/>
                  </a:lnTo>
                  <a:lnTo>
                    <a:pt x="53" y="324"/>
                  </a:lnTo>
                  <a:lnTo>
                    <a:pt x="35" y="318"/>
                  </a:lnTo>
                  <a:lnTo>
                    <a:pt x="29" y="312"/>
                  </a:lnTo>
                  <a:lnTo>
                    <a:pt x="12" y="318"/>
                  </a:lnTo>
                  <a:lnTo>
                    <a:pt x="6" y="306"/>
                  </a:lnTo>
                  <a:lnTo>
                    <a:pt x="0" y="306"/>
                  </a:lnTo>
                  <a:lnTo>
                    <a:pt x="12" y="264"/>
                  </a:lnTo>
                  <a:lnTo>
                    <a:pt x="18" y="270"/>
                  </a:lnTo>
                  <a:lnTo>
                    <a:pt x="6" y="294"/>
                  </a:lnTo>
                  <a:lnTo>
                    <a:pt x="23" y="294"/>
                  </a:lnTo>
                  <a:lnTo>
                    <a:pt x="18" y="282"/>
                  </a:lnTo>
                  <a:lnTo>
                    <a:pt x="23" y="282"/>
                  </a:lnTo>
                  <a:lnTo>
                    <a:pt x="23" y="264"/>
                  </a:lnTo>
                  <a:lnTo>
                    <a:pt x="29" y="258"/>
                  </a:lnTo>
                  <a:lnTo>
                    <a:pt x="35" y="258"/>
                  </a:lnTo>
                  <a:lnTo>
                    <a:pt x="29" y="252"/>
                  </a:lnTo>
                  <a:lnTo>
                    <a:pt x="18" y="252"/>
                  </a:lnTo>
                  <a:lnTo>
                    <a:pt x="18" y="240"/>
                  </a:lnTo>
                  <a:lnTo>
                    <a:pt x="18" y="228"/>
                  </a:lnTo>
                  <a:lnTo>
                    <a:pt x="23" y="240"/>
                  </a:lnTo>
                  <a:lnTo>
                    <a:pt x="23" y="228"/>
                  </a:lnTo>
                  <a:lnTo>
                    <a:pt x="47" y="228"/>
                  </a:lnTo>
                  <a:lnTo>
                    <a:pt x="29" y="222"/>
                  </a:lnTo>
                  <a:lnTo>
                    <a:pt x="29" y="216"/>
                  </a:lnTo>
                  <a:lnTo>
                    <a:pt x="23" y="210"/>
                  </a:lnTo>
                  <a:lnTo>
                    <a:pt x="18" y="222"/>
                  </a:lnTo>
                  <a:lnTo>
                    <a:pt x="23" y="192"/>
                  </a:lnTo>
                  <a:lnTo>
                    <a:pt x="23" y="180"/>
                  </a:lnTo>
                  <a:lnTo>
                    <a:pt x="18" y="168"/>
                  </a:lnTo>
                  <a:lnTo>
                    <a:pt x="23" y="144"/>
                  </a:lnTo>
                  <a:lnTo>
                    <a:pt x="23" y="126"/>
                  </a:lnTo>
                  <a:lnTo>
                    <a:pt x="23" y="102"/>
                  </a:lnTo>
                  <a:lnTo>
                    <a:pt x="12" y="90"/>
                  </a:lnTo>
                  <a:lnTo>
                    <a:pt x="12" y="54"/>
                  </a:lnTo>
                  <a:lnTo>
                    <a:pt x="18" y="48"/>
                  </a:lnTo>
                  <a:lnTo>
                    <a:pt x="23" y="30"/>
                  </a:lnTo>
                  <a:lnTo>
                    <a:pt x="35" y="36"/>
                  </a:lnTo>
                  <a:lnTo>
                    <a:pt x="76" y="72"/>
                  </a:lnTo>
                  <a:lnTo>
                    <a:pt x="123" y="96"/>
                  </a:lnTo>
                  <a:lnTo>
                    <a:pt x="146" y="96"/>
                  </a:lnTo>
                  <a:lnTo>
                    <a:pt x="164" y="108"/>
                  </a:lnTo>
                  <a:lnTo>
                    <a:pt x="164" y="114"/>
                  </a:lnTo>
                  <a:lnTo>
                    <a:pt x="169" y="108"/>
                  </a:lnTo>
                  <a:lnTo>
                    <a:pt x="175" y="108"/>
                  </a:lnTo>
                  <a:lnTo>
                    <a:pt x="169" y="114"/>
                  </a:lnTo>
                  <a:lnTo>
                    <a:pt x="175" y="138"/>
                  </a:lnTo>
                  <a:lnTo>
                    <a:pt x="175" y="144"/>
                  </a:lnTo>
                  <a:lnTo>
                    <a:pt x="169" y="150"/>
                  </a:lnTo>
                  <a:lnTo>
                    <a:pt x="164" y="150"/>
                  </a:lnTo>
                  <a:lnTo>
                    <a:pt x="164" y="144"/>
                  </a:lnTo>
                  <a:lnTo>
                    <a:pt x="158" y="144"/>
                  </a:lnTo>
                  <a:lnTo>
                    <a:pt x="146" y="162"/>
                  </a:lnTo>
                  <a:lnTo>
                    <a:pt x="140" y="168"/>
                  </a:lnTo>
                  <a:lnTo>
                    <a:pt x="123" y="186"/>
                  </a:lnTo>
                  <a:lnTo>
                    <a:pt x="117" y="198"/>
                  </a:lnTo>
                  <a:lnTo>
                    <a:pt x="129" y="198"/>
                  </a:lnTo>
                  <a:lnTo>
                    <a:pt x="146" y="192"/>
                  </a:lnTo>
                  <a:lnTo>
                    <a:pt x="129" y="198"/>
                  </a:lnTo>
                  <a:lnTo>
                    <a:pt x="123" y="192"/>
                  </a:lnTo>
                  <a:lnTo>
                    <a:pt x="134" y="180"/>
                  </a:lnTo>
                  <a:lnTo>
                    <a:pt x="146" y="168"/>
                  </a:lnTo>
                  <a:lnTo>
                    <a:pt x="164" y="168"/>
                  </a:lnTo>
                  <a:lnTo>
                    <a:pt x="169" y="156"/>
                  </a:lnTo>
                  <a:lnTo>
                    <a:pt x="181" y="144"/>
                  </a:lnTo>
                  <a:lnTo>
                    <a:pt x="181" y="138"/>
                  </a:lnTo>
                  <a:lnTo>
                    <a:pt x="187" y="144"/>
                  </a:lnTo>
                  <a:lnTo>
                    <a:pt x="187" y="162"/>
                  </a:lnTo>
                  <a:lnTo>
                    <a:pt x="175" y="168"/>
                  </a:lnTo>
                  <a:lnTo>
                    <a:pt x="169" y="180"/>
                  </a:lnTo>
                  <a:lnTo>
                    <a:pt x="175" y="180"/>
                  </a:lnTo>
                  <a:lnTo>
                    <a:pt x="175" y="192"/>
                  </a:lnTo>
                  <a:lnTo>
                    <a:pt x="169" y="204"/>
                  </a:lnTo>
                  <a:lnTo>
                    <a:pt x="169" y="210"/>
                  </a:lnTo>
                  <a:lnTo>
                    <a:pt x="164" y="210"/>
                  </a:lnTo>
                  <a:lnTo>
                    <a:pt x="164" y="222"/>
                  </a:lnTo>
                  <a:lnTo>
                    <a:pt x="158" y="216"/>
                  </a:lnTo>
                  <a:lnTo>
                    <a:pt x="158" y="222"/>
                  </a:lnTo>
                  <a:lnTo>
                    <a:pt x="152" y="216"/>
                  </a:lnTo>
                  <a:lnTo>
                    <a:pt x="164" y="204"/>
                  </a:lnTo>
                  <a:lnTo>
                    <a:pt x="152" y="210"/>
                  </a:lnTo>
                  <a:lnTo>
                    <a:pt x="146" y="216"/>
                  </a:lnTo>
                  <a:lnTo>
                    <a:pt x="146" y="222"/>
                  </a:lnTo>
                  <a:lnTo>
                    <a:pt x="140" y="228"/>
                  </a:lnTo>
                  <a:lnTo>
                    <a:pt x="140" y="216"/>
                  </a:lnTo>
                  <a:lnTo>
                    <a:pt x="146" y="210"/>
                  </a:lnTo>
                  <a:lnTo>
                    <a:pt x="146" y="204"/>
                  </a:lnTo>
                  <a:lnTo>
                    <a:pt x="134" y="210"/>
                  </a:lnTo>
                  <a:lnTo>
                    <a:pt x="117" y="216"/>
                  </a:lnTo>
                  <a:lnTo>
                    <a:pt x="111" y="228"/>
                  </a:lnTo>
                  <a:lnTo>
                    <a:pt x="117" y="228"/>
                  </a:lnTo>
                  <a:lnTo>
                    <a:pt x="123" y="240"/>
                  </a:lnTo>
                  <a:lnTo>
                    <a:pt x="140" y="234"/>
                  </a:lnTo>
                  <a:lnTo>
                    <a:pt x="140" y="240"/>
                  </a:lnTo>
                  <a:lnTo>
                    <a:pt x="146" y="240"/>
                  </a:lnTo>
                  <a:lnTo>
                    <a:pt x="158" y="234"/>
                  </a:lnTo>
                  <a:lnTo>
                    <a:pt x="164" y="222"/>
                  </a:lnTo>
                  <a:lnTo>
                    <a:pt x="164" y="216"/>
                  </a:lnTo>
                  <a:lnTo>
                    <a:pt x="175" y="228"/>
                  </a:lnTo>
                  <a:lnTo>
                    <a:pt x="175" y="222"/>
                  </a:lnTo>
                  <a:lnTo>
                    <a:pt x="175" y="216"/>
                  </a:lnTo>
                  <a:lnTo>
                    <a:pt x="187" y="216"/>
                  </a:lnTo>
                  <a:lnTo>
                    <a:pt x="187" y="210"/>
                  </a:lnTo>
                  <a:lnTo>
                    <a:pt x="187" y="192"/>
                  </a:lnTo>
                  <a:lnTo>
                    <a:pt x="187" y="186"/>
                  </a:lnTo>
                  <a:lnTo>
                    <a:pt x="187" y="174"/>
                  </a:lnTo>
                  <a:lnTo>
                    <a:pt x="193" y="162"/>
                  </a:lnTo>
                  <a:lnTo>
                    <a:pt x="210" y="144"/>
                  </a:lnTo>
                  <a:lnTo>
                    <a:pt x="216" y="144"/>
                  </a:lnTo>
                  <a:lnTo>
                    <a:pt x="216" y="138"/>
                  </a:lnTo>
                  <a:lnTo>
                    <a:pt x="210" y="120"/>
                  </a:lnTo>
                  <a:lnTo>
                    <a:pt x="210" y="102"/>
                  </a:lnTo>
                  <a:lnTo>
                    <a:pt x="205" y="102"/>
                  </a:lnTo>
                  <a:lnTo>
                    <a:pt x="205" y="114"/>
                  </a:lnTo>
                  <a:lnTo>
                    <a:pt x="205" y="126"/>
                  </a:lnTo>
                  <a:lnTo>
                    <a:pt x="199" y="114"/>
                  </a:lnTo>
                  <a:lnTo>
                    <a:pt x="199" y="102"/>
                  </a:lnTo>
                  <a:lnTo>
                    <a:pt x="205" y="96"/>
                  </a:lnTo>
                  <a:lnTo>
                    <a:pt x="210" y="102"/>
                  </a:lnTo>
                  <a:lnTo>
                    <a:pt x="216" y="96"/>
                  </a:lnTo>
                  <a:lnTo>
                    <a:pt x="205" y="78"/>
                  </a:lnTo>
                  <a:lnTo>
                    <a:pt x="193" y="78"/>
                  </a:lnTo>
                  <a:lnTo>
                    <a:pt x="193" y="66"/>
                  </a:lnTo>
                  <a:lnTo>
                    <a:pt x="205" y="66"/>
                  </a:lnTo>
                  <a:lnTo>
                    <a:pt x="210" y="72"/>
                  </a:lnTo>
                  <a:lnTo>
                    <a:pt x="210" y="60"/>
                  </a:lnTo>
                  <a:lnTo>
                    <a:pt x="222" y="60"/>
                  </a:lnTo>
                  <a:lnTo>
                    <a:pt x="216" y="54"/>
                  </a:lnTo>
                  <a:lnTo>
                    <a:pt x="216" y="42"/>
                  </a:lnTo>
                  <a:lnTo>
                    <a:pt x="216" y="36"/>
                  </a:lnTo>
                  <a:lnTo>
                    <a:pt x="205" y="24"/>
                  </a:lnTo>
                  <a:lnTo>
                    <a:pt x="205" y="12"/>
                  </a:lnTo>
                  <a:lnTo>
                    <a:pt x="199" y="6"/>
                  </a:lnTo>
                  <a:lnTo>
                    <a:pt x="205" y="6"/>
                  </a:lnTo>
                  <a:lnTo>
                    <a:pt x="205" y="0"/>
                  </a:lnTo>
                  <a:lnTo>
                    <a:pt x="362" y="42"/>
                  </a:lnTo>
                  <a:lnTo>
                    <a:pt x="532" y="90"/>
                  </a:lnTo>
                  <a:lnTo>
                    <a:pt x="584" y="102"/>
                  </a:lnTo>
                  <a:lnTo>
                    <a:pt x="649" y="114"/>
                  </a:lnTo>
                  <a:lnTo>
                    <a:pt x="678" y="126"/>
                  </a:lnTo>
                  <a:close/>
                  <a:moveTo>
                    <a:pt x="169" y="66"/>
                  </a:moveTo>
                  <a:lnTo>
                    <a:pt x="158" y="48"/>
                  </a:lnTo>
                  <a:lnTo>
                    <a:pt x="164" y="36"/>
                  </a:lnTo>
                  <a:lnTo>
                    <a:pt x="175" y="54"/>
                  </a:lnTo>
                  <a:lnTo>
                    <a:pt x="169" y="54"/>
                  </a:lnTo>
                  <a:lnTo>
                    <a:pt x="169" y="66"/>
                  </a:lnTo>
                  <a:close/>
                  <a:moveTo>
                    <a:pt x="187" y="90"/>
                  </a:moveTo>
                  <a:lnTo>
                    <a:pt x="193" y="78"/>
                  </a:lnTo>
                  <a:lnTo>
                    <a:pt x="199" y="78"/>
                  </a:lnTo>
                  <a:lnTo>
                    <a:pt x="205" y="90"/>
                  </a:lnTo>
                  <a:lnTo>
                    <a:pt x="199" y="96"/>
                  </a:lnTo>
                  <a:lnTo>
                    <a:pt x="193" y="90"/>
                  </a:lnTo>
                  <a:lnTo>
                    <a:pt x="181" y="96"/>
                  </a:lnTo>
                  <a:lnTo>
                    <a:pt x="193" y="102"/>
                  </a:lnTo>
                  <a:lnTo>
                    <a:pt x="193" y="120"/>
                  </a:lnTo>
                  <a:lnTo>
                    <a:pt x="199" y="120"/>
                  </a:lnTo>
                  <a:lnTo>
                    <a:pt x="205" y="132"/>
                  </a:lnTo>
                  <a:lnTo>
                    <a:pt x="205" y="138"/>
                  </a:lnTo>
                  <a:lnTo>
                    <a:pt x="199" y="144"/>
                  </a:lnTo>
                  <a:lnTo>
                    <a:pt x="193" y="144"/>
                  </a:lnTo>
                  <a:lnTo>
                    <a:pt x="193" y="132"/>
                  </a:lnTo>
                  <a:lnTo>
                    <a:pt x="187" y="132"/>
                  </a:lnTo>
                  <a:lnTo>
                    <a:pt x="187" y="126"/>
                  </a:lnTo>
                  <a:lnTo>
                    <a:pt x="181" y="102"/>
                  </a:lnTo>
                  <a:lnTo>
                    <a:pt x="181" y="96"/>
                  </a:lnTo>
                  <a:lnTo>
                    <a:pt x="187" y="90"/>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60" name="Freeform 219">
              <a:extLst>
                <a:ext uri="{FF2B5EF4-FFF2-40B4-BE49-F238E27FC236}">
                  <a16:creationId xmlns:a16="http://schemas.microsoft.com/office/drawing/2014/main" id="{BBAFC33D-3B12-4F60-90CD-A3C3C3542B81}"/>
                </a:ext>
              </a:extLst>
            </p:cNvPr>
            <p:cNvSpPr>
              <a:spLocks noChangeAspect="1"/>
            </p:cNvSpPr>
            <p:nvPr/>
          </p:nvSpPr>
          <p:spPr bwMode="auto">
            <a:xfrm>
              <a:off x="4978400" y="1560513"/>
              <a:ext cx="566738" cy="561975"/>
            </a:xfrm>
            <a:custGeom>
              <a:avLst/>
              <a:gdLst>
                <a:gd name="T0" fmla="*/ 371182 w 455"/>
                <a:gd name="T1" fmla="*/ 302602 h 468"/>
                <a:gd name="T2" fmla="*/ 356235 w 455"/>
                <a:gd name="T3" fmla="*/ 324216 h 468"/>
                <a:gd name="T4" fmla="*/ 348762 w 455"/>
                <a:gd name="T5" fmla="*/ 353036 h 468"/>
                <a:gd name="T6" fmla="*/ 320114 w 455"/>
                <a:gd name="T7" fmla="*/ 410674 h 468"/>
                <a:gd name="T8" fmla="*/ 297693 w 455"/>
                <a:gd name="T9" fmla="*/ 461108 h 468"/>
                <a:gd name="T10" fmla="*/ 297693 w 455"/>
                <a:gd name="T11" fmla="*/ 482722 h 468"/>
                <a:gd name="T12" fmla="*/ 283992 w 455"/>
                <a:gd name="T13" fmla="*/ 504337 h 468"/>
                <a:gd name="T14" fmla="*/ 239151 w 455"/>
                <a:gd name="T15" fmla="*/ 511541 h 468"/>
                <a:gd name="T16" fmla="*/ 225450 w 455"/>
                <a:gd name="T17" fmla="*/ 533156 h 468"/>
                <a:gd name="T18" fmla="*/ 174381 w 455"/>
                <a:gd name="T19" fmla="*/ 540361 h 468"/>
                <a:gd name="T20" fmla="*/ 130786 w 455"/>
                <a:gd name="T21" fmla="*/ 554770 h 468"/>
                <a:gd name="T22" fmla="*/ 108365 w 455"/>
                <a:gd name="T23" fmla="*/ 533156 h 468"/>
                <a:gd name="T24" fmla="*/ 100892 w 455"/>
                <a:gd name="T25" fmla="*/ 511541 h 468"/>
                <a:gd name="T26" fmla="*/ 64770 w 455"/>
                <a:gd name="T27" fmla="*/ 497132 h 468"/>
                <a:gd name="T28" fmla="*/ 51069 w 455"/>
                <a:gd name="T29" fmla="*/ 482722 h 468"/>
                <a:gd name="T30" fmla="*/ 36122 w 455"/>
                <a:gd name="T31" fmla="*/ 468313 h 468"/>
                <a:gd name="T32" fmla="*/ 0 w 455"/>
                <a:gd name="T33" fmla="*/ 425084 h 468"/>
                <a:gd name="T34" fmla="*/ 7473 w 455"/>
                <a:gd name="T35" fmla="*/ 410674 h 468"/>
                <a:gd name="T36" fmla="*/ 28648 w 455"/>
                <a:gd name="T37" fmla="*/ 374650 h 468"/>
                <a:gd name="T38" fmla="*/ 43595 w 455"/>
                <a:gd name="T39" fmla="*/ 345831 h 468"/>
                <a:gd name="T40" fmla="*/ 51069 w 455"/>
                <a:gd name="T41" fmla="*/ 295397 h 468"/>
                <a:gd name="T42" fmla="*/ 64770 w 455"/>
                <a:gd name="T43" fmla="*/ 280988 h 468"/>
                <a:gd name="T44" fmla="*/ 79717 w 455"/>
                <a:gd name="T45" fmla="*/ 295397 h 468"/>
                <a:gd name="T46" fmla="*/ 87190 w 455"/>
                <a:gd name="T47" fmla="*/ 273783 h 468"/>
                <a:gd name="T48" fmla="*/ 87190 w 455"/>
                <a:gd name="T49" fmla="*/ 252168 h 468"/>
                <a:gd name="T50" fmla="*/ 100892 w 455"/>
                <a:gd name="T51" fmla="*/ 230554 h 468"/>
                <a:gd name="T52" fmla="*/ 123312 w 455"/>
                <a:gd name="T53" fmla="*/ 216144 h 468"/>
                <a:gd name="T54" fmla="*/ 159434 w 455"/>
                <a:gd name="T55" fmla="*/ 180120 h 468"/>
                <a:gd name="T56" fmla="*/ 181854 w 455"/>
                <a:gd name="T57" fmla="*/ 151301 h 468"/>
                <a:gd name="T58" fmla="*/ 181854 w 455"/>
                <a:gd name="T59" fmla="*/ 129687 h 468"/>
                <a:gd name="T60" fmla="*/ 189328 w 455"/>
                <a:gd name="T61" fmla="*/ 115277 h 468"/>
                <a:gd name="T62" fmla="*/ 189328 w 455"/>
                <a:gd name="T63" fmla="*/ 72048 h 468"/>
                <a:gd name="T64" fmla="*/ 189328 w 455"/>
                <a:gd name="T65" fmla="*/ 21614 h 468"/>
                <a:gd name="T66" fmla="*/ 195556 w 455"/>
                <a:gd name="T67" fmla="*/ 21614 h 468"/>
                <a:gd name="T68" fmla="*/ 210503 w 455"/>
                <a:gd name="T69" fmla="*/ 93663 h 468"/>
                <a:gd name="T70" fmla="*/ 232923 w 455"/>
                <a:gd name="T71" fmla="*/ 136891 h 468"/>
                <a:gd name="T72" fmla="*/ 341288 w 455"/>
                <a:gd name="T73" fmla="*/ 122482 h 468"/>
                <a:gd name="T74" fmla="*/ 399831 w 455"/>
                <a:gd name="T75" fmla="*/ 151301 h 468"/>
                <a:gd name="T76" fmla="*/ 428479 w 455"/>
                <a:gd name="T77" fmla="*/ 129687 h 468"/>
                <a:gd name="T78" fmla="*/ 428479 w 455"/>
                <a:gd name="T79" fmla="*/ 122482 h 468"/>
                <a:gd name="T80" fmla="*/ 472074 w 455"/>
                <a:gd name="T81" fmla="*/ 129687 h 468"/>
                <a:gd name="T82" fmla="*/ 479548 w 455"/>
                <a:gd name="T83" fmla="*/ 115277 h 468"/>
                <a:gd name="T84" fmla="*/ 494494 w 455"/>
                <a:gd name="T85" fmla="*/ 108072 h 468"/>
                <a:gd name="T86" fmla="*/ 530616 w 455"/>
                <a:gd name="T87" fmla="*/ 108072 h 468"/>
                <a:gd name="T88" fmla="*/ 545563 w 455"/>
                <a:gd name="T89" fmla="*/ 108072 h 468"/>
                <a:gd name="T90" fmla="*/ 545563 w 455"/>
                <a:gd name="T91" fmla="*/ 115277 h 468"/>
                <a:gd name="T92" fmla="*/ 553037 w 455"/>
                <a:gd name="T93" fmla="*/ 115277 h 468"/>
                <a:gd name="T94" fmla="*/ 559265 w 455"/>
                <a:gd name="T95" fmla="*/ 144096 h 468"/>
                <a:gd name="T96" fmla="*/ 530616 w 455"/>
                <a:gd name="T97" fmla="*/ 158506 h 468"/>
                <a:gd name="T98" fmla="*/ 487021 w 455"/>
                <a:gd name="T99" fmla="*/ 151301 h 468"/>
                <a:gd name="T100" fmla="*/ 487021 w 455"/>
                <a:gd name="T101" fmla="*/ 180120 h 468"/>
                <a:gd name="T102" fmla="*/ 472074 w 455"/>
                <a:gd name="T103" fmla="*/ 216144 h 468"/>
                <a:gd name="T104" fmla="*/ 458373 w 455"/>
                <a:gd name="T105" fmla="*/ 230554 h 468"/>
                <a:gd name="T106" fmla="*/ 443426 w 455"/>
                <a:gd name="T107" fmla="*/ 259373 h 468"/>
                <a:gd name="T108" fmla="*/ 421005 w 455"/>
                <a:gd name="T109" fmla="*/ 280988 h 468"/>
                <a:gd name="T110" fmla="*/ 399831 w 455"/>
                <a:gd name="T111" fmla="*/ 324216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5" h="468">
                  <a:moveTo>
                    <a:pt x="321" y="270"/>
                  </a:moveTo>
                  <a:lnTo>
                    <a:pt x="303" y="264"/>
                  </a:lnTo>
                  <a:lnTo>
                    <a:pt x="298" y="252"/>
                  </a:lnTo>
                  <a:lnTo>
                    <a:pt x="286" y="252"/>
                  </a:lnTo>
                  <a:lnTo>
                    <a:pt x="280" y="264"/>
                  </a:lnTo>
                  <a:lnTo>
                    <a:pt x="286" y="270"/>
                  </a:lnTo>
                  <a:lnTo>
                    <a:pt x="280" y="282"/>
                  </a:lnTo>
                  <a:lnTo>
                    <a:pt x="274" y="288"/>
                  </a:lnTo>
                  <a:lnTo>
                    <a:pt x="280" y="294"/>
                  </a:lnTo>
                  <a:lnTo>
                    <a:pt x="268" y="312"/>
                  </a:lnTo>
                  <a:lnTo>
                    <a:pt x="268" y="324"/>
                  </a:lnTo>
                  <a:lnTo>
                    <a:pt x="257" y="342"/>
                  </a:lnTo>
                  <a:lnTo>
                    <a:pt x="251" y="354"/>
                  </a:lnTo>
                  <a:lnTo>
                    <a:pt x="239" y="378"/>
                  </a:lnTo>
                  <a:lnTo>
                    <a:pt x="239" y="384"/>
                  </a:lnTo>
                  <a:lnTo>
                    <a:pt x="251" y="384"/>
                  </a:lnTo>
                  <a:lnTo>
                    <a:pt x="239" y="396"/>
                  </a:lnTo>
                  <a:lnTo>
                    <a:pt x="239" y="402"/>
                  </a:lnTo>
                  <a:lnTo>
                    <a:pt x="245" y="402"/>
                  </a:lnTo>
                  <a:lnTo>
                    <a:pt x="228" y="420"/>
                  </a:lnTo>
                  <a:lnTo>
                    <a:pt x="222" y="414"/>
                  </a:lnTo>
                  <a:lnTo>
                    <a:pt x="198" y="426"/>
                  </a:lnTo>
                  <a:lnTo>
                    <a:pt x="192" y="426"/>
                  </a:lnTo>
                  <a:lnTo>
                    <a:pt x="187" y="426"/>
                  </a:lnTo>
                  <a:lnTo>
                    <a:pt x="192" y="432"/>
                  </a:lnTo>
                  <a:lnTo>
                    <a:pt x="181" y="444"/>
                  </a:lnTo>
                  <a:lnTo>
                    <a:pt x="157" y="456"/>
                  </a:lnTo>
                  <a:lnTo>
                    <a:pt x="140" y="444"/>
                  </a:lnTo>
                  <a:lnTo>
                    <a:pt x="140" y="450"/>
                  </a:lnTo>
                  <a:lnTo>
                    <a:pt x="122" y="462"/>
                  </a:lnTo>
                  <a:lnTo>
                    <a:pt x="117" y="468"/>
                  </a:lnTo>
                  <a:lnTo>
                    <a:pt x="105" y="462"/>
                  </a:lnTo>
                  <a:lnTo>
                    <a:pt x="93" y="456"/>
                  </a:lnTo>
                  <a:lnTo>
                    <a:pt x="87" y="450"/>
                  </a:lnTo>
                  <a:lnTo>
                    <a:pt x="87" y="444"/>
                  </a:lnTo>
                  <a:lnTo>
                    <a:pt x="76" y="438"/>
                  </a:lnTo>
                  <a:lnTo>
                    <a:pt x="81" y="432"/>
                  </a:lnTo>
                  <a:lnTo>
                    <a:pt x="81" y="426"/>
                  </a:lnTo>
                  <a:lnTo>
                    <a:pt x="58" y="426"/>
                  </a:lnTo>
                  <a:lnTo>
                    <a:pt x="58" y="420"/>
                  </a:lnTo>
                  <a:lnTo>
                    <a:pt x="52" y="414"/>
                  </a:lnTo>
                  <a:lnTo>
                    <a:pt x="52" y="420"/>
                  </a:lnTo>
                  <a:lnTo>
                    <a:pt x="41" y="414"/>
                  </a:lnTo>
                  <a:lnTo>
                    <a:pt x="41" y="402"/>
                  </a:lnTo>
                  <a:lnTo>
                    <a:pt x="35" y="402"/>
                  </a:lnTo>
                  <a:lnTo>
                    <a:pt x="29" y="396"/>
                  </a:lnTo>
                  <a:lnTo>
                    <a:pt x="29" y="390"/>
                  </a:lnTo>
                  <a:lnTo>
                    <a:pt x="17" y="384"/>
                  </a:lnTo>
                  <a:lnTo>
                    <a:pt x="17" y="378"/>
                  </a:lnTo>
                  <a:lnTo>
                    <a:pt x="0" y="354"/>
                  </a:lnTo>
                  <a:lnTo>
                    <a:pt x="0" y="348"/>
                  </a:lnTo>
                  <a:lnTo>
                    <a:pt x="0" y="342"/>
                  </a:lnTo>
                  <a:lnTo>
                    <a:pt x="6" y="342"/>
                  </a:lnTo>
                  <a:lnTo>
                    <a:pt x="0" y="318"/>
                  </a:lnTo>
                  <a:lnTo>
                    <a:pt x="11" y="318"/>
                  </a:lnTo>
                  <a:lnTo>
                    <a:pt x="23" y="312"/>
                  </a:lnTo>
                  <a:lnTo>
                    <a:pt x="29" y="294"/>
                  </a:lnTo>
                  <a:lnTo>
                    <a:pt x="35" y="294"/>
                  </a:lnTo>
                  <a:lnTo>
                    <a:pt x="35" y="288"/>
                  </a:lnTo>
                  <a:lnTo>
                    <a:pt x="29" y="270"/>
                  </a:lnTo>
                  <a:lnTo>
                    <a:pt x="35" y="258"/>
                  </a:lnTo>
                  <a:lnTo>
                    <a:pt x="41" y="246"/>
                  </a:lnTo>
                  <a:lnTo>
                    <a:pt x="41" y="234"/>
                  </a:lnTo>
                  <a:lnTo>
                    <a:pt x="46" y="234"/>
                  </a:lnTo>
                  <a:lnTo>
                    <a:pt x="52" y="234"/>
                  </a:lnTo>
                  <a:lnTo>
                    <a:pt x="58" y="240"/>
                  </a:lnTo>
                  <a:lnTo>
                    <a:pt x="58" y="252"/>
                  </a:lnTo>
                  <a:lnTo>
                    <a:pt x="64" y="246"/>
                  </a:lnTo>
                  <a:lnTo>
                    <a:pt x="64" y="240"/>
                  </a:lnTo>
                  <a:lnTo>
                    <a:pt x="70" y="240"/>
                  </a:lnTo>
                  <a:lnTo>
                    <a:pt x="70" y="228"/>
                  </a:lnTo>
                  <a:lnTo>
                    <a:pt x="64" y="222"/>
                  </a:lnTo>
                  <a:lnTo>
                    <a:pt x="70" y="222"/>
                  </a:lnTo>
                  <a:lnTo>
                    <a:pt x="70" y="210"/>
                  </a:lnTo>
                  <a:lnTo>
                    <a:pt x="70" y="204"/>
                  </a:lnTo>
                  <a:lnTo>
                    <a:pt x="76" y="192"/>
                  </a:lnTo>
                  <a:lnTo>
                    <a:pt x="81" y="192"/>
                  </a:lnTo>
                  <a:lnTo>
                    <a:pt x="81" y="186"/>
                  </a:lnTo>
                  <a:lnTo>
                    <a:pt x="93" y="174"/>
                  </a:lnTo>
                  <a:lnTo>
                    <a:pt x="99" y="180"/>
                  </a:lnTo>
                  <a:lnTo>
                    <a:pt x="111" y="174"/>
                  </a:lnTo>
                  <a:lnTo>
                    <a:pt x="122" y="162"/>
                  </a:lnTo>
                  <a:lnTo>
                    <a:pt x="128" y="150"/>
                  </a:lnTo>
                  <a:lnTo>
                    <a:pt x="140" y="138"/>
                  </a:lnTo>
                  <a:lnTo>
                    <a:pt x="146" y="138"/>
                  </a:lnTo>
                  <a:lnTo>
                    <a:pt x="146" y="126"/>
                  </a:lnTo>
                  <a:lnTo>
                    <a:pt x="140" y="120"/>
                  </a:lnTo>
                  <a:lnTo>
                    <a:pt x="146" y="114"/>
                  </a:lnTo>
                  <a:lnTo>
                    <a:pt x="146" y="108"/>
                  </a:lnTo>
                  <a:lnTo>
                    <a:pt x="146" y="102"/>
                  </a:lnTo>
                  <a:lnTo>
                    <a:pt x="146" y="96"/>
                  </a:lnTo>
                  <a:lnTo>
                    <a:pt x="152" y="96"/>
                  </a:lnTo>
                  <a:lnTo>
                    <a:pt x="146" y="78"/>
                  </a:lnTo>
                  <a:lnTo>
                    <a:pt x="152" y="66"/>
                  </a:lnTo>
                  <a:lnTo>
                    <a:pt x="152" y="60"/>
                  </a:lnTo>
                  <a:lnTo>
                    <a:pt x="157" y="42"/>
                  </a:lnTo>
                  <a:lnTo>
                    <a:pt x="152" y="30"/>
                  </a:lnTo>
                  <a:lnTo>
                    <a:pt x="152" y="18"/>
                  </a:lnTo>
                  <a:lnTo>
                    <a:pt x="146" y="6"/>
                  </a:lnTo>
                  <a:lnTo>
                    <a:pt x="157" y="0"/>
                  </a:lnTo>
                  <a:lnTo>
                    <a:pt x="157" y="18"/>
                  </a:lnTo>
                  <a:lnTo>
                    <a:pt x="163" y="30"/>
                  </a:lnTo>
                  <a:lnTo>
                    <a:pt x="163" y="60"/>
                  </a:lnTo>
                  <a:lnTo>
                    <a:pt x="169" y="78"/>
                  </a:lnTo>
                  <a:lnTo>
                    <a:pt x="169" y="90"/>
                  </a:lnTo>
                  <a:lnTo>
                    <a:pt x="175" y="120"/>
                  </a:lnTo>
                  <a:lnTo>
                    <a:pt x="187" y="114"/>
                  </a:lnTo>
                  <a:lnTo>
                    <a:pt x="233" y="108"/>
                  </a:lnTo>
                  <a:lnTo>
                    <a:pt x="251" y="108"/>
                  </a:lnTo>
                  <a:lnTo>
                    <a:pt x="274" y="102"/>
                  </a:lnTo>
                  <a:lnTo>
                    <a:pt x="286" y="168"/>
                  </a:lnTo>
                  <a:lnTo>
                    <a:pt x="303" y="150"/>
                  </a:lnTo>
                  <a:lnTo>
                    <a:pt x="321" y="126"/>
                  </a:lnTo>
                  <a:lnTo>
                    <a:pt x="333" y="126"/>
                  </a:lnTo>
                  <a:lnTo>
                    <a:pt x="344" y="108"/>
                  </a:lnTo>
                  <a:lnTo>
                    <a:pt x="344" y="96"/>
                  </a:lnTo>
                  <a:lnTo>
                    <a:pt x="350" y="102"/>
                  </a:lnTo>
                  <a:lnTo>
                    <a:pt x="344" y="102"/>
                  </a:lnTo>
                  <a:lnTo>
                    <a:pt x="350" y="108"/>
                  </a:lnTo>
                  <a:lnTo>
                    <a:pt x="356" y="108"/>
                  </a:lnTo>
                  <a:lnTo>
                    <a:pt x="379" y="108"/>
                  </a:lnTo>
                  <a:lnTo>
                    <a:pt x="379" y="102"/>
                  </a:lnTo>
                  <a:lnTo>
                    <a:pt x="385" y="96"/>
                  </a:lnTo>
                  <a:lnTo>
                    <a:pt x="379" y="96"/>
                  </a:lnTo>
                  <a:lnTo>
                    <a:pt x="385" y="90"/>
                  </a:lnTo>
                  <a:lnTo>
                    <a:pt x="397" y="90"/>
                  </a:lnTo>
                  <a:lnTo>
                    <a:pt x="403" y="78"/>
                  </a:lnTo>
                  <a:lnTo>
                    <a:pt x="420" y="84"/>
                  </a:lnTo>
                  <a:lnTo>
                    <a:pt x="426" y="90"/>
                  </a:lnTo>
                  <a:lnTo>
                    <a:pt x="426" y="84"/>
                  </a:lnTo>
                  <a:lnTo>
                    <a:pt x="438" y="84"/>
                  </a:lnTo>
                  <a:lnTo>
                    <a:pt x="438" y="90"/>
                  </a:lnTo>
                  <a:lnTo>
                    <a:pt x="432" y="90"/>
                  </a:lnTo>
                  <a:lnTo>
                    <a:pt x="438" y="96"/>
                  </a:lnTo>
                  <a:lnTo>
                    <a:pt x="438" y="102"/>
                  </a:lnTo>
                  <a:lnTo>
                    <a:pt x="444" y="96"/>
                  </a:lnTo>
                  <a:lnTo>
                    <a:pt x="444" y="108"/>
                  </a:lnTo>
                  <a:lnTo>
                    <a:pt x="449" y="108"/>
                  </a:lnTo>
                  <a:lnTo>
                    <a:pt x="449" y="120"/>
                  </a:lnTo>
                  <a:lnTo>
                    <a:pt x="455" y="120"/>
                  </a:lnTo>
                  <a:lnTo>
                    <a:pt x="449" y="144"/>
                  </a:lnTo>
                  <a:lnTo>
                    <a:pt x="426" y="132"/>
                  </a:lnTo>
                  <a:lnTo>
                    <a:pt x="403" y="120"/>
                  </a:lnTo>
                  <a:lnTo>
                    <a:pt x="391" y="114"/>
                  </a:lnTo>
                  <a:lnTo>
                    <a:pt x="391" y="126"/>
                  </a:lnTo>
                  <a:lnTo>
                    <a:pt x="397" y="132"/>
                  </a:lnTo>
                  <a:lnTo>
                    <a:pt x="391" y="144"/>
                  </a:lnTo>
                  <a:lnTo>
                    <a:pt x="391" y="150"/>
                  </a:lnTo>
                  <a:lnTo>
                    <a:pt x="385" y="162"/>
                  </a:lnTo>
                  <a:lnTo>
                    <a:pt x="385" y="168"/>
                  </a:lnTo>
                  <a:lnTo>
                    <a:pt x="379" y="180"/>
                  </a:lnTo>
                  <a:lnTo>
                    <a:pt x="374" y="180"/>
                  </a:lnTo>
                  <a:lnTo>
                    <a:pt x="374" y="192"/>
                  </a:lnTo>
                  <a:lnTo>
                    <a:pt x="368" y="192"/>
                  </a:lnTo>
                  <a:lnTo>
                    <a:pt x="362" y="198"/>
                  </a:lnTo>
                  <a:lnTo>
                    <a:pt x="356" y="216"/>
                  </a:lnTo>
                  <a:lnTo>
                    <a:pt x="344" y="204"/>
                  </a:lnTo>
                  <a:lnTo>
                    <a:pt x="338" y="216"/>
                  </a:lnTo>
                  <a:lnTo>
                    <a:pt x="338" y="234"/>
                  </a:lnTo>
                  <a:lnTo>
                    <a:pt x="333" y="234"/>
                  </a:lnTo>
                  <a:lnTo>
                    <a:pt x="327" y="258"/>
                  </a:lnTo>
                  <a:lnTo>
                    <a:pt x="321" y="270"/>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61" name="Freeform 220">
              <a:extLst>
                <a:ext uri="{FF2B5EF4-FFF2-40B4-BE49-F238E27FC236}">
                  <a16:creationId xmlns:a16="http://schemas.microsoft.com/office/drawing/2014/main" id="{030245EC-5A62-42A2-ADDC-D929D999BFDB}"/>
                </a:ext>
              </a:extLst>
            </p:cNvPr>
            <p:cNvSpPr>
              <a:spLocks noChangeAspect="1" noEditPoints="1"/>
            </p:cNvSpPr>
            <p:nvPr/>
          </p:nvSpPr>
          <p:spPr bwMode="auto">
            <a:xfrm>
              <a:off x="3671888" y="698500"/>
              <a:ext cx="666750" cy="695325"/>
            </a:xfrm>
            <a:custGeom>
              <a:avLst/>
              <a:gdLst>
                <a:gd name="T0" fmla="*/ 282563 w 538"/>
                <a:gd name="T1" fmla="*/ 695325 h 582"/>
                <a:gd name="T2" fmla="*/ 231751 w 538"/>
                <a:gd name="T3" fmla="*/ 659484 h 582"/>
                <a:gd name="T4" fmla="*/ 216880 w 538"/>
                <a:gd name="T5" fmla="*/ 594969 h 582"/>
                <a:gd name="T6" fmla="*/ 210683 w 538"/>
                <a:gd name="T7" fmla="*/ 559127 h 582"/>
                <a:gd name="T8" fmla="*/ 195811 w 538"/>
                <a:gd name="T9" fmla="*/ 508949 h 582"/>
                <a:gd name="T10" fmla="*/ 173504 w 538"/>
                <a:gd name="T11" fmla="*/ 465939 h 582"/>
                <a:gd name="T12" fmla="*/ 116495 w 538"/>
                <a:gd name="T13" fmla="*/ 415761 h 582"/>
                <a:gd name="T14" fmla="*/ 73119 w 538"/>
                <a:gd name="T15" fmla="*/ 387088 h 582"/>
                <a:gd name="T16" fmla="*/ 14872 w 538"/>
                <a:gd name="T17" fmla="*/ 351247 h 582"/>
                <a:gd name="T18" fmla="*/ 14872 w 538"/>
                <a:gd name="T19" fmla="*/ 301069 h 582"/>
                <a:gd name="T20" fmla="*/ 22308 w 538"/>
                <a:gd name="T21" fmla="*/ 265227 h 582"/>
                <a:gd name="T22" fmla="*/ 22308 w 538"/>
                <a:gd name="T23" fmla="*/ 229386 h 582"/>
                <a:gd name="T24" fmla="*/ 7436 w 538"/>
                <a:gd name="T25" fmla="*/ 200712 h 582"/>
                <a:gd name="T26" fmla="*/ 50812 w 538"/>
                <a:gd name="T27" fmla="*/ 157703 h 582"/>
                <a:gd name="T28" fmla="*/ 65684 w 538"/>
                <a:gd name="T29" fmla="*/ 143366 h 582"/>
                <a:gd name="T30" fmla="*/ 65684 w 538"/>
                <a:gd name="T31" fmla="*/ 50178 h 582"/>
                <a:gd name="T32" fmla="*/ 94188 w 538"/>
                <a:gd name="T33" fmla="*/ 50178 h 582"/>
                <a:gd name="T34" fmla="*/ 216880 w 538"/>
                <a:gd name="T35" fmla="*/ 0 h 582"/>
                <a:gd name="T36" fmla="*/ 210683 w 538"/>
                <a:gd name="T37" fmla="*/ 57346 h 582"/>
                <a:gd name="T38" fmla="*/ 267691 w 538"/>
                <a:gd name="T39" fmla="*/ 57346 h 582"/>
                <a:gd name="T40" fmla="*/ 289999 w 538"/>
                <a:gd name="T41" fmla="*/ 64515 h 582"/>
                <a:gd name="T42" fmla="*/ 427563 w 538"/>
                <a:gd name="T43" fmla="*/ 121861 h 582"/>
                <a:gd name="T44" fmla="*/ 463503 w 538"/>
                <a:gd name="T45" fmla="*/ 129029 h 582"/>
                <a:gd name="T46" fmla="*/ 499443 w 538"/>
                <a:gd name="T47" fmla="*/ 129029 h 582"/>
                <a:gd name="T48" fmla="*/ 529186 w 538"/>
                <a:gd name="T49" fmla="*/ 157703 h 582"/>
                <a:gd name="T50" fmla="*/ 557691 w 538"/>
                <a:gd name="T51" fmla="*/ 164871 h 582"/>
                <a:gd name="T52" fmla="*/ 572562 w 538"/>
                <a:gd name="T53" fmla="*/ 186376 h 582"/>
                <a:gd name="T54" fmla="*/ 572562 w 538"/>
                <a:gd name="T55" fmla="*/ 200712 h 582"/>
                <a:gd name="T56" fmla="*/ 557691 w 538"/>
                <a:gd name="T57" fmla="*/ 222217 h 582"/>
                <a:gd name="T58" fmla="*/ 586195 w 538"/>
                <a:gd name="T59" fmla="*/ 222217 h 582"/>
                <a:gd name="T60" fmla="*/ 586195 w 538"/>
                <a:gd name="T61" fmla="*/ 265227 h 582"/>
                <a:gd name="T62" fmla="*/ 593631 w 538"/>
                <a:gd name="T63" fmla="*/ 279564 h 582"/>
                <a:gd name="T64" fmla="*/ 572562 w 538"/>
                <a:gd name="T65" fmla="*/ 301069 h 582"/>
                <a:gd name="T66" fmla="*/ 557691 w 538"/>
                <a:gd name="T67" fmla="*/ 336910 h 582"/>
                <a:gd name="T68" fmla="*/ 550255 w 538"/>
                <a:gd name="T69" fmla="*/ 351247 h 582"/>
                <a:gd name="T70" fmla="*/ 572562 w 538"/>
                <a:gd name="T71" fmla="*/ 344078 h 582"/>
                <a:gd name="T72" fmla="*/ 601066 w 538"/>
                <a:gd name="T73" fmla="*/ 301069 h 582"/>
                <a:gd name="T74" fmla="*/ 615938 w 538"/>
                <a:gd name="T75" fmla="*/ 293900 h 582"/>
                <a:gd name="T76" fmla="*/ 629571 w 538"/>
                <a:gd name="T77" fmla="*/ 329742 h 582"/>
                <a:gd name="T78" fmla="*/ 615938 w 538"/>
                <a:gd name="T79" fmla="*/ 408593 h 582"/>
                <a:gd name="T80" fmla="*/ 601066 w 538"/>
                <a:gd name="T81" fmla="*/ 487444 h 582"/>
                <a:gd name="T82" fmla="*/ 586195 w 538"/>
                <a:gd name="T83" fmla="*/ 537622 h 582"/>
                <a:gd name="T84" fmla="*/ 593631 w 538"/>
                <a:gd name="T85" fmla="*/ 587801 h 582"/>
                <a:gd name="T86" fmla="*/ 608502 w 538"/>
                <a:gd name="T87" fmla="*/ 630810 h 582"/>
                <a:gd name="T88" fmla="*/ 565126 w 538"/>
                <a:gd name="T89" fmla="*/ 680988 h 582"/>
                <a:gd name="T90" fmla="*/ 499443 w 538"/>
                <a:gd name="T91" fmla="*/ 680988 h 582"/>
                <a:gd name="T92" fmla="*/ 427563 w 538"/>
                <a:gd name="T93" fmla="*/ 688157 h 582"/>
                <a:gd name="T94" fmla="*/ 361879 w 538"/>
                <a:gd name="T95" fmla="*/ 688157 h 582"/>
                <a:gd name="T96" fmla="*/ 666750 w 538"/>
                <a:gd name="T97" fmla="*/ 236554 h 582"/>
                <a:gd name="T98" fmla="*/ 659314 w 538"/>
                <a:gd name="T99" fmla="*/ 250890 h 582"/>
                <a:gd name="T100" fmla="*/ 651878 w 538"/>
                <a:gd name="T101" fmla="*/ 258059 h 582"/>
                <a:gd name="T102" fmla="*/ 644442 w 538"/>
                <a:gd name="T103" fmla="*/ 279564 h 582"/>
                <a:gd name="T104" fmla="*/ 629571 w 538"/>
                <a:gd name="T105" fmla="*/ 308237 h 582"/>
                <a:gd name="T106" fmla="*/ 623374 w 538"/>
                <a:gd name="T107" fmla="*/ 272395 h 582"/>
                <a:gd name="T108" fmla="*/ 644442 w 538"/>
                <a:gd name="T109" fmla="*/ 250890 h 582"/>
                <a:gd name="T110" fmla="*/ 659314 w 538"/>
                <a:gd name="T111" fmla="*/ 229386 h 5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8" h="582">
                  <a:moveTo>
                    <a:pt x="292" y="576"/>
                  </a:moveTo>
                  <a:lnTo>
                    <a:pt x="245" y="582"/>
                  </a:lnTo>
                  <a:lnTo>
                    <a:pt x="228" y="582"/>
                  </a:lnTo>
                  <a:lnTo>
                    <a:pt x="222" y="564"/>
                  </a:lnTo>
                  <a:lnTo>
                    <a:pt x="199" y="558"/>
                  </a:lnTo>
                  <a:lnTo>
                    <a:pt x="187" y="552"/>
                  </a:lnTo>
                  <a:lnTo>
                    <a:pt x="175" y="516"/>
                  </a:lnTo>
                  <a:lnTo>
                    <a:pt x="170" y="510"/>
                  </a:lnTo>
                  <a:lnTo>
                    <a:pt x="175" y="498"/>
                  </a:lnTo>
                  <a:lnTo>
                    <a:pt x="181" y="480"/>
                  </a:lnTo>
                  <a:lnTo>
                    <a:pt x="170" y="468"/>
                  </a:lnTo>
                  <a:lnTo>
                    <a:pt x="164" y="462"/>
                  </a:lnTo>
                  <a:lnTo>
                    <a:pt x="164" y="456"/>
                  </a:lnTo>
                  <a:lnTo>
                    <a:pt x="158" y="426"/>
                  </a:lnTo>
                  <a:lnTo>
                    <a:pt x="158" y="414"/>
                  </a:lnTo>
                  <a:lnTo>
                    <a:pt x="158" y="408"/>
                  </a:lnTo>
                  <a:lnTo>
                    <a:pt x="140" y="390"/>
                  </a:lnTo>
                  <a:lnTo>
                    <a:pt x="129" y="384"/>
                  </a:lnTo>
                  <a:lnTo>
                    <a:pt x="105" y="366"/>
                  </a:lnTo>
                  <a:lnTo>
                    <a:pt x="94" y="348"/>
                  </a:lnTo>
                  <a:lnTo>
                    <a:pt x="82" y="336"/>
                  </a:lnTo>
                  <a:lnTo>
                    <a:pt x="64" y="330"/>
                  </a:lnTo>
                  <a:lnTo>
                    <a:pt x="59" y="324"/>
                  </a:lnTo>
                  <a:lnTo>
                    <a:pt x="29" y="312"/>
                  </a:lnTo>
                  <a:lnTo>
                    <a:pt x="18" y="300"/>
                  </a:lnTo>
                  <a:lnTo>
                    <a:pt x="12" y="294"/>
                  </a:lnTo>
                  <a:lnTo>
                    <a:pt x="18" y="282"/>
                  </a:lnTo>
                  <a:lnTo>
                    <a:pt x="18" y="258"/>
                  </a:lnTo>
                  <a:lnTo>
                    <a:pt x="12" y="252"/>
                  </a:lnTo>
                  <a:lnTo>
                    <a:pt x="18" y="246"/>
                  </a:lnTo>
                  <a:lnTo>
                    <a:pt x="18" y="234"/>
                  </a:lnTo>
                  <a:lnTo>
                    <a:pt x="18" y="222"/>
                  </a:lnTo>
                  <a:lnTo>
                    <a:pt x="23" y="210"/>
                  </a:lnTo>
                  <a:lnTo>
                    <a:pt x="23" y="204"/>
                  </a:lnTo>
                  <a:lnTo>
                    <a:pt x="18" y="192"/>
                  </a:lnTo>
                  <a:lnTo>
                    <a:pt x="0" y="186"/>
                  </a:lnTo>
                  <a:lnTo>
                    <a:pt x="0" y="180"/>
                  </a:lnTo>
                  <a:lnTo>
                    <a:pt x="6" y="168"/>
                  </a:lnTo>
                  <a:lnTo>
                    <a:pt x="18" y="144"/>
                  </a:lnTo>
                  <a:lnTo>
                    <a:pt x="35" y="132"/>
                  </a:lnTo>
                  <a:lnTo>
                    <a:pt x="41" y="132"/>
                  </a:lnTo>
                  <a:lnTo>
                    <a:pt x="41" y="126"/>
                  </a:lnTo>
                  <a:lnTo>
                    <a:pt x="47" y="126"/>
                  </a:lnTo>
                  <a:lnTo>
                    <a:pt x="53" y="120"/>
                  </a:lnTo>
                  <a:lnTo>
                    <a:pt x="53" y="108"/>
                  </a:lnTo>
                  <a:lnTo>
                    <a:pt x="53" y="78"/>
                  </a:lnTo>
                  <a:lnTo>
                    <a:pt x="53" y="42"/>
                  </a:lnTo>
                  <a:lnTo>
                    <a:pt x="59" y="42"/>
                  </a:lnTo>
                  <a:lnTo>
                    <a:pt x="64" y="30"/>
                  </a:lnTo>
                  <a:lnTo>
                    <a:pt x="76" y="42"/>
                  </a:lnTo>
                  <a:lnTo>
                    <a:pt x="82" y="42"/>
                  </a:lnTo>
                  <a:lnTo>
                    <a:pt x="117" y="30"/>
                  </a:lnTo>
                  <a:lnTo>
                    <a:pt x="175" y="0"/>
                  </a:lnTo>
                  <a:lnTo>
                    <a:pt x="181" y="0"/>
                  </a:lnTo>
                  <a:lnTo>
                    <a:pt x="181" y="6"/>
                  </a:lnTo>
                  <a:lnTo>
                    <a:pt x="170" y="48"/>
                  </a:lnTo>
                  <a:lnTo>
                    <a:pt x="187" y="36"/>
                  </a:lnTo>
                  <a:lnTo>
                    <a:pt x="205" y="48"/>
                  </a:lnTo>
                  <a:lnTo>
                    <a:pt x="216" y="48"/>
                  </a:lnTo>
                  <a:lnTo>
                    <a:pt x="228" y="48"/>
                  </a:lnTo>
                  <a:lnTo>
                    <a:pt x="234" y="54"/>
                  </a:lnTo>
                  <a:lnTo>
                    <a:pt x="245" y="78"/>
                  </a:lnTo>
                  <a:lnTo>
                    <a:pt x="263" y="78"/>
                  </a:lnTo>
                  <a:lnTo>
                    <a:pt x="345" y="102"/>
                  </a:lnTo>
                  <a:lnTo>
                    <a:pt x="351" y="102"/>
                  </a:lnTo>
                  <a:lnTo>
                    <a:pt x="362" y="108"/>
                  </a:lnTo>
                  <a:lnTo>
                    <a:pt x="374" y="108"/>
                  </a:lnTo>
                  <a:lnTo>
                    <a:pt x="380" y="114"/>
                  </a:lnTo>
                  <a:lnTo>
                    <a:pt x="386" y="108"/>
                  </a:lnTo>
                  <a:lnTo>
                    <a:pt x="403" y="108"/>
                  </a:lnTo>
                  <a:lnTo>
                    <a:pt x="427" y="114"/>
                  </a:lnTo>
                  <a:lnTo>
                    <a:pt x="432" y="120"/>
                  </a:lnTo>
                  <a:lnTo>
                    <a:pt x="427" y="132"/>
                  </a:lnTo>
                  <a:lnTo>
                    <a:pt x="432" y="132"/>
                  </a:lnTo>
                  <a:lnTo>
                    <a:pt x="438" y="132"/>
                  </a:lnTo>
                  <a:lnTo>
                    <a:pt x="450" y="138"/>
                  </a:lnTo>
                  <a:lnTo>
                    <a:pt x="456" y="144"/>
                  </a:lnTo>
                  <a:lnTo>
                    <a:pt x="456" y="150"/>
                  </a:lnTo>
                  <a:lnTo>
                    <a:pt x="462" y="156"/>
                  </a:lnTo>
                  <a:lnTo>
                    <a:pt x="462" y="162"/>
                  </a:lnTo>
                  <a:lnTo>
                    <a:pt x="456" y="162"/>
                  </a:lnTo>
                  <a:lnTo>
                    <a:pt x="462" y="168"/>
                  </a:lnTo>
                  <a:lnTo>
                    <a:pt x="456" y="174"/>
                  </a:lnTo>
                  <a:lnTo>
                    <a:pt x="456" y="180"/>
                  </a:lnTo>
                  <a:lnTo>
                    <a:pt x="450" y="186"/>
                  </a:lnTo>
                  <a:lnTo>
                    <a:pt x="462" y="186"/>
                  </a:lnTo>
                  <a:lnTo>
                    <a:pt x="467" y="180"/>
                  </a:lnTo>
                  <a:lnTo>
                    <a:pt x="473" y="186"/>
                  </a:lnTo>
                  <a:lnTo>
                    <a:pt x="467" y="210"/>
                  </a:lnTo>
                  <a:lnTo>
                    <a:pt x="473" y="216"/>
                  </a:lnTo>
                  <a:lnTo>
                    <a:pt x="473" y="222"/>
                  </a:lnTo>
                  <a:lnTo>
                    <a:pt x="485" y="222"/>
                  </a:lnTo>
                  <a:lnTo>
                    <a:pt x="479" y="228"/>
                  </a:lnTo>
                  <a:lnTo>
                    <a:pt x="479" y="234"/>
                  </a:lnTo>
                  <a:lnTo>
                    <a:pt x="467" y="240"/>
                  </a:lnTo>
                  <a:lnTo>
                    <a:pt x="462" y="246"/>
                  </a:lnTo>
                  <a:lnTo>
                    <a:pt x="462" y="252"/>
                  </a:lnTo>
                  <a:lnTo>
                    <a:pt x="450" y="270"/>
                  </a:lnTo>
                  <a:lnTo>
                    <a:pt x="450" y="276"/>
                  </a:lnTo>
                  <a:lnTo>
                    <a:pt x="450" y="282"/>
                  </a:lnTo>
                  <a:lnTo>
                    <a:pt x="450" y="288"/>
                  </a:lnTo>
                  <a:lnTo>
                    <a:pt x="444" y="294"/>
                  </a:lnTo>
                  <a:lnTo>
                    <a:pt x="456" y="294"/>
                  </a:lnTo>
                  <a:lnTo>
                    <a:pt x="462" y="288"/>
                  </a:lnTo>
                  <a:lnTo>
                    <a:pt x="473" y="282"/>
                  </a:lnTo>
                  <a:lnTo>
                    <a:pt x="473" y="276"/>
                  </a:lnTo>
                  <a:lnTo>
                    <a:pt x="485" y="252"/>
                  </a:lnTo>
                  <a:lnTo>
                    <a:pt x="491" y="252"/>
                  </a:lnTo>
                  <a:lnTo>
                    <a:pt x="491" y="258"/>
                  </a:lnTo>
                  <a:lnTo>
                    <a:pt x="497" y="246"/>
                  </a:lnTo>
                  <a:lnTo>
                    <a:pt x="503" y="258"/>
                  </a:lnTo>
                  <a:lnTo>
                    <a:pt x="508" y="258"/>
                  </a:lnTo>
                  <a:lnTo>
                    <a:pt x="508" y="276"/>
                  </a:lnTo>
                  <a:lnTo>
                    <a:pt x="497" y="294"/>
                  </a:lnTo>
                  <a:lnTo>
                    <a:pt x="497" y="318"/>
                  </a:lnTo>
                  <a:lnTo>
                    <a:pt x="497" y="342"/>
                  </a:lnTo>
                  <a:lnTo>
                    <a:pt x="491" y="354"/>
                  </a:lnTo>
                  <a:lnTo>
                    <a:pt x="485" y="378"/>
                  </a:lnTo>
                  <a:lnTo>
                    <a:pt x="485" y="408"/>
                  </a:lnTo>
                  <a:lnTo>
                    <a:pt x="479" y="426"/>
                  </a:lnTo>
                  <a:lnTo>
                    <a:pt x="479" y="438"/>
                  </a:lnTo>
                  <a:lnTo>
                    <a:pt x="473" y="450"/>
                  </a:lnTo>
                  <a:lnTo>
                    <a:pt x="473" y="474"/>
                  </a:lnTo>
                  <a:lnTo>
                    <a:pt x="479" y="486"/>
                  </a:lnTo>
                  <a:lnTo>
                    <a:pt x="479" y="492"/>
                  </a:lnTo>
                  <a:lnTo>
                    <a:pt x="485" y="504"/>
                  </a:lnTo>
                  <a:lnTo>
                    <a:pt x="485" y="516"/>
                  </a:lnTo>
                  <a:lnTo>
                    <a:pt x="491" y="528"/>
                  </a:lnTo>
                  <a:lnTo>
                    <a:pt x="491" y="540"/>
                  </a:lnTo>
                  <a:lnTo>
                    <a:pt x="491" y="564"/>
                  </a:lnTo>
                  <a:lnTo>
                    <a:pt x="456" y="570"/>
                  </a:lnTo>
                  <a:lnTo>
                    <a:pt x="444" y="570"/>
                  </a:lnTo>
                  <a:lnTo>
                    <a:pt x="409" y="570"/>
                  </a:lnTo>
                  <a:lnTo>
                    <a:pt x="403" y="570"/>
                  </a:lnTo>
                  <a:lnTo>
                    <a:pt x="386" y="570"/>
                  </a:lnTo>
                  <a:lnTo>
                    <a:pt x="345" y="576"/>
                  </a:lnTo>
                  <a:lnTo>
                    <a:pt x="304" y="576"/>
                  </a:lnTo>
                  <a:lnTo>
                    <a:pt x="292" y="576"/>
                  </a:lnTo>
                  <a:close/>
                  <a:moveTo>
                    <a:pt x="532" y="192"/>
                  </a:moveTo>
                  <a:lnTo>
                    <a:pt x="532" y="186"/>
                  </a:lnTo>
                  <a:lnTo>
                    <a:pt x="538" y="198"/>
                  </a:lnTo>
                  <a:lnTo>
                    <a:pt x="532" y="198"/>
                  </a:lnTo>
                  <a:lnTo>
                    <a:pt x="532" y="210"/>
                  </a:lnTo>
                  <a:lnTo>
                    <a:pt x="526" y="210"/>
                  </a:lnTo>
                  <a:lnTo>
                    <a:pt x="532" y="216"/>
                  </a:lnTo>
                  <a:lnTo>
                    <a:pt x="526" y="216"/>
                  </a:lnTo>
                  <a:lnTo>
                    <a:pt x="526" y="222"/>
                  </a:lnTo>
                  <a:lnTo>
                    <a:pt x="520" y="234"/>
                  </a:lnTo>
                  <a:lnTo>
                    <a:pt x="520" y="240"/>
                  </a:lnTo>
                  <a:lnTo>
                    <a:pt x="520" y="246"/>
                  </a:lnTo>
                  <a:lnTo>
                    <a:pt x="508" y="258"/>
                  </a:lnTo>
                  <a:lnTo>
                    <a:pt x="503" y="252"/>
                  </a:lnTo>
                  <a:lnTo>
                    <a:pt x="503" y="240"/>
                  </a:lnTo>
                  <a:lnTo>
                    <a:pt x="503" y="228"/>
                  </a:lnTo>
                  <a:lnTo>
                    <a:pt x="508" y="222"/>
                  </a:lnTo>
                  <a:lnTo>
                    <a:pt x="514" y="204"/>
                  </a:lnTo>
                  <a:lnTo>
                    <a:pt x="520" y="210"/>
                  </a:lnTo>
                  <a:lnTo>
                    <a:pt x="526" y="192"/>
                  </a:lnTo>
                  <a:lnTo>
                    <a:pt x="532" y="192"/>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sp>
          <p:nvSpPr>
            <p:cNvPr id="62" name="Freeform 221">
              <a:extLst>
                <a:ext uri="{FF2B5EF4-FFF2-40B4-BE49-F238E27FC236}">
                  <a16:creationId xmlns:a16="http://schemas.microsoft.com/office/drawing/2014/main" id="{57D8AD2A-C490-4C46-B2EE-8A04BBB954F3}"/>
                </a:ext>
              </a:extLst>
            </p:cNvPr>
            <p:cNvSpPr>
              <a:spLocks noChangeAspect="1"/>
            </p:cNvSpPr>
            <p:nvPr/>
          </p:nvSpPr>
          <p:spPr bwMode="auto">
            <a:xfrm>
              <a:off x="1538288" y="884238"/>
              <a:ext cx="884237" cy="725487"/>
            </a:xfrm>
            <a:custGeom>
              <a:avLst/>
              <a:gdLst>
                <a:gd name="T0" fmla="*/ 840770 w 712"/>
                <a:gd name="T1" fmla="*/ 567460 h 606"/>
                <a:gd name="T2" fmla="*/ 840770 w 712"/>
                <a:gd name="T3" fmla="*/ 617741 h 606"/>
                <a:gd name="T4" fmla="*/ 833319 w 712"/>
                <a:gd name="T5" fmla="*/ 639291 h 606"/>
                <a:gd name="T6" fmla="*/ 833319 w 712"/>
                <a:gd name="T7" fmla="*/ 660840 h 606"/>
                <a:gd name="T8" fmla="*/ 827109 w 712"/>
                <a:gd name="T9" fmla="*/ 725487 h 606"/>
                <a:gd name="T10" fmla="*/ 725273 w 712"/>
                <a:gd name="T11" fmla="*/ 718304 h 606"/>
                <a:gd name="T12" fmla="*/ 681806 w 712"/>
                <a:gd name="T13" fmla="*/ 711121 h 606"/>
                <a:gd name="T14" fmla="*/ 572519 w 712"/>
                <a:gd name="T15" fmla="*/ 703938 h 606"/>
                <a:gd name="T16" fmla="*/ 557616 w 712"/>
                <a:gd name="T17" fmla="*/ 696755 h 606"/>
                <a:gd name="T18" fmla="*/ 493037 w 712"/>
                <a:gd name="T19" fmla="*/ 689572 h 606"/>
                <a:gd name="T20" fmla="*/ 442119 w 712"/>
                <a:gd name="T21" fmla="*/ 682389 h 606"/>
                <a:gd name="T22" fmla="*/ 370088 w 712"/>
                <a:gd name="T23" fmla="*/ 675206 h 606"/>
                <a:gd name="T24" fmla="*/ 238446 w 712"/>
                <a:gd name="T25" fmla="*/ 660840 h 606"/>
                <a:gd name="T26" fmla="*/ 122949 w 712"/>
                <a:gd name="T27" fmla="*/ 646474 h 606"/>
                <a:gd name="T28" fmla="*/ 115497 w 712"/>
                <a:gd name="T29" fmla="*/ 639291 h 606"/>
                <a:gd name="T30" fmla="*/ 0 w 712"/>
                <a:gd name="T31" fmla="*/ 624924 h 606"/>
                <a:gd name="T32" fmla="*/ 6210 w 712"/>
                <a:gd name="T33" fmla="*/ 581826 h 606"/>
                <a:gd name="T34" fmla="*/ 13661 w 712"/>
                <a:gd name="T35" fmla="*/ 531545 h 606"/>
                <a:gd name="T36" fmla="*/ 28564 w 712"/>
                <a:gd name="T37" fmla="*/ 466898 h 606"/>
                <a:gd name="T38" fmla="*/ 43467 w 712"/>
                <a:gd name="T39" fmla="*/ 387884 h 606"/>
                <a:gd name="T40" fmla="*/ 49676 w 712"/>
                <a:gd name="T41" fmla="*/ 308871 h 606"/>
                <a:gd name="T42" fmla="*/ 57128 w 712"/>
                <a:gd name="T43" fmla="*/ 265772 h 606"/>
                <a:gd name="T44" fmla="*/ 64579 w 712"/>
                <a:gd name="T45" fmla="*/ 229857 h 606"/>
                <a:gd name="T46" fmla="*/ 79482 w 712"/>
                <a:gd name="T47" fmla="*/ 158027 h 606"/>
                <a:gd name="T48" fmla="*/ 86933 w 712"/>
                <a:gd name="T49" fmla="*/ 86196 h 606"/>
                <a:gd name="T50" fmla="*/ 94385 w 712"/>
                <a:gd name="T51" fmla="*/ 50281 h 606"/>
                <a:gd name="T52" fmla="*/ 100594 w 712"/>
                <a:gd name="T53" fmla="*/ 0 h 606"/>
                <a:gd name="T54" fmla="*/ 217334 w 712"/>
                <a:gd name="T55" fmla="*/ 21549 h 606"/>
                <a:gd name="T56" fmla="*/ 238446 w 712"/>
                <a:gd name="T57" fmla="*/ 21549 h 606"/>
                <a:gd name="T58" fmla="*/ 370088 w 712"/>
                <a:gd name="T59" fmla="*/ 43098 h 606"/>
                <a:gd name="T60" fmla="*/ 413555 w 712"/>
                <a:gd name="T61" fmla="*/ 43098 h 606"/>
                <a:gd name="T62" fmla="*/ 457021 w 712"/>
                <a:gd name="T63" fmla="*/ 50281 h 606"/>
                <a:gd name="T64" fmla="*/ 638340 w 712"/>
                <a:gd name="T65" fmla="*/ 71830 h 606"/>
                <a:gd name="T66" fmla="*/ 659452 w 712"/>
                <a:gd name="T67" fmla="*/ 71830 h 606"/>
                <a:gd name="T68" fmla="*/ 768740 w 712"/>
                <a:gd name="T69" fmla="*/ 86196 h 606"/>
                <a:gd name="T70" fmla="*/ 776191 w 712"/>
                <a:gd name="T71" fmla="*/ 86196 h 606"/>
                <a:gd name="T72" fmla="*/ 884237 w 712"/>
                <a:gd name="T73" fmla="*/ 93380 h 606"/>
                <a:gd name="T74" fmla="*/ 876786 w 712"/>
                <a:gd name="T75" fmla="*/ 165210 h 606"/>
                <a:gd name="T76" fmla="*/ 870576 w 712"/>
                <a:gd name="T77" fmla="*/ 222674 h 606"/>
                <a:gd name="T78" fmla="*/ 870576 w 712"/>
                <a:gd name="T79" fmla="*/ 229857 h 606"/>
                <a:gd name="T80" fmla="*/ 870576 w 712"/>
                <a:gd name="T81" fmla="*/ 272956 h 606"/>
                <a:gd name="T82" fmla="*/ 863125 w 712"/>
                <a:gd name="T83" fmla="*/ 330420 h 606"/>
                <a:gd name="T84" fmla="*/ 863125 w 712"/>
                <a:gd name="T85" fmla="*/ 337603 h 606"/>
                <a:gd name="T86" fmla="*/ 855673 w 712"/>
                <a:gd name="T87" fmla="*/ 409433 h 606"/>
                <a:gd name="T88" fmla="*/ 848222 w 712"/>
                <a:gd name="T89" fmla="*/ 466898 h 606"/>
                <a:gd name="T90" fmla="*/ 840770 w 712"/>
                <a:gd name="T91" fmla="*/ 567460 h 6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12" h="606">
                  <a:moveTo>
                    <a:pt x="677" y="474"/>
                  </a:moveTo>
                  <a:lnTo>
                    <a:pt x="677" y="516"/>
                  </a:lnTo>
                  <a:lnTo>
                    <a:pt x="671" y="534"/>
                  </a:lnTo>
                  <a:lnTo>
                    <a:pt x="671" y="552"/>
                  </a:lnTo>
                  <a:lnTo>
                    <a:pt x="666" y="606"/>
                  </a:lnTo>
                  <a:lnTo>
                    <a:pt x="584" y="600"/>
                  </a:lnTo>
                  <a:lnTo>
                    <a:pt x="549" y="594"/>
                  </a:lnTo>
                  <a:lnTo>
                    <a:pt x="461" y="588"/>
                  </a:lnTo>
                  <a:lnTo>
                    <a:pt x="449" y="582"/>
                  </a:lnTo>
                  <a:lnTo>
                    <a:pt x="397" y="576"/>
                  </a:lnTo>
                  <a:lnTo>
                    <a:pt x="356" y="570"/>
                  </a:lnTo>
                  <a:lnTo>
                    <a:pt x="298" y="564"/>
                  </a:lnTo>
                  <a:lnTo>
                    <a:pt x="192" y="552"/>
                  </a:lnTo>
                  <a:lnTo>
                    <a:pt x="99" y="540"/>
                  </a:lnTo>
                  <a:lnTo>
                    <a:pt x="93" y="534"/>
                  </a:lnTo>
                  <a:lnTo>
                    <a:pt x="0" y="522"/>
                  </a:lnTo>
                  <a:lnTo>
                    <a:pt x="5" y="486"/>
                  </a:lnTo>
                  <a:lnTo>
                    <a:pt x="11" y="444"/>
                  </a:lnTo>
                  <a:lnTo>
                    <a:pt x="23" y="390"/>
                  </a:lnTo>
                  <a:lnTo>
                    <a:pt x="35" y="324"/>
                  </a:lnTo>
                  <a:lnTo>
                    <a:pt x="40" y="258"/>
                  </a:lnTo>
                  <a:lnTo>
                    <a:pt x="46" y="222"/>
                  </a:lnTo>
                  <a:lnTo>
                    <a:pt x="52" y="192"/>
                  </a:lnTo>
                  <a:lnTo>
                    <a:pt x="64" y="132"/>
                  </a:lnTo>
                  <a:lnTo>
                    <a:pt x="70" y="72"/>
                  </a:lnTo>
                  <a:lnTo>
                    <a:pt x="76" y="42"/>
                  </a:lnTo>
                  <a:lnTo>
                    <a:pt x="81" y="0"/>
                  </a:lnTo>
                  <a:lnTo>
                    <a:pt x="175" y="18"/>
                  </a:lnTo>
                  <a:lnTo>
                    <a:pt x="192" y="18"/>
                  </a:lnTo>
                  <a:lnTo>
                    <a:pt x="298" y="36"/>
                  </a:lnTo>
                  <a:lnTo>
                    <a:pt x="333" y="36"/>
                  </a:lnTo>
                  <a:lnTo>
                    <a:pt x="368" y="42"/>
                  </a:lnTo>
                  <a:lnTo>
                    <a:pt x="514" y="60"/>
                  </a:lnTo>
                  <a:lnTo>
                    <a:pt x="531" y="60"/>
                  </a:lnTo>
                  <a:lnTo>
                    <a:pt x="619" y="72"/>
                  </a:lnTo>
                  <a:lnTo>
                    <a:pt x="625" y="72"/>
                  </a:lnTo>
                  <a:lnTo>
                    <a:pt x="712" y="78"/>
                  </a:lnTo>
                  <a:lnTo>
                    <a:pt x="706" y="138"/>
                  </a:lnTo>
                  <a:lnTo>
                    <a:pt x="701" y="186"/>
                  </a:lnTo>
                  <a:lnTo>
                    <a:pt x="701" y="192"/>
                  </a:lnTo>
                  <a:lnTo>
                    <a:pt x="701" y="228"/>
                  </a:lnTo>
                  <a:lnTo>
                    <a:pt x="695" y="276"/>
                  </a:lnTo>
                  <a:lnTo>
                    <a:pt x="695" y="282"/>
                  </a:lnTo>
                  <a:lnTo>
                    <a:pt x="689" y="342"/>
                  </a:lnTo>
                  <a:lnTo>
                    <a:pt x="683" y="390"/>
                  </a:lnTo>
                  <a:lnTo>
                    <a:pt x="677" y="474"/>
                  </a:lnTo>
                  <a:close/>
                </a:path>
              </a:pathLst>
            </a:custGeom>
            <a:solidFill>
              <a:schemeClr val="bg2">
                <a:lumMod val="75000"/>
              </a:schemeClr>
            </a:solidFill>
            <a:ln w="12700">
              <a:solidFill>
                <a:sysClr val="window" lastClr="FFFFFF"/>
              </a:solidFill>
              <a:prstDash val="solid"/>
              <a:round/>
              <a:headEnd/>
              <a:tailEnd/>
            </a:ln>
          </p:spPr>
          <p:txBody>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Times New Roman"/>
                  <a:cs typeface="Times New Roman"/>
                </a:rPr>
                <a:t> </a:t>
              </a:r>
              <a:endParaRPr kumimoji="0" lang="en-US" sz="1100" b="0" i="0" u="none" strike="noStrike" kern="0" cap="none" spc="0" normalizeH="0" baseline="0" noProof="0" dirty="0">
                <a:ln>
                  <a:noFill/>
                </a:ln>
                <a:solidFill>
                  <a:prstClr val="black"/>
                </a:solidFill>
                <a:effectLst/>
                <a:uLnTx/>
                <a:uFillTx/>
                <a:latin typeface="+mj-lt"/>
                <a:ea typeface="Calibri"/>
                <a:cs typeface="Times New Roman"/>
              </a:endParaRPr>
            </a:p>
          </p:txBody>
        </p:sp>
      </p:grpSp>
      <p:sp>
        <p:nvSpPr>
          <p:cNvPr id="110" name="TextBox 109">
            <a:extLst>
              <a:ext uri="{FF2B5EF4-FFF2-40B4-BE49-F238E27FC236}">
                <a16:creationId xmlns:a16="http://schemas.microsoft.com/office/drawing/2014/main" id="{25DD394A-F8B0-4EB6-944F-5EA560E6EAC5}"/>
              </a:ext>
            </a:extLst>
          </p:cNvPr>
          <p:cNvSpPr txBox="1"/>
          <p:nvPr/>
        </p:nvSpPr>
        <p:spPr>
          <a:xfrm>
            <a:off x="1881342" y="2910590"/>
            <a:ext cx="499029" cy="276999"/>
          </a:xfrm>
          <a:prstGeom prst="rect">
            <a:avLst/>
          </a:prstGeom>
          <a:noFill/>
        </p:spPr>
        <p:txBody>
          <a:bodyPr wrap="square" rtlCol="0">
            <a:spAutoFit/>
          </a:bodyPr>
          <a:lstStyle/>
          <a:p>
            <a:pPr algn="ctr"/>
            <a:r>
              <a:rPr lang="en-US" sz="1200" dirty="0">
                <a:latin typeface="+mj-lt"/>
              </a:rPr>
              <a:t>CA</a:t>
            </a:r>
          </a:p>
        </p:txBody>
      </p:sp>
      <p:sp>
        <p:nvSpPr>
          <p:cNvPr id="111" name="TextBox 110">
            <a:extLst>
              <a:ext uri="{FF2B5EF4-FFF2-40B4-BE49-F238E27FC236}">
                <a16:creationId xmlns:a16="http://schemas.microsoft.com/office/drawing/2014/main" id="{C1F8BFA9-42E1-48F6-833E-D0451583D76D}"/>
              </a:ext>
            </a:extLst>
          </p:cNvPr>
          <p:cNvSpPr txBox="1"/>
          <p:nvPr/>
        </p:nvSpPr>
        <p:spPr>
          <a:xfrm>
            <a:off x="2215241" y="2610448"/>
            <a:ext cx="499029" cy="276999"/>
          </a:xfrm>
          <a:prstGeom prst="rect">
            <a:avLst/>
          </a:prstGeom>
          <a:noFill/>
        </p:spPr>
        <p:txBody>
          <a:bodyPr wrap="square" rtlCol="0">
            <a:spAutoFit/>
          </a:bodyPr>
          <a:lstStyle/>
          <a:p>
            <a:pPr algn="ctr"/>
            <a:r>
              <a:rPr lang="en-US" sz="1200" dirty="0">
                <a:latin typeface="+mj-lt"/>
              </a:rPr>
              <a:t>NV</a:t>
            </a:r>
          </a:p>
        </p:txBody>
      </p:sp>
      <p:sp>
        <p:nvSpPr>
          <p:cNvPr id="112" name="TextBox 111">
            <a:extLst>
              <a:ext uri="{FF2B5EF4-FFF2-40B4-BE49-F238E27FC236}">
                <a16:creationId xmlns:a16="http://schemas.microsoft.com/office/drawing/2014/main" id="{9AF837F8-6C72-42AC-B4E9-D7DDD9F0BB1C}"/>
              </a:ext>
            </a:extLst>
          </p:cNvPr>
          <p:cNvSpPr txBox="1"/>
          <p:nvPr/>
        </p:nvSpPr>
        <p:spPr>
          <a:xfrm>
            <a:off x="2625621" y="3386244"/>
            <a:ext cx="499029" cy="276999"/>
          </a:xfrm>
          <a:prstGeom prst="rect">
            <a:avLst/>
          </a:prstGeom>
          <a:noFill/>
        </p:spPr>
        <p:txBody>
          <a:bodyPr wrap="square" rtlCol="0">
            <a:spAutoFit/>
          </a:bodyPr>
          <a:lstStyle/>
          <a:p>
            <a:pPr algn="ctr"/>
            <a:r>
              <a:rPr lang="en-US" sz="1200" dirty="0">
                <a:latin typeface="+mj-lt"/>
              </a:rPr>
              <a:t>AZ</a:t>
            </a:r>
          </a:p>
        </p:txBody>
      </p:sp>
      <p:sp>
        <p:nvSpPr>
          <p:cNvPr id="113" name="TextBox 112">
            <a:extLst>
              <a:ext uri="{FF2B5EF4-FFF2-40B4-BE49-F238E27FC236}">
                <a16:creationId xmlns:a16="http://schemas.microsoft.com/office/drawing/2014/main" id="{C83FC2BA-2734-411F-8B14-5C0A52505C82}"/>
              </a:ext>
            </a:extLst>
          </p:cNvPr>
          <p:cNvSpPr txBox="1"/>
          <p:nvPr/>
        </p:nvSpPr>
        <p:spPr>
          <a:xfrm>
            <a:off x="3928550" y="3754104"/>
            <a:ext cx="499029" cy="276999"/>
          </a:xfrm>
          <a:prstGeom prst="rect">
            <a:avLst/>
          </a:prstGeom>
          <a:noFill/>
        </p:spPr>
        <p:txBody>
          <a:bodyPr wrap="square" rtlCol="0">
            <a:spAutoFit/>
          </a:bodyPr>
          <a:lstStyle/>
          <a:p>
            <a:pPr algn="ctr"/>
            <a:r>
              <a:rPr lang="en-US" sz="1200" dirty="0">
                <a:latin typeface="+mj-lt"/>
              </a:rPr>
              <a:t>TX</a:t>
            </a:r>
          </a:p>
        </p:txBody>
      </p:sp>
      <p:sp>
        <p:nvSpPr>
          <p:cNvPr id="114" name="TextBox 113">
            <a:extLst>
              <a:ext uri="{FF2B5EF4-FFF2-40B4-BE49-F238E27FC236}">
                <a16:creationId xmlns:a16="http://schemas.microsoft.com/office/drawing/2014/main" id="{55AC22C0-C697-41CB-BE87-8F208DA882BC}"/>
              </a:ext>
            </a:extLst>
          </p:cNvPr>
          <p:cNvSpPr txBox="1"/>
          <p:nvPr/>
        </p:nvSpPr>
        <p:spPr>
          <a:xfrm>
            <a:off x="3401412" y="2791330"/>
            <a:ext cx="499029" cy="276999"/>
          </a:xfrm>
          <a:prstGeom prst="rect">
            <a:avLst/>
          </a:prstGeom>
          <a:noFill/>
        </p:spPr>
        <p:txBody>
          <a:bodyPr wrap="square" rtlCol="0">
            <a:spAutoFit/>
          </a:bodyPr>
          <a:lstStyle/>
          <a:p>
            <a:pPr algn="ctr"/>
            <a:r>
              <a:rPr lang="en-US" sz="1200" dirty="0">
                <a:latin typeface="+mj-lt"/>
              </a:rPr>
              <a:t>CO</a:t>
            </a:r>
          </a:p>
        </p:txBody>
      </p:sp>
      <p:sp>
        <p:nvSpPr>
          <p:cNvPr id="115" name="TextBox 114">
            <a:extLst>
              <a:ext uri="{FF2B5EF4-FFF2-40B4-BE49-F238E27FC236}">
                <a16:creationId xmlns:a16="http://schemas.microsoft.com/office/drawing/2014/main" id="{144AB9B6-841D-4D14-B1C9-3665A1F57C3D}"/>
              </a:ext>
            </a:extLst>
          </p:cNvPr>
          <p:cNvSpPr txBox="1"/>
          <p:nvPr/>
        </p:nvSpPr>
        <p:spPr>
          <a:xfrm>
            <a:off x="5184122" y="2739536"/>
            <a:ext cx="499029" cy="276999"/>
          </a:xfrm>
          <a:prstGeom prst="rect">
            <a:avLst/>
          </a:prstGeom>
          <a:noFill/>
        </p:spPr>
        <p:txBody>
          <a:bodyPr wrap="square" rtlCol="0">
            <a:spAutoFit/>
          </a:bodyPr>
          <a:lstStyle/>
          <a:p>
            <a:pPr algn="ctr"/>
            <a:r>
              <a:rPr lang="en-US" sz="1200" dirty="0">
                <a:latin typeface="+mj-lt"/>
              </a:rPr>
              <a:t>IL</a:t>
            </a:r>
          </a:p>
        </p:txBody>
      </p:sp>
      <p:sp>
        <p:nvSpPr>
          <p:cNvPr id="116" name="TextBox 115">
            <a:extLst>
              <a:ext uri="{FF2B5EF4-FFF2-40B4-BE49-F238E27FC236}">
                <a16:creationId xmlns:a16="http://schemas.microsoft.com/office/drawing/2014/main" id="{80FEEAC4-613D-4131-B8CF-046B5AED919C}"/>
              </a:ext>
            </a:extLst>
          </p:cNvPr>
          <p:cNvSpPr txBox="1"/>
          <p:nvPr/>
        </p:nvSpPr>
        <p:spPr>
          <a:xfrm>
            <a:off x="5484484" y="2709597"/>
            <a:ext cx="499029" cy="276999"/>
          </a:xfrm>
          <a:prstGeom prst="rect">
            <a:avLst/>
          </a:prstGeom>
          <a:noFill/>
        </p:spPr>
        <p:txBody>
          <a:bodyPr wrap="square" rtlCol="0">
            <a:spAutoFit/>
          </a:bodyPr>
          <a:lstStyle/>
          <a:p>
            <a:pPr algn="ctr"/>
            <a:r>
              <a:rPr lang="en-US" sz="1200" dirty="0">
                <a:latin typeface="+mj-lt"/>
              </a:rPr>
              <a:t>IN</a:t>
            </a:r>
          </a:p>
        </p:txBody>
      </p:sp>
      <p:sp>
        <p:nvSpPr>
          <p:cNvPr id="117" name="TextBox 116">
            <a:extLst>
              <a:ext uri="{FF2B5EF4-FFF2-40B4-BE49-F238E27FC236}">
                <a16:creationId xmlns:a16="http://schemas.microsoft.com/office/drawing/2014/main" id="{62731551-574A-49EF-82E0-CC2B6FE63317}"/>
              </a:ext>
            </a:extLst>
          </p:cNvPr>
          <p:cNvSpPr txBox="1"/>
          <p:nvPr/>
        </p:nvSpPr>
        <p:spPr>
          <a:xfrm>
            <a:off x="5811820" y="2648060"/>
            <a:ext cx="499029" cy="276999"/>
          </a:xfrm>
          <a:prstGeom prst="rect">
            <a:avLst/>
          </a:prstGeom>
          <a:noFill/>
        </p:spPr>
        <p:txBody>
          <a:bodyPr wrap="square" rtlCol="0">
            <a:spAutoFit/>
          </a:bodyPr>
          <a:lstStyle/>
          <a:p>
            <a:pPr algn="ctr"/>
            <a:r>
              <a:rPr lang="en-US" sz="1200" dirty="0">
                <a:latin typeface="+mj-lt"/>
              </a:rPr>
              <a:t>OH</a:t>
            </a:r>
          </a:p>
        </p:txBody>
      </p:sp>
      <p:sp>
        <p:nvSpPr>
          <p:cNvPr id="118" name="TextBox 117">
            <a:extLst>
              <a:ext uri="{FF2B5EF4-FFF2-40B4-BE49-F238E27FC236}">
                <a16:creationId xmlns:a16="http://schemas.microsoft.com/office/drawing/2014/main" id="{4676109E-AE2E-4217-8617-2EA72E03D200}"/>
              </a:ext>
            </a:extLst>
          </p:cNvPr>
          <p:cNvSpPr txBox="1"/>
          <p:nvPr/>
        </p:nvSpPr>
        <p:spPr>
          <a:xfrm>
            <a:off x="5599321" y="2172747"/>
            <a:ext cx="499029" cy="276999"/>
          </a:xfrm>
          <a:prstGeom prst="rect">
            <a:avLst/>
          </a:prstGeom>
          <a:noFill/>
        </p:spPr>
        <p:txBody>
          <a:bodyPr wrap="square" rtlCol="0">
            <a:spAutoFit/>
          </a:bodyPr>
          <a:lstStyle/>
          <a:p>
            <a:pPr algn="ctr"/>
            <a:r>
              <a:rPr lang="en-US" sz="1200" dirty="0">
                <a:latin typeface="+mj-lt"/>
              </a:rPr>
              <a:t>MI</a:t>
            </a:r>
          </a:p>
        </p:txBody>
      </p:sp>
      <p:sp>
        <p:nvSpPr>
          <p:cNvPr id="119" name="TextBox 118">
            <a:extLst>
              <a:ext uri="{FF2B5EF4-FFF2-40B4-BE49-F238E27FC236}">
                <a16:creationId xmlns:a16="http://schemas.microsoft.com/office/drawing/2014/main" id="{45D315AE-0B16-4971-BC38-1E0E9D9CD514}"/>
              </a:ext>
            </a:extLst>
          </p:cNvPr>
          <p:cNvSpPr txBox="1"/>
          <p:nvPr/>
        </p:nvSpPr>
        <p:spPr>
          <a:xfrm>
            <a:off x="6283839" y="4216221"/>
            <a:ext cx="499029" cy="276999"/>
          </a:xfrm>
          <a:prstGeom prst="rect">
            <a:avLst/>
          </a:prstGeom>
          <a:noFill/>
        </p:spPr>
        <p:txBody>
          <a:bodyPr wrap="square" rtlCol="0">
            <a:spAutoFit/>
          </a:bodyPr>
          <a:lstStyle/>
          <a:p>
            <a:pPr algn="ctr"/>
            <a:r>
              <a:rPr lang="en-US" sz="1200" dirty="0">
                <a:latin typeface="+mj-lt"/>
              </a:rPr>
              <a:t>FL</a:t>
            </a:r>
          </a:p>
        </p:txBody>
      </p:sp>
      <p:sp>
        <p:nvSpPr>
          <p:cNvPr id="120" name="TextBox 119">
            <a:extLst>
              <a:ext uri="{FF2B5EF4-FFF2-40B4-BE49-F238E27FC236}">
                <a16:creationId xmlns:a16="http://schemas.microsoft.com/office/drawing/2014/main" id="{DBC80271-C41D-4B46-9E0F-C4982DBF38DC}"/>
              </a:ext>
            </a:extLst>
          </p:cNvPr>
          <p:cNvSpPr txBox="1"/>
          <p:nvPr/>
        </p:nvSpPr>
        <p:spPr>
          <a:xfrm>
            <a:off x="6294880" y="2438627"/>
            <a:ext cx="537110" cy="276999"/>
          </a:xfrm>
          <a:prstGeom prst="rect">
            <a:avLst/>
          </a:prstGeom>
          <a:noFill/>
        </p:spPr>
        <p:txBody>
          <a:bodyPr wrap="square" rtlCol="0">
            <a:spAutoFit/>
          </a:bodyPr>
          <a:lstStyle/>
          <a:p>
            <a:pPr algn="ctr"/>
            <a:r>
              <a:rPr lang="en-US" sz="1200" dirty="0">
                <a:latin typeface="+mj-lt"/>
              </a:rPr>
              <a:t>PA</a:t>
            </a:r>
          </a:p>
        </p:txBody>
      </p:sp>
      <p:sp>
        <p:nvSpPr>
          <p:cNvPr id="121" name="TextBox 120">
            <a:extLst>
              <a:ext uri="{FF2B5EF4-FFF2-40B4-BE49-F238E27FC236}">
                <a16:creationId xmlns:a16="http://schemas.microsoft.com/office/drawing/2014/main" id="{F734C0F0-DE36-4F0B-B7DF-513A5CD2D86A}"/>
              </a:ext>
            </a:extLst>
          </p:cNvPr>
          <p:cNvSpPr txBox="1"/>
          <p:nvPr/>
        </p:nvSpPr>
        <p:spPr>
          <a:xfrm>
            <a:off x="6506917" y="2080902"/>
            <a:ext cx="499029" cy="276999"/>
          </a:xfrm>
          <a:prstGeom prst="rect">
            <a:avLst/>
          </a:prstGeom>
          <a:noFill/>
        </p:spPr>
        <p:txBody>
          <a:bodyPr wrap="square" rtlCol="0">
            <a:spAutoFit/>
          </a:bodyPr>
          <a:lstStyle/>
          <a:p>
            <a:pPr algn="ctr"/>
            <a:r>
              <a:rPr lang="en-US" sz="1200" dirty="0">
                <a:latin typeface="+mj-lt"/>
              </a:rPr>
              <a:t>NY</a:t>
            </a:r>
          </a:p>
        </p:txBody>
      </p:sp>
      <p:sp>
        <p:nvSpPr>
          <p:cNvPr id="122" name="TextBox 121">
            <a:extLst>
              <a:ext uri="{FF2B5EF4-FFF2-40B4-BE49-F238E27FC236}">
                <a16:creationId xmlns:a16="http://schemas.microsoft.com/office/drawing/2014/main" id="{7A9F44B2-53ED-4E2D-BCAF-3F990E62A431}"/>
              </a:ext>
            </a:extLst>
          </p:cNvPr>
          <p:cNvSpPr txBox="1"/>
          <p:nvPr/>
        </p:nvSpPr>
        <p:spPr>
          <a:xfrm>
            <a:off x="7427239" y="2012332"/>
            <a:ext cx="499029" cy="276999"/>
          </a:xfrm>
          <a:prstGeom prst="rect">
            <a:avLst/>
          </a:prstGeom>
          <a:noFill/>
        </p:spPr>
        <p:txBody>
          <a:bodyPr wrap="square" rtlCol="0">
            <a:spAutoFit/>
          </a:bodyPr>
          <a:lstStyle/>
          <a:p>
            <a:pPr algn="ctr"/>
            <a:r>
              <a:rPr lang="en-US" sz="1200" dirty="0">
                <a:latin typeface="+mj-lt"/>
              </a:rPr>
              <a:t>MA</a:t>
            </a:r>
          </a:p>
        </p:txBody>
      </p:sp>
      <p:cxnSp>
        <p:nvCxnSpPr>
          <p:cNvPr id="123" name="Straight Connector 122">
            <a:extLst>
              <a:ext uri="{FF2B5EF4-FFF2-40B4-BE49-F238E27FC236}">
                <a16:creationId xmlns:a16="http://schemas.microsoft.com/office/drawing/2014/main" id="{C33BA9CF-3404-421A-944A-EAD56A5AE3B2}"/>
              </a:ext>
            </a:extLst>
          </p:cNvPr>
          <p:cNvCxnSpPr>
            <a:cxnSpLocks/>
          </p:cNvCxnSpPr>
          <p:nvPr/>
        </p:nvCxnSpPr>
        <p:spPr>
          <a:xfrm>
            <a:off x="7231389" y="2141814"/>
            <a:ext cx="329542"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124" name="Straight Connector 123">
            <a:extLst>
              <a:ext uri="{FF2B5EF4-FFF2-40B4-BE49-F238E27FC236}">
                <a16:creationId xmlns:a16="http://schemas.microsoft.com/office/drawing/2014/main" id="{8F84E2C2-812E-4142-AB5C-97B80C974081}"/>
              </a:ext>
            </a:extLst>
          </p:cNvPr>
          <p:cNvCxnSpPr>
            <a:cxnSpLocks/>
          </p:cNvCxnSpPr>
          <p:nvPr/>
        </p:nvCxnSpPr>
        <p:spPr>
          <a:xfrm>
            <a:off x="7096450" y="2282247"/>
            <a:ext cx="269879" cy="40740"/>
          </a:xfrm>
          <a:prstGeom prst="line">
            <a:avLst/>
          </a:prstGeom>
          <a:ln w="12700"/>
        </p:spPr>
        <p:style>
          <a:lnRef idx="2">
            <a:schemeClr val="dk1"/>
          </a:lnRef>
          <a:fillRef idx="0">
            <a:schemeClr val="dk1"/>
          </a:fillRef>
          <a:effectRef idx="1">
            <a:schemeClr val="dk1"/>
          </a:effectRef>
          <a:fontRef idx="minor">
            <a:schemeClr val="tx1"/>
          </a:fontRef>
        </p:style>
      </p:cxnSp>
      <p:cxnSp>
        <p:nvCxnSpPr>
          <p:cNvPr id="125" name="Straight Connector 124">
            <a:extLst>
              <a:ext uri="{FF2B5EF4-FFF2-40B4-BE49-F238E27FC236}">
                <a16:creationId xmlns:a16="http://schemas.microsoft.com/office/drawing/2014/main" id="{4ECEDD04-1FB7-41CA-B0BD-D73C2EF0DB18}"/>
              </a:ext>
            </a:extLst>
          </p:cNvPr>
          <p:cNvCxnSpPr>
            <a:cxnSpLocks/>
          </p:cNvCxnSpPr>
          <p:nvPr/>
        </p:nvCxnSpPr>
        <p:spPr>
          <a:xfrm>
            <a:off x="6961582" y="2525273"/>
            <a:ext cx="346588" cy="87792"/>
          </a:xfrm>
          <a:prstGeom prst="line">
            <a:avLst/>
          </a:prstGeom>
          <a:ln w="12700"/>
        </p:spPr>
        <p:style>
          <a:lnRef idx="2">
            <a:schemeClr val="dk1"/>
          </a:lnRef>
          <a:fillRef idx="0">
            <a:schemeClr val="dk1"/>
          </a:fillRef>
          <a:effectRef idx="1">
            <a:schemeClr val="dk1"/>
          </a:effectRef>
          <a:fontRef idx="minor">
            <a:schemeClr val="tx1"/>
          </a:fontRef>
        </p:style>
      </p:cxnSp>
      <p:cxnSp>
        <p:nvCxnSpPr>
          <p:cNvPr id="126" name="Straight Connector 125">
            <a:extLst>
              <a:ext uri="{FF2B5EF4-FFF2-40B4-BE49-F238E27FC236}">
                <a16:creationId xmlns:a16="http://schemas.microsoft.com/office/drawing/2014/main" id="{8E946D53-255A-4D07-BE22-097490DDC3A1}"/>
              </a:ext>
            </a:extLst>
          </p:cNvPr>
          <p:cNvCxnSpPr>
            <a:cxnSpLocks/>
          </p:cNvCxnSpPr>
          <p:nvPr/>
        </p:nvCxnSpPr>
        <p:spPr>
          <a:xfrm>
            <a:off x="6781000" y="2689439"/>
            <a:ext cx="420991" cy="323955"/>
          </a:xfrm>
          <a:prstGeom prst="line">
            <a:avLst/>
          </a:prstGeom>
          <a:ln w="12700"/>
        </p:spPr>
        <p:style>
          <a:lnRef idx="2">
            <a:schemeClr val="dk1"/>
          </a:lnRef>
          <a:fillRef idx="0">
            <a:schemeClr val="dk1"/>
          </a:fillRef>
          <a:effectRef idx="1">
            <a:schemeClr val="dk1"/>
          </a:effectRef>
          <a:fontRef idx="minor">
            <a:schemeClr val="tx1"/>
          </a:fontRef>
        </p:style>
      </p:cxnSp>
      <p:pic>
        <p:nvPicPr>
          <p:cNvPr id="127" name="Picture 5" descr="C:\Users\adavis\AppData\Local\Microsoft\Windows\Temporary Internet Files\Content.IE5\WKLZ0BP8\fire-295163_640[1].png">
            <a:extLst>
              <a:ext uri="{FF2B5EF4-FFF2-40B4-BE49-F238E27FC236}">
                <a16:creationId xmlns:a16="http://schemas.microsoft.com/office/drawing/2014/main" id="{7C8917D0-0A52-40A1-A15D-B3A55B6B326B}"/>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2018936" y="2694222"/>
            <a:ext cx="127435" cy="203388"/>
          </a:xfrm>
          <a:prstGeom prst="rect">
            <a:avLst/>
          </a:prstGeom>
          <a:solidFill>
            <a:schemeClr val="bg1"/>
          </a:solidFill>
        </p:spPr>
      </p:pic>
      <p:pic>
        <p:nvPicPr>
          <p:cNvPr id="128" name="Picture 5" descr="C:\Users\adavis\AppData\Local\Microsoft\Windows\Temporary Internet Files\Content.IE5\WKLZ0BP8\fire-295163_640[1].png">
            <a:extLst>
              <a:ext uri="{FF2B5EF4-FFF2-40B4-BE49-F238E27FC236}">
                <a16:creationId xmlns:a16="http://schemas.microsoft.com/office/drawing/2014/main" id="{93BD0DD1-64E3-4F46-B160-C1AF0E7442FB}"/>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2414251" y="2404796"/>
            <a:ext cx="127435" cy="203388"/>
          </a:xfrm>
          <a:prstGeom prst="rect">
            <a:avLst/>
          </a:prstGeom>
          <a:solidFill>
            <a:schemeClr val="bg1"/>
          </a:solidFill>
        </p:spPr>
      </p:pic>
      <p:pic>
        <p:nvPicPr>
          <p:cNvPr id="129" name="Picture 5" descr="C:\Users\adavis\AppData\Local\Microsoft\Windows\Temporary Internet Files\Content.IE5\WKLZ0BP8\fire-295163_640[1].png">
            <a:extLst>
              <a:ext uri="{FF2B5EF4-FFF2-40B4-BE49-F238E27FC236}">
                <a16:creationId xmlns:a16="http://schemas.microsoft.com/office/drawing/2014/main" id="{B787B0CE-0C79-484F-A9C7-481901A7258D}"/>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3588801" y="2625493"/>
            <a:ext cx="127435" cy="203388"/>
          </a:xfrm>
          <a:prstGeom prst="rect">
            <a:avLst/>
          </a:prstGeom>
          <a:solidFill>
            <a:schemeClr val="bg1"/>
          </a:solidFill>
        </p:spPr>
      </p:pic>
      <p:pic>
        <p:nvPicPr>
          <p:cNvPr id="130" name="Picture 5" descr="C:\Users\adavis\AppData\Local\Microsoft\Windows\Temporary Internet Files\Content.IE5\WKLZ0BP8\fire-295163_640[1].png">
            <a:extLst>
              <a:ext uri="{FF2B5EF4-FFF2-40B4-BE49-F238E27FC236}">
                <a16:creationId xmlns:a16="http://schemas.microsoft.com/office/drawing/2014/main" id="{E3EE4657-B764-4E70-AC5B-A81AD2EFB745}"/>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2837078" y="3184465"/>
            <a:ext cx="127435" cy="203388"/>
          </a:xfrm>
          <a:prstGeom prst="rect">
            <a:avLst/>
          </a:prstGeom>
          <a:solidFill>
            <a:schemeClr val="bg1"/>
          </a:solidFill>
        </p:spPr>
      </p:pic>
      <p:pic>
        <p:nvPicPr>
          <p:cNvPr id="131" name="Picture 7" descr="C:\Users\adavis\AppData\Local\Microsoft\Windows\Temporary Internet Files\Content.IE5\IXM3F2EA\717px-Light_bulb_icon.svg[1].png">
            <a:extLst>
              <a:ext uri="{FF2B5EF4-FFF2-40B4-BE49-F238E27FC236}">
                <a16:creationId xmlns:a16="http://schemas.microsoft.com/office/drawing/2014/main" id="{340BAB13-4978-4A11-A9D5-552221D307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5962" y="3607859"/>
            <a:ext cx="127435" cy="181822"/>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5" descr="C:\Users\adavis\AppData\Local\Microsoft\Windows\Temporary Internet Files\Content.IE5\WKLZ0BP8\fire-295163_640[1].png">
            <a:extLst>
              <a:ext uri="{FF2B5EF4-FFF2-40B4-BE49-F238E27FC236}">
                <a16:creationId xmlns:a16="http://schemas.microsoft.com/office/drawing/2014/main" id="{236EF574-DDA5-4080-A5F8-088ACA365EF1}"/>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6366984" y="3998591"/>
            <a:ext cx="127435" cy="203388"/>
          </a:xfrm>
          <a:prstGeom prst="rect">
            <a:avLst/>
          </a:prstGeom>
          <a:solidFill>
            <a:schemeClr val="bg1"/>
          </a:solidFill>
        </p:spPr>
      </p:pic>
      <p:pic>
        <p:nvPicPr>
          <p:cNvPr id="133" name="Picture 5" descr="C:\Users\adavis\AppData\Local\Microsoft\Windows\Temporary Internet Files\Content.IE5\WKLZ0BP8\fire-295163_640[1].png">
            <a:extLst>
              <a:ext uri="{FF2B5EF4-FFF2-40B4-BE49-F238E27FC236}">
                <a16:creationId xmlns:a16="http://schemas.microsoft.com/office/drawing/2014/main" id="{9EC813A9-DB73-4219-BF41-572203DBE03B}"/>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5749661" y="1963132"/>
            <a:ext cx="137160" cy="218909"/>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5" descr="C:\Users\adavis\AppData\Local\Microsoft\Windows\Temporary Internet Files\Content.IE5\WKLZ0BP8\fire-295163_640[1].png">
            <a:extLst>
              <a:ext uri="{FF2B5EF4-FFF2-40B4-BE49-F238E27FC236}">
                <a16:creationId xmlns:a16="http://schemas.microsoft.com/office/drawing/2014/main" id="{F48E8320-F399-4B54-895A-13F1E1CA9B25}"/>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5664053" y="2522818"/>
            <a:ext cx="127435" cy="203388"/>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5" descr="C:\Users\adavis\AppData\Local\Microsoft\Windows\Temporary Internet Files\Content.IE5\WKLZ0BP8\fire-295163_640[1].png">
            <a:extLst>
              <a:ext uri="{FF2B5EF4-FFF2-40B4-BE49-F238E27FC236}">
                <a16:creationId xmlns:a16="http://schemas.microsoft.com/office/drawing/2014/main" id="{F34D2E98-07FE-447B-A8C7-F62D6EB647EB}"/>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5442941" y="2548116"/>
            <a:ext cx="127435" cy="203388"/>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7" descr="C:\Users\adavis\AppData\Local\Microsoft\Windows\Temporary Internet Files\Content.IE5\IXM3F2EA\717px-Light_bulb_icon.svg[1].png">
            <a:extLst>
              <a:ext uri="{FF2B5EF4-FFF2-40B4-BE49-F238E27FC236}">
                <a16:creationId xmlns:a16="http://schemas.microsoft.com/office/drawing/2014/main" id="{8E5B170F-6BAC-4806-B36E-C0B49541E6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8841" y="2558076"/>
            <a:ext cx="127435" cy="181822"/>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5" descr="C:\Users\adavis\AppData\Local\Microsoft\Windows\Temporary Internet Files\Content.IE5\WKLZ0BP8\fire-295163_640[1].png">
            <a:extLst>
              <a:ext uri="{FF2B5EF4-FFF2-40B4-BE49-F238E27FC236}">
                <a16:creationId xmlns:a16="http://schemas.microsoft.com/office/drawing/2014/main" id="{4B170CB8-8AAA-4A23-95B9-682350E11641}"/>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6116359" y="2465546"/>
            <a:ext cx="127435" cy="20338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7" descr="C:\Users\adavis\AppData\Local\Microsoft\Windows\Temporary Internet Files\Content.IE5\IXM3F2EA\717px-Light_bulb_icon.svg[1].png">
            <a:extLst>
              <a:ext uri="{FF2B5EF4-FFF2-40B4-BE49-F238E27FC236}">
                <a16:creationId xmlns:a16="http://schemas.microsoft.com/office/drawing/2014/main" id="{B080482E-3DA3-4010-8034-C9FC35AC6C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2535" y="2461631"/>
            <a:ext cx="137160" cy="195697"/>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5" descr="C:\Users\adavis\AppData\Local\Microsoft\Windows\Temporary Internet Files\Content.IE5\WKLZ0BP8\fire-295163_640[1].png">
            <a:extLst>
              <a:ext uri="{FF2B5EF4-FFF2-40B4-BE49-F238E27FC236}">
                <a16:creationId xmlns:a16="http://schemas.microsoft.com/office/drawing/2014/main" id="{4BAF55D9-EAED-484B-BF9C-C10EE0800ACF}"/>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8002551" y="2008578"/>
            <a:ext cx="127435" cy="203388"/>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7" descr="C:\Users\adavis\AppData\Local\Microsoft\Windows\Temporary Internet Files\Content.IE5\IXM3F2EA\717px-Light_bulb_icon.svg[1].png">
            <a:extLst>
              <a:ext uri="{FF2B5EF4-FFF2-40B4-BE49-F238E27FC236}">
                <a16:creationId xmlns:a16="http://schemas.microsoft.com/office/drawing/2014/main" id="{3DDB454E-63E0-45D2-82D5-74CBF6569A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8727" y="2004663"/>
            <a:ext cx="137160" cy="1956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5" descr="C:\Users\adavis\AppData\Local\Microsoft\Windows\Temporary Internet Files\Content.IE5\WKLZ0BP8\fire-295163_640[1].png">
            <a:extLst>
              <a:ext uri="{FF2B5EF4-FFF2-40B4-BE49-F238E27FC236}">
                <a16:creationId xmlns:a16="http://schemas.microsoft.com/office/drawing/2014/main" id="{1CA0212E-DBD4-49C1-9597-BEAF5034AACF}"/>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6817729" y="1961652"/>
            <a:ext cx="94859" cy="151396"/>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7" descr="C:\Users\adavis\AppData\Local\Microsoft\Windows\Temporary Internet Files\Content.IE5\IXM3F2EA\717px-Light_bulb_icon.svg[1].png">
            <a:extLst>
              <a:ext uri="{FF2B5EF4-FFF2-40B4-BE49-F238E27FC236}">
                <a16:creationId xmlns:a16="http://schemas.microsoft.com/office/drawing/2014/main" id="{059AE57F-A103-481E-8855-91B3321475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088" y="1961652"/>
            <a:ext cx="97976" cy="13979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7" descr="C:\Users\adavis\AppData\Local\Microsoft\Windows\Temporary Internet Files\Content.IE5\IXM3F2EA\717px-Light_bulb_icon.svg[1].png">
            <a:extLst>
              <a:ext uri="{FF2B5EF4-FFF2-40B4-BE49-F238E27FC236}">
                <a16:creationId xmlns:a16="http://schemas.microsoft.com/office/drawing/2014/main" id="{A588C17F-7D34-40C2-BC3D-A6FF670CA2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7618" y="2342316"/>
            <a:ext cx="98964" cy="141200"/>
          </a:xfrm>
          <a:prstGeom prst="rect">
            <a:avLst/>
          </a:prstGeom>
          <a:noFill/>
          <a:extLst>
            <a:ext uri="{909E8E84-426E-40DD-AFC4-6F175D3DCCD1}">
              <a14:hiddenFill xmlns:a14="http://schemas.microsoft.com/office/drawing/2010/main">
                <a:solidFill>
                  <a:srgbClr val="FFFFFF"/>
                </a:solidFill>
              </a14:hiddenFill>
            </a:ext>
          </a:extLst>
        </p:spPr>
      </p:pic>
      <p:sp>
        <p:nvSpPr>
          <p:cNvPr id="144" name="5-Point Star 263">
            <a:extLst>
              <a:ext uri="{FF2B5EF4-FFF2-40B4-BE49-F238E27FC236}">
                <a16:creationId xmlns:a16="http://schemas.microsoft.com/office/drawing/2014/main" id="{42B0743A-1249-4734-96E0-69FA8E07328F}"/>
              </a:ext>
            </a:extLst>
          </p:cNvPr>
          <p:cNvSpPr/>
          <p:nvPr/>
        </p:nvSpPr>
        <p:spPr>
          <a:xfrm>
            <a:off x="4484679" y="3963035"/>
            <a:ext cx="169914" cy="16241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oup 144">
            <a:extLst>
              <a:ext uri="{FF2B5EF4-FFF2-40B4-BE49-F238E27FC236}">
                <a16:creationId xmlns:a16="http://schemas.microsoft.com/office/drawing/2014/main" id="{B70C94D2-8319-4CB6-8EF1-9A327FFCFBB4}"/>
              </a:ext>
            </a:extLst>
          </p:cNvPr>
          <p:cNvGrpSpPr/>
          <p:nvPr/>
        </p:nvGrpSpPr>
        <p:grpSpPr>
          <a:xfrm>
            <a:off x="7520620" y="1716156"/>
            <a:ext cx="521639" cy="245994"/>
            <a:chOff x="8455045" y="1287989"/>
            <a:chExt cx="561446" cy="276999"/>
          </a:xfrm>
        </p:grpSpPr>
        <p:sp>
          <p:nvSpPr>
            <p:cNvPr id="146" name="TextBox 145">
              <a:extLst>
                <a:ext uri="{FF2B5EF4-FFF2-40B4-BE49-F238E27FC236}">
                  <a16:creationId xmlns:a16="http://schemas.microsoft.com/office/drawing/2014/main" id="{E97C3308-F50F-456B-BE49-7DD897B96EAB}"/>
                </a:ext>
              </a:extLst>
            </p:cNvPr>
            <p:cNvSpPr txBox="1"/>
            <p:nvPr/>
          </p:nvSpPr>
          <p:spPr>
            <a:xfrm>
              <a:off x="8455045" y="1287989"/>
              <a:ext cx="537110" cy="276999"/>
            </a:xfrm>
            <a:prstGeom prst="rect">
              <a:avLst/>
            </a:prstGeom>
            <a:noFill/>
          </p:spPr>
          <p:txBody>
            <a:bodyPr wrap="square" rtlCol="0">
              <a:spAutoFit/>
            </a:bodyPr>
            <a:lstStyle/>
            <a:p>
              <a:pPr algn="ctr"/>
              <a:r>
                <a:rPr lang="en-US" sz="1200" dirty="0">
                  <a:latin typeface="+mj-lt"/>
                </a:rPr>
                <a:t>NH</a:t>
              </a:r>
            </a:p>
          </p:txBody>
        </p:sp>
        <p:pic>
          <p:nvPicPr>
            <p:cNvPr id="147" name="Picture 7" descr="C:\Users\adavis\AppData\Local\Microsoft\Windows\Temporary Internet Files\Content.IE5\IXM3F2EA\717px-Light_bulb_icon.svg[1].png">
              <a:extLst>
                <a:ext uri="{FF2B5EF4-FFF2-40B4-BE49-F238E27FC236}">
                  <a16:creationId xmlns:a16="http://schemas.microsoft.com/office/drawing/2014/main" id="{249E6BA1-798D-4389-B2C1-C4EB498DE9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9331" y="1332856"/>
              <a:ext cx="137160" cy="19569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8" name="Straight Connector 147">
            <a:extLst>
              <a:ext uri="{FF2B5EF4-FFF2-40B4-BE49-F238E27FC236}">
                <a16:creationId xmlns:a16="http://schemas.microsoft.com/office/drawing/2014/main" id="{37C4A751-8DFA-41FA-8864-ABF1D58E7FA9}"/>
              </a:ext>
            </a:extLst>
          </p:cNvPr>
          <p:cNvCxnSpPr>
            <a:cxnSpLocks/>
          </p:cNvCxnSpPr>
          <p:nvPr/>
        </p:nvCxnSpPr>
        <p:spPr>
          <a:xfrm flipV="1">
            <a:off x="7105161" y="1896505"/>
            <a:ext cx="479558" cy="66668"/>
          </a:xfrm>
          <a:prstGeom prst="line">
            <a:avLst/>
          </a:prstGeom>
          <a:ln w="12700"/>
        </p:spPr>
        <p:style>
          <a:lnRef idx="2">
            <a:schemeClr val="dk1"/>
          </a:lnRef>
          <a:fillRef idx="0">
            <a:schemeClr val="dk1"/>
          </a:fillRef>
          <a:effectRef idx="1">
            <a:schemeClr val="dk1"/>
          </a:effectRef>
          <a:fontRef idx="minor">
            <a:schemeClr val="tx1"/>
          </a:fontRef>
        </p:style>
      </p:cxnSp>
      <p:grpSp>
        <p:nvGrpSpPr>
          <p:cNvPr id="149" name="Group 148">
            <a:extLst>
              <a:ext uri="{FF2B5EF4-FFF2-40B4-BE49-F238E27FC236}">
                <a16:creationId xmlns:a16="http://schemas.microsoft.com/office/drawing/2014/main" id="{F3E77052-2937-4077-B576-FD0BEFDDC676}"/>
              </a:ext>
            </a:extLst>
          </p:cNvPr>
          <p:cNvGrpSpPr/>
          <p:nvPr/>
        </p:nvGrpSpPr>
        <p:grpSpPr>
          <a:xfrm>
            <a:off x="7620260" y="1444192"/>
            <a:ext cx="545610" cy="245994"/>
            <a:chOff x="8423363" y="1330916"/>
            <a:chExt cx="587246" cy="276999"/>
          </a:xfrm>
        </p:grpSpPr>
        <p:sp>
          <p:nvSpPr>
            <p:cNvPr id="150" name="TextBox 149">
              <a:extLst>
                <a:ext uri="{FF2B5EF4-FFF2-40B4-BE49-F238E27FC236}">
                  <a16:creationId xmlns:a16="http://schemas.microsoft.com/office/drawing/2014/main" id="{CE3ED4F7-886B-45D0-A932-AB8557176E5F}"/>
                </a:ext>
              </a:extLst>
            </p:cNvPr>
            <p:cNvSpPr txBox="1"/>
            <p:nvPr/>
          </p:nvSpPr>
          <p:spPr>
            <a:xfrm>
              <a:off x="8423363" y="1330916"/>
              <a:ext cx="537110" cy="276999"/>
            </a:xfrm>
            <a:prstGeom prst="rect">
              <a:avLst/>
            </a:prstGeom>
            <a:noFill/>
          </p:spPr>
          <p:txBody>
            <a:bodyPr wrap="square" rtlCol="0">
              <a:spAutoFit/>
            </a:bodyPr>
            <a:lstStyle/>
            <a:p>
              <a:pPr algn="ctr"/>
              <a:r>
                <a:rPr lang="en-US" sz="1200" dirty="0">
                  <a:latin typeface="+mj-lt"/>
                </a:rPr>
                <a:t>ME</a:t>
              </a:r>
            </a:p>
          </p:txBody>
        </p:sp>
        <p:pic>
          <p:nvPicPr>
            <p:cNvPr id="151" name="Picture 7" descr="C:\Users\adavis\AppData\Local\Microsoft\Windows\Temporary Internet Files\Content.IE5\IXM3F2EA\717px-Light_bulb_icon.svg[1].png">
              <a:extLst>
                <a:ext uri="{FF2B5EF4-FFF2-40B4-BE49-F238E27FC236}">
                  <a16:creationId xmlns:a16="http://schemas.microsoft.com/office/drawing/2014/main" id="{AC9DCB39-5324-4A46-8433-2CA0AA35C9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3449" y="1371567"/>
              <a:ext cx="137160" cy="19569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52" name="Straight Connector 151">
            <a:extLst>
              <a:ext uri="{FF2B5EF4-FFF2-40B4-BE49-F238E27FC236}">
                <a16:creationId xmlns:a16="http://schemas.microsoft.com/office/drawing/2014/main" id="{33066C72-2555-4FE5-9C5D-324F5723FC50}"/>
              </a:ext>
            </a:extLst>
          </p:cNvPr>
          <p:cNvCxnSpPr/>
          <p:nvPr/>
        </p:nvCxnSpPr>
        <p:spPr>
          <a:xfrm flipV="1">
            <a:off x="7368557" y="1590532"/>
            <a:ext cx="328676" cy="1391"/>
          </a:xfrm>
          <a:prstGeom prst="line">
            <a:avLst/>
          </a:prstGeom>
          <a:ln w="12700"/>
        </p:spPr>
        <p:style>
          <a:lnRef idx="2">
            <a:schemeClr val="dk1"/>
          </a:lnRef>
          <a:fillRef idx="0">
            <a:schemeClr val="dk1"/>
          </a:fillRef>
          <a:effectRef idx="1">
            <a:schemeClr val="dk1"/>
          </a:effectRef>
          <a:fontRef idx="minor">
            <a:schemeClr val="tx1"/>
          </a:fontRef>
        </p:style>
      </p:cxnSp>
      <p:sp>
        <p:nvSpPr>
          <p:cNvPr id="153" name="TextBox 152">
            <a:extLst>
              <a:ext uri="{FF2B5EF4-FFF2-40B4-BE49-F238E27FC236}">
                <a16:creationId xmlns:a16="http://schemas.microsoft.com/office/drawing/2014/main" id="{B14458AC-7E96-4EAC-AC2B-98D6DD50B56E}"/>
              </a:ext>
            </a:extLst>
          </p:cNvPr>
          <p:cNvSpPr txBox="1"/>
          <p:nvPr/>
        </p:nvSpPr>
        <p:spPr>
          <a:xfrm>
            <a:off x="6876775" y="3174274"/>
            <a:ext cx="537110" cy="276999"/>
          </a:xfrm>
          <a:prstGeom prst="rect">
            <a:avLst/>
          </a:prstGeom>
          <a:noFill/>
        </p:spPr>
        <p:txBody>
          <a:bodyPr wrap="square" rtlCol="0">
            <a:spAutoFit/>
          </a:bodyPr>
          <a:lstStyle/>
          <a:p>
            <a:pPr algn="ctr"/>
            <a:r>
              <a:rPr lang="en-US" sz="1200" dirty="0">
                <a:latin typeface="+mj-lt"/>
              </a:rPr>
              <a:t>DC</a:t>
            </a:r>
          </a:p>
        </p:txBody>
      </p:sp>
      <p:cxnSp>
        <p:nvCxnSpPr>
          <p:cNvPr id="154" name="Straight Connector 153">
            <a:extLst>
              <a:ext uri="{FF2B5EF4-FFF2-40B4-BE49-F238E27FC236}">
                <a16:creationId xmlns:a16="http://schemas.microsoft.com/office/drawing/2014/main" id="{65585D0D-6245-4E3F-95EA-CB7AFC43FCEC}"/>
              </a:ext>
            </a:extLst>
          </p:cNvPr>
          <p:cNvCxnSpPr>
            <a:cxnSpLocks/>
            <a:endCxn id="153" idx="0"/>
          </p:cNvCxnSpPr>
          <p:nvPr/>
        </p:nvCxnSpPr>
        <p:spPr>
          <a:xfrm>
            <a:off x="6705458" y="2651548"/>
            <a:ext cx="439872" cy="522726"/>
          </a:xfrm>
          <a:prstGeom prst="line">
            <a:avLst/>
          </a:prstGeom>
          <a:ln w="12700"/>
        </p:spPr>
        <p:style>
          <a:lnRef idx="2">
            <a:schemeClr val="dk1"/>
          </a:lnRef>
          <a:fillRef idx="0">
            <a:schemeClr val="dk1"/>
          </a:fillRef>
          <a:effectRef idx="1">
            <a:schemeClr val="dk1"/>
          </a:effectRef>
          <a:fontRef idx="minor">
            <a:schemeClr val="tx1"/>
          </a:fontRef>
        </p:style>
      </p:cxnSp>
      <p:pic>
        <p:nvPicPr>
          <p:cNvPr id="155" name="Picture 7" descr="C:\Users\adavis\AppData\Local\Microsoft\Windows\Temporary Internet Files\Content.IE5\IXM3F2EA\717px-Light_bulb_icon.svg[1].png">
            <a:extLst>
              <a:ext uri="{FF2B5EF4-FFF2-40B4-BE49-F238E27FC236}">
                <a16:creationId xmlns:a16="http://schemas.microsoft.com/office/drawing/2014/main" id="{B62A2D96-C24E-4070-9B10-4C6B3340D4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1850" y="3217424"/>
            <a:ext cx="127435" cy="181822"/>
          </a:xfrm>
          <a:prstGeom prst="rect">
            <a:avLst/>
          </a:prstGeom>
          <a:noFill/>
          <a:extLst>
            <a:ext uri="{909E8E84-426E-40DD-AFC4-6F175D3DCCD1}">
              <a14:hiddenFill xmlns:a14="http://schemas.microsoft.com/office/drawing/2010/main">
                <a:solidFill>
                  <a:srgbClr val="FFFFFF"/>
                </a:solidFill>
              </a14:hiddenFill>
            </a:ext>
          </a:extLst>
        </p:spPr>
      </p:pic>
      <p:sp>
        <p:nvSpPr>
          <p:cNvPr id="156" name="TextBox 155">
            <a:extLst>
              <a:ext uri="{FF2B5EF4-FFF2-40B4-BE49-F238E27FC236}">
                <a16:creationId xmlns:a16="http://schemas.microsoft.com/office/drawing/2014/main" id="{695499D9-1458-4E12-A284-41DD6A5AD989}"/>
              </a:ext>
            </a:extLst>
          </p:cNvPr>
          <p:cNvSpPr txBox="1"/>
          <p:nvPr/>
        </p:nvSpPr>
        <p:spPr>
          <a:xfrm>
            <a:off x="7188649" y="2729410"/>
            <a:ext cx="499029" cy="276999"/>
          </a:xfrm>
          <a:prstGeom prst="rect">
            <a:avLst/>
          </a:prstGeom>
          <a:noFill/>
        </p:spPr>
        <p:txBody>
          <a:bodyPr wrap="square" rtlCol="0">
            <a:spAutoFit/>
          </a:bodyPr>
          <a:lstStyle/>
          <a:p>
            <a:pPr algn="ctr"/>
            <a:r>
              <a:rPr lang="en-US" sz="1200" dirty="0">
                <a:latin typeface="+mj-lt"/>
              </a:rPr>
              <a:t>DE</a:t>
            </a:r>
          </a:p>
        </p:txBody>
      </p:sp>
      <p:sp>
        <p:nvSpPr>
          <p:cNvPr id="157" name="TextBox 156">
            <a:extLst>
              <a:ext uri="{FF2B5EF4-FFF2-40B4-BE49-F238E27FC236}">
                <a16:creationId xmlns:a16="http://schemas.microsoft.com/office/drawing/2014/main" id="{1BFF9626-12B0-46EA-9B6F-C31B481B55E5}"/>
              </a:ext>
            </a:extLst>
          </p:cNvPr>
          <p:cNvSpPr txBox="1"/>
          <p:nvPr/>
        </p:nvSpPr>
        <p:spPr>
          <a:xfrm>
            <a:off x="7246535" y="2209914"/>
            <a:ext cx="537110" cy="276999"/>
          </a:xfrm>
          <a:prstGeom prst="rect">
            <a:avLst/>
          </a:prstGeom>
          <a:noFill/>
        </p:spPr>
        <p:txBody>
          <a:bodyPr wrap="square" rtlCol="0">
            <a:spAutoFit/>
          </a:bodyPr>
          <a:lstStyle/>
          <a:p>
            <a:pPr algn="ctr"/>
            <a:r>
              <a:rPr lang="en-US" sz="1200" dirty="0">
                <a:latin typeface="+mj-lt"/>
              </a:rPr>
              <a:t>CT</a:t>
            </a:r>
          </a:p>
        </p:txBody>
      </p:sp>
      <p:sp>
        <p:nvSpPr>
          <p:cNvPr id="158" name="TextBox 157">
            <a:extLst>
              <a:ext uri="{FF2B5EF4-FFF2-40B4-BE49-F238E27FC236}">
                <a16:creationId xmlns:a16="http://schemas.microsoft.com/office/drawing/2014/main" id="{43F4D423-C80E-4FE9-B98E-446BB3C7D72B}"/>
              </a:ext>
            </a:extLst>
          </p:cNvPr>
          <p:cNvSpPr txBox="1"/>
          <p:nvPr/>
        </p:nvSpPr>
        <p:spPr>
          <a:xfrm>
            <a:off x="7181657" y="2480611"/>
            <a:ext cx="537110" cy="276999"/>
          </a:xfrm>
          <a:prstGeom prst="rect">
            <a:avLst/>
          </a:prstGeom>
          <a:noFill/>
        </p:spPr>
        <p:txBody>
          <a:bodyPr wrap="square" rtlCol="0">
            <a:spAutoFit/>
          </a:bodyPr>
          <a:lstStyle/>
          <a:p>
            <a:pPr algn="ctr"/>
            <a:r>
              <a:rPr lang="en-US" sz="1200" dirty="0">
                <a:latin typeface="+mj-lt"/>
              </a:rPr>
              <a:t>NJ</a:t>
            </a:r>
          </a:p>
        </p:txBody>
      </p:sp>
      <p:pic>
        <p:nvPicPr>
          <p:cNvPr id="159" name="Picture 5" descr="C:\Users\adavis\AppData\Local\Microsoft\Windows\Temporary Internet Files\Content.IE5\WKLZ0BP8\fire-295163_640[1].png">
            <a:extLst>
              <a:ext uri="{FF2B5EF4-FFF2-40B4-BE49-F238E27FC236}">
                <a16:creationId xmlns:a16="http://schemas.microsoft.com/office/drawing/2014/main" id="{3DF8AFB1-EC22-4EFB-BDB1-ED5E5A4ABED6}"/>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7862036" y="2250326"/>
            <a:ext cx="127435" cy="203388"/>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7" descr="C:\Users\adavis\AppData\Local\Microsoft\Windows\Temporary Internet Files\Content.IE5\IXM3F2EA\717px-Light_bulb_icon.svg[1].png">
            <a:extLst>
              <a:ext uri="{FF2B5EF4-FFF2-40B4-BE49-F238E27FC236}">
                <a16:creationId xmlns:a16="http://schemas.microsoft.com/office/drawing/2014/main" id="{9B1BE674-905E-44C6-B1DD-09E091E29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4719" y="2522794"/>
            <a:ext cx="127435" cy="181822"/>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5" descr="C:\Users\adavis\AppData\Local\Microsoft\Windows\Temporary Internet Files\Content.IE5\WKLZ0BP8\fire-295163_640[1].png">
            <a:extLst>
              <a:ext uri="{FF2B5EF4-FFF2-40B4-BE49-F238E27FC236}">
                <a16:creationId xmlns:a16="http://schemas.microsoft.com/office/drawing/2014/main" id="{6D61E57A-512E-4D69-9819-36CAD50635EF}"/>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7664409" y="2963987"/>
            <a:ext cx="127435" cy="203388"/>
          </a:xfrm>
          <a:prstGeom prst="rect">
            <a:avLst/>
          </a:prstGeom>
          <a:noFill/>
          <a:extLst>
            <a:ext uri="{909E8E84-426E-40DD-AFC4-6F175D3DCCD1}">
              <a14:hiddenFill xmlns:a14="http://schemas.microsoft.com/office/drawing/2010/main">
                <a:solidFill>
                  <a:srgbClr val="FFFFFF"/>
                </a:solidFill>
              </a14:hiddenFill>
            </a:ext>
          </a:extLst>
        </p:spPr>
      </p:pic>
      <p:cxnSp>
        <p:nvCxnSpPr>
          <p:cNvPr id="164" name="Straight Connector 163">
            <a:extLst>
              <a:ext uri="{FF2B5EF4-FFF2-40B4-BE49-F238E27FC236}">
                <a16:creationId xmlns:a16="http://schemas.microsoft.com/office/drawing/2014/main" id="{D552AF46-35B3-4678-A261-D23342AB81C9}"/>
              </a:ext>
            </a:extLst>
          </p:cNvPr>
          <p:cNvCxnSpPr>
            <a:cxnSpLocks/>
          </p:cNvCxnSpPr>
          <p:nvPr/>
        </p:nvCxnSpPr>
        <p:spPr>
          <a:xfrm>
            <a:off x="6923474" y="2735301"/>
            <a:ext cx="403338" cy="102932"/>
          </a:xfrm>
          <a:prstGeom prst="line">
            <a:avLst/>
          </a:prstGeom>
          <a:ln w="12700"/>
        </p:spPr>
        <p:style>
          <a:lnRef idx="2">
            <a:schemeClr val="dk1"/>
          </a:lnRef>
          <a:fillRef idx="0">
            <a:schemeClr val="dk1"/>
          </a:fillRef>
          <a:effectRef idx="1">
            <a:schemeClr val="dk1"/>
          </a:effectRef>
          <a:fontRef idx="minor">
            <a:schemeClr val="tx1"/>
          </a:fontRef>
        </p:style>
      </p:cxnSp>
      <p:pic>
        <p:nvPicPr>
          <p:cNvPr id="165" name="Picture 7" descr="C:\Users\adavis\AppData\Local\Microsoft\Windows\Temporary Internet Files\Content.IE5\IXM3F2EA\717px-Light_bulb_icon.svg[1].png">
            <a:extLst>
              <a:ext uri="{FF2B5EF4-FFF2-40B4-BE49-F238E27FC236}">
                <a16:creationId xmlns:a16="http://schemas.microsoft.com/office/drawing/2014/main" id="{C7FDB8FE-A492-44BA-A749-A73F860E86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934" y="2270198"/>
            <a:ext cx="127435" cy="181822"/>
          </a:xfrm>
          <a:prstGeom prst="rect">
            <a:avLst/>
          </a:prstGeom>
          <a:noFill/>
          <a:extLst>
            <a:ext uri="{909E8E84-426E-40DD-AFC4-6F175D3DCCD1}">
              <a14:hiddenFill xmlns:a14="http://schemas.microsoft.com/office/drawing/2010/main">
                <a:solidFill>
                  <a:srgbClr val="FFFFFF"/>
                </a:solidFill>
              </a14:hiddenFill>
            </a:ext>
          </a:extLst>
        </p:spPr>
      </p:pic>
      <p:sp>
        <p:nvSpPr>
          <p:cNvPr id="166" name="TextBox 165">
            <a:extLst>
              <a:ext uri="{FF2B5EF4-FFF2-40B4-BE49-F238E27FC236}">
                <a16:creationId xmlns:a16="http://schemas.microsoft.com/office/drawing/2014/main" id="{694E7757-8A64-4CD8-A61D-083E17EDB831}"/>
              </a:ext>
            </a:extLst>
          </p:cNvPr>
          <p:cNvSpPr txBox="1"/>
          <p:nvPr/>
        </p:nvSpPr>
        <p:spPr>
          <a:xfrm>
            <a:off x="7096425" y="2957714"/>
            <a:ext cx="499029" cy="276999"/>
          </a:xfrm>
          <a:prstGeom prst="rect">
            <a:avLst/>
          </a:prstGeom>
          <a:noFill/>
        </p:spPr>
        <p:txBody>
          <a:bodyPr wrap="square" rtlCol="0">
            <a:spAutoFit/>
          </a:bodyPr>
          <a:lstStyle/>
          <a:p>
            <a:pPr algn="ctr"/>
            <a:r>
              <a:rPr lang="en-US" sz="1200" dirty="0">
                <a:latin typeface="+mj-lt"/>
              </a:rPr>
              <a:t>MD</a:t>
            </a:r>
          </a:p>
        </p:txBody>
      </p:sp>
      <p:pic>
        <p:nvPicPr>
          <p:cNvPr id="167" name="Picture 5" descr="C:\Users\adavis\AppData\Local\Microsoft\Windows\Temporary Internet Files\Content.IE5\WKLZ0BP8\fire-295163_640[1].png">
            <a:extLst>
              <a:ext uri="{FF2B5EF4-FFF2-40B4-BE49-F238E27FC236}">
                <a16:creationId xmlns:a16="http://schemas.microsoft.com/office/drawing/2014/main" id="{EB6DF523-B904-4A1A-87FC-8A46F6162164}"/>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7742344" y="2505231"/>
            <a:ext cx="127435" cy="203388"/>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7" descr="C:\Users\adavis\AppData\Local\Microsoft\Windows\Temporary Internet Files\Content.IE5\IXM3F2EA\717px-Light_bulb_icon.svg[1].png">
            <a:extLst>
              <a:ext uri="{FF2B5EF4-FFF2-40B4-BE49-F238E27FC236}">
                <a16:creationId xmlns:a16="http://schemas.microsoft.com/office/drawing/2014/main" id="{38646091-2AD0-4808-AE1E-DB78B6DFE0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7235" y="2749922"/>
            <a:ext cx="127435" cy="181822"/>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7" descr="C:\Users\adavis\AppData\Local\Microsoft\Windows\Temporary Internet Files\Content.IE5\IXM3F2EA\717px-Light_bulb_icon.svg[1].png">
            <a:extLst>
              <a:ext uri="{FF2B5EF4-FFF2-40B4-BE49-F238E27FC236}">
                <a16:creationId xmlns:a16="http://schemas.microsoft.com/office/drawing/2014/main" id="{A8BB6F97-216C-4FDC-AF24-3283A5E54B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8380" y="2969815"/>
            <a:ext cx="137160" cy="195697"/>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5" descr="C:\Users\adavis\AppData\Local\Microsoft\Windows\Temporary Internet Files\Content.IE5\WKLZ0BP8\fire-295163_640[1].png">
            <a:extLst>
              <a:ext uri="{FF2B5EF4-FFF2-40B4-BE49-F238E27FC236}">
                <a16:creationId xmlns:a16="http://schemas.microsoft.com/office/drawing/2014/main" id="{FF8C78E3-3A20-45D0-9114-7A15AF399C7C}"/>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6576396" y="2330575"/>
            <a:ext cx="108001" cy="172371"/>
          </a:xfrm>
          <a:prstGeom prst="rect">
            <a:avLst/>
          </a:prstGeom>
          <a:noFill/>
          <a:extLst>
            <a:ext uri="{909E8E84-426E-40DD-AFC4-6F175D3DCCD1}">
              <a14:hiddenFill xmlns:a14="http://schemas.microsoft.com/office/drawing/2010/main">
                <a:solidFill>
                  <a:srgbClr val="FFFFFF"/>
                </a:solidFill>
              </a14:hiddenFill>
            </a:ext>
          </a:extLst>
        </p:spPr>
      </p:pic>
      <p:sp>
        <p:nvSpPr>
          <p:cNvPr id="171" name="Rectangle 170">
            <a:extLst>
              <a:ext uri="{FF2B5EF4-FFF2-40B4-BE49-F238E27FC236}">
                <a16:creationId xmlns:a16="http://schemas.microsoft.com/office/drawing/2014/main" id="{02E138AF-5337-4C88-AD72-4151CBF4A464}"/>
              </a:ext>
            </a:extLst>
          </p:cNvPr>
          <p:cNvSpPr/>
          <p:nvPr/>
        </p:nvSpPr>
        <p:spPr>
          <a:xfrm>
            <a:off x="1222498" y="5119327"/>
            <a:ext cx="176763" cy="117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cs typeface="Arial" panose="020B0604020202020204" pitchFamily="34" charset="0"/>
            </a:endParaRPr>
          </a:p>
        </p:txBody>
      </p:sp>
      <p:sp>
        <p:nvSpPr>
          <p:cNvPr id="172" name="Rectangle 171">
            <a:extLst>
              <a:ext uri="{FF2B5EF4-FFF2-40B4-BE49-F238E27FC236}">
                <a16:creationId xmlns:a16="http://schemas.microsoft.com/office/drawing/2014/main" id="{730A5A2C-4999-471F-91A7-D955905C273C}"/>
              </a:ext>
            </a:extLst>
          </p:cNvPr>
          <p:cNvSpPr/>
          <p:nvPr/>
        </p:nvSpPr>
        <p:spPr>
          <a:xfrm>
            <a:off x="1225459" y="5314937"/>
            <a:ext cx="176763" cy="117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cs typeface="Arial" panose="020B0604020202020204" pitchFamily="34" charset="0"/>
            </a:endParaRPr>
          </a:p>
        </p:txBody>
      </p:sp>
      <p:sp>
        <p:nvSpPr>
          <p:cNvPr id="174" name="Rectangle 173">
            <a:extLst>
              <a:ext uri="{FF2B5EF4-FFF2-40B4-BE49-F238E27FC236}">
                <a16:creationId xmlns:a16="http://schemas.microsoft.com/office/drawing/2014/main" id="{C8AFAE25-04E5-441E-955A-0C7DB48EEB00}"/>
              </a:ext>
            </a:extLst>
          </p:cNvPr>
          <p:cNvSpPr/>
          <p:nvPr/>
        </p:nvSpPr>
        <p:spPr>
          <a:xfrm>
            <a:off x="1222498" y="5515961"/>
            <a:ext cx="176763" cy="1178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cs typeface="Arial" panose="020B0604020202020204" pitchFamily="34" charset="0"/>
            </a:endParaRPr>
          </a:p>
        </p:txBody>
      </p:sp>
      <p:sp>
        <p:nvSpPr>
          <p:cNvPr id="175" name="Rectangle 174">
            <a:extLst>
              <a:ext uri="{FF2B5EF4-FFF2-40B4-BE49-F238E27FC236}">
                <a16:creationId xmlns:a16="http://schemas.microsoft.com/office/drawing/2014/main" id="{D02E8102-A106-40F9-8B2D-0FE8A6731310}"/>
              </a:ext>
            </a:extLst>
          </p:cNvPr>
          <p:cNvSpPr/>
          <p:nvPr/>
        </p:nvSpPr>
        <p:spPr>
          <a:xfrm>
            <a:off x="1222498" y="5714724"/>
            <a:ext cx="176763" cy="1178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cs typeface="Arial" panose="020B0604020202020204" pitchFamily="34" charset="0"/>
            </a:endParaRPr>
          </a:p>
        </p:txBody>
      </p:sp>
      <p:grpSp>
        <p:nvGrpSpPr>
          <p:cNvPr id="160" name="Group 159">
            <a:extLst>
              <a:ext uri="{FF2B5EF4-FFF2-40B4-BE49-F238E27FC236}">
                <a16:creationId xmlns:a16="http://schemas.microsoft.com/office/drawing/2014/main" id="{385A62E2-C2CF-4AEE-8924-A47E6EB9D5BF}"/>
              </a:ext>
            </a:extLst>
          </p:cNvPr>
          <p:cNvGrpSpPr/>
          <p:nvPr/>
        </p:nvGrpSpPr>
        <p:grpSpPr>
          <a:xfrm>
            <a:off x="1695993" y="4124247"/>
            <a:ext cx="2815690" cy="246221"/>
            <a:chOff x="1526339" y="4240404"/>
            <a:chExt cx="2815690" cy="246221"/>
          </a:xfrm>
        </p:grpSpPr>
        <p:sp>
          <p:nvSpPr>
            <p:cNvPr id="163" name="TextBox 162">
              <a:extLst>
                <a:ext uri="{FF2B5EF4-FFF2-40B4-BE49-F238E27FC236}">
                  <a16:creationId xmlns:a16="http://schemas.microsoft.com/office/drawing/2014/main" id="{CEC6F161-0131-4E87-A05D-58843A2E21AE}"/>
                </a:ext>
              </a:extLst>
            </p:cNvPr>
            <p:cNvSpPr txBox="1"/>
            <p:nvPr/>
          </p:nvSpPr>
          <p:spPr>
            <a:xfrm>
              <a:off x="1598829" y="4240404"/>
              <a:ext cx="2743200" cy="246221"/>
            </a:xfrm>
            <a:prstGeom prst="rect">
              <a:avLst/>
            </a:prstGeom>
            <a:noFill/>
          </p:spPr>
          <p:txBody>
            <a:bodyPr wrap="square" rtlCol="0">
              <a:spAutoFit/>
            </a:bodyPr>
            <a:lstStyle/>
            <a:p>
              <a:r>
                <a:rPr lang="en-US" sz="1000" dirty="0">
                  <a:latin typeface="+mj-lt"/>
                  <a:cs typeface="Arial" panose="020B0604020202020204" pitchFamily="34" charset="0"/>
                </a:rPr>
                <a:t>Electricity        Natural Gas</a:t>
              </a:r>
            </a:p>
          </p:txBody>
        </p:sp>
        <p:pic>
          <p:nvPicPr>
            <p:cNvPr id="176" name="Picture 7" descr="C:\Users\adavis\AppData\Local\Microsoft\Windows\Temporary Internet Files\Content.IE5\IXM3F2EA\717px-Light_bulb_icon.svg[1].png">
              <a:extLst>
                <a:ext uri="{FF2B5EF4-FFF2-40B4-BE49-F238E27FC236}">
                  <a16:creationId xmlns:a16="http://schemas.microsoft.com/office/drawing/2014/main" id="{7D70131B-9EFE-488F-A5BC-3EFC093F5E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6339" y="4273371"/>
              <a:ext cx="137160" cy="195697"/>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5" descr="C:\Users\adavis\AppData\Local\Microsoft\Windows\Temporary Internet Files\Content.IE5\WKLZ0BP8\fire-295163_640[1].png">
              <a:extLst>
                <a:ext uri="{FF2B5EF4-FFF2-40B4-BE49-F238E27FC236}">
                  <a16:creationId xmlns:a16="http://schemas.microsoft.com/office/drawing/2014/main" id="{DD0BD558-9631-4136-A629-F907B44A7CD1}"/>
                </a:ext>
              </a:extLst>
            </p:cNvPr>
            <p:cNvPicPr>
              <a:picLocks noChangeAspect="1" noChangeArrowheads="1"/>
            </p:cNvPicPr>
            <p:nvPr/>
          </p:nvPicPr>
          <p:blipFill>
            <a:blip r:embed="rId3" cstate="print">
              <a:duotone>
                <a:prstClr val="black"/>
                <a:srgbClr val="0000FF">
                  <a:tint val="45000"/>
                  <a:satMod val="400000"/>
                </a:srgbClr>
              </a:duotone>
              <a:extLst>
                <a:ext uri="{28A0092B-C50C-407E-A947-70E740481C1C}">
                  <a14:useLocalDpi xmlns:a14="http://schemas.microsoft.com/office/drawing/2010/main" val="0"/>
                </a:ext>
              </a:extLst>
            </a:blip>
            <a:srcRect/>
            <a:stretch>
              <a:fillRect/>
            </a:stretch>
          </p:blipFill>
          <p:spPr bwMode="auto">
            <a:xfrm>
              <a:off x="2343809" y="4250159"/>
              <a:ext cx="137160" cy="21890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23A38CC4-9B6C-45A0-87A8-BB0A00ACFA1C}"/>
              </a:ext>
            </a:extLst>
          </p:cNvPr>
          <p:cNvPicPr>
            <a:picLocks noChangeAspect="1"/>
          </p:cNvPicPr>
          <p:nvPr/>
        </p:nvPicPr>
        <p:blipFill>
          <a:blip r:embed="rId5"/>
          <a:stretch>
            <a:fillRect/>
          </a:stretch>
        </p:blipFill>
        <p:spPr>
          <a:xfrm>
            <a:off x="1533835" y="4658572"/>
            <a:ext cx="6525528" cy="1417652"/>
          </a:xfrm>
          <a:prstGeom prst="rect">
            <a:avLst/>
          </a:prstGeom>
        </p:spPr>
      </p:pic>
    </p:spTree>
    <p:extLst>
      <p:ext uri="{BB962C8B-B14F-4D97-AF65-F5344CB8AC3E}">
        <p14:creationId xmlns:p14="http://schemas.microsoft.com/office/powerpoint/2010/main" val="231541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6</a:t>
            </a:fld>
            <a:endParaRPr lang="en-US" sz="1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13" name="Title 2">
            <a:extLst>
              <a:ext uri="{FF2B5EF4-FFF2-40B4-BE49-F238E27FC236}">
                <a16:creationId xmlns:a16="http://schemas.microsoft.com/office/drawing/2014/main" id="{26401381-A4ED-482A-8E44-3A1CE7DBF7A8}"/>
              </a:ext>
            </a:extLst>
          </p:cNvPr>
          <p:cNvSpPr txBox="1">
            <a:spLocks/>
          </p:cNvSpPr>
          <p:nvPr/>
        </p:nvSpPr>
        <p:spPr>
          <a:xfrm>
            <a:off x="708580" y="492679"/>
            <a:ext cx="8050492" cy="831085"/>
          </a:xfrm>
          <a:prstGeom prst="rect">
            <a:avLst/>
          </a:prstGeom>
          <a:ln w="19050">
            <a:noFill/>
          </a:ln>
        </p:spPr>
        <p:txBody>
          <a:bodyPr vert="horz" lIns="91440" tIns="45720" rIns="91440" bIns="45720" rtlCol="0" anchor="ctr">
            <a:noAutofit/>
          </a:bodyPr>
          <a:lstStyle>
            <a:lvl1pPr algn="l" defTabSz="685766" rtl="0" eaLnBrk="1" latinLnBrk="0" hangingPunct="1">
              <a:lnSpc>
                <a:spcPct val="90000"/>
              </a:lnSpc>
              <a:spcBef>
                <a:spcPct val="0"/>
              </a:spcBef>
              <a:buNone/>
              <a:defRPr sz="3300" kern="1200">
                <a:solidFill>
                  <a:schemeClr val="tx1"/>
                </a:solidFill>
                <a:latin typeface="+mj-lt"/>
                <a:ea typeface="+mj-ea"/>
                <a:cs typeface="+mj-cs"/>
              </a:defRPr>
            </a:lvl1pPr>
          </a:lstStyle>
          <a:p>
            <a:r>
              <a:rPr lang="en-US" sz="2600" dirty="0">
                <a:solidFill>
                  <a:srgbClr val="00702C"/>
                </a:solidFill>
              </a:rPr>
              <a:t>Via Renewables Recent Developments</a:t>
            </a:r>
          </a:p>
        </p:txBody>
      </p:sp>
      <p:sp>
        <p:nvSpPr>
          <p:cNvPr id="14" name="Content Placeholder 3">
            <a:extLst>
              <a:ext uri="{FF2B5EF4-FFF2-40B4-BE49-F238E27FC236}">
                <a16:creationId xmlns:a16="http://schemas.microsoft.com/office/drawing/2014/main" id="{40254891-796C-46C2-B95C-4AAE599B5715}"/>
              </a:ext>
            </a:extLst>
          </p:cNvPr>
          <p:cNvSpPr txBox="1">
            <a:spLocks/>
          </p:cNvSpPr>
          <p:nvPr/>
        </p:nvSpPr>
        <p:spPr>
          <a:xfrm>
            <a:off x="609600" y="1066800"/>
            <a:ext cx="4480366" cy="4648200"/>
          </a:xfrm>
          <a:prstGeom prst="rect">
            <a:avLst/>
          </a:prstGeom>
        </p:spPr>
        <p:txBody>
          <a:bodyPr vert="horz" lIns="91440" tIns="45720" rIns="91440" bIns="45720" rtlCol="0">
            <a:normAutofit fontScale="92500" lnSpcReduction="10000"/>
          </a:bodyPr>
          <a:lst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a:p>
            <a:pPr>
              <a:buFont typeface="Wingdings" panose="05000000000000000000" pitchFamily="2" charset="2"/>
              <a:buChar char="§"/>
            </a:pPr>
            <a:r>
              <a:rPr lang="en-US" dirty="0"/>
              <a:t>Fourth Quarter Results</a:t>
            </a:r>
          </a:p>
          <a:p>
            <a:pPr lvl="1">
              <a:buFont typeface="Wingdings" panose="05000000000000000000" pitchFamily="2" charset="2"/>
              <a:buChar char="§"/>
            </a:pPr>
            <a:r>
              <a:rPr lang="en-US" sz="1900" dirty="0"/>
              <a:t>Achieved $11.6MM in Adjusted EBITDA</a:t>
            </a:r>
          </a:p>
          <a:p>
            <a:pPr lvl="1">
              <a:buFont typeface="Wingdings" panose="05000000000000000000" pitchFamily="2" charset="2"/>
              <a:buChar char="§"/>
            </a:pPr>
            <a:r>
              <a:rPr lang="en-US" sz="1900" dirty="0"/>
              <a:t>Continued year over year G&amp;A savings </a:t>
            </a:r>
          </a:p>
          <a:p>
            <a:pPr marL="457200" lvl="1" indent="0">
              <a:buFont typeface="Arial" panose="020B0604020202020204" pitchFamily="34" charset="0"/>
              <a:buNone/>
            </a:pPr>
            <a:endParaRPr lang="en-US" sz="1700" dirty="0"/>
          </a:p>
          <a:p>
            <a:pPr>
              <a:buFont typeface="Wingdings" panose="05000000000000000000" pitchFamily="2" charset="2"/>
              <a:buChar char="§"/>
            </a:pPr>
            <a:r>
              <a:rPr lang="en-US" dirty="0"/>
              <a:t>Acquisition Developments</a:t>
            </a:r>
          </a:p>
          <a:p>
            <a:pPr lvl="1">
              <a:buFont typeface="Wingdings" panose="05000000000000000000" pitchFamily="2" charset="2"/>
              <a:buChar char="§"/>
            </a:pPr>
            <a:r>
              <a:rPr lang="en-US" sz="1900" dirty="0"/>
              <a:t>Successfully completed onboarding the majority of our acquired customers</a:t>
            </a:r>
          </a:p>
          <a:p>
            <a:pPr marL="342883" lvl="1" indent="0">
              <a:buNone/>
            </a:pPr>
            <a:endParaRPr lang="en-US" sz="1900" dirty="0"/>
          </a:p>
          <a:p>
            <a:pPr>
              <a:buFont typeface="Wingdings" panose="05000000000000000000" pitchFamily="2" charset="2"/>
              <a:buChar char="§"/>
            </a:pPr>
            <a:r>
              <a:rPr lang="en-US" dirty="0"/>
              <a:t>Senior Credit Facility Amended &amp; Extended</a:t>
            </a:r>
          </a:p>
          <a:p>
            <a:pPr lvl="1">
              <a:buFont typeface="Wingdings" panose="05000000000000000000" pitchFamily="2" charset="2"/>
              <a:buChar char="§"/>
            </a:pPr>
            <a:r>
              <a:rPr lang="en-US" sz="1900" dirty="0"/>
              <a:t>Maturity date extended to </a:t>
            </a:r>
            <a:br>
              <a:rPr lang="en-US" sz="1900" dirty="0"/>
            </a:br>
            <a:r>
              <a:rPr lang="en-US" sz="1900" dirty="0"/>
              <a:t>October 13, 2023</a:t>
            </a:r>
          </a:p>
          <a:p>
            <a:pPr lvl="1">
              <a:buFont typeface="Wingdings" panose="05000000000000000000" pitchFamily="2" charset="2"/>
              <a:buChar char="§"/>
            </a:pPr>
            <a:r>
              <a:rPr lang="en-US" sz="1900" dirty="0"/>
              <a:t>Includes new Acquisition Line</a:t>
            </a:r>
          </a:p>
          <a:p>
            <a:pPr lvl="1">
              <a:buFont typeface="Wingdings" panose="05000000000000000000" pitchFamily="2" charset="2"/>
              <a:buChar char="§"/>
            </a:pPr>
            <a:endParaRPr lang="en-US" sz="1900" dirty="0">
              <a:highlight>
                <a:srgbClr val="FFFF00"/>
              </a:highlight>
            </a:endParaRPr>
          </a:p>
          <a:p>
            <a:pPr marL="457200" lvl="1" indent="0">
              <a:buFont typeface="Arial" panose="020B0604020202020204" pitchFamily="34" charset="0"/>
              <a:buNone/>
            </a:pPr>
            <a:endParaRPr lang="en-US" sz="1900" dirty="0"/>
          </a:p>
          <a:p>
            <a:pPr lvl="1">
              <a:buFont typeface="Wingdings" panose="05000000000000000000" pitchFamily="2" charset="2"/>
              <a:buChar char="§"/>
            </a:pPr>
            <a:endParaRPr lang="en-US" sz="1900" dirty="0"/>
          </a:p>
          <a:p>
            <a:pPr lvl="1">
              <a:buFont typeface="Wingdings" panose="05000000000000000000" pitchFamily="2" charset="2"/>
              <a:buChar char="§"/>
            </a:pPr>
            <a:endParaRPr lang="en-US" sz="1900" dirty="0"/>
          </a:p>
          <a:p>
            <a:pPr marL="457200" lvl="1" indent="0">
              <a:buFont typeface="Arial" panose="020B0604020202020204" pitchFamily="34" charset="0"/>
              <a:buNone/>
            </a:pPr>
            <a:endParaRPr lang="en-US" sz="1900" dirty="0"/>
          </a:p>
          <a:p>
            <a:pPr>
              <a:buFont typeface="Wingdings" panose="05000000000000000000" pitchFamily="2" charset="2"/>
              <a:buChar char="§"/>
            </a:pPr>
            <a:endParaRPr lang="en-US" dirty="0">
              <a:solidFill>
                <a:srgbClr val="FF0000"/>
              </a:solidFill>
            </a:endParaRPr>
          </a:p>
        </p:txBody>
      </p:sp>
      <p:sp>
        <p:nvSpPr>
          <p:cNvPr id="18" name="Rectangle 17">
            <a:extLst>
              <a:ext uri="{FF2B5EF4-FFF2-40B4-BE49-F238E27FC236}">
                <a16:creationId xmlns:a16="http://schemas.microsoft.com/office/drawing/2014/main" id="{E96C4D64-5AC8-45D2-9B30-7A7ED02EA43B}"/>
              </a:ext>
            </a:extLst>
          </p:cNvPr>
          <p:cNvSpPr/>
          <p:nvPr/>
        </p:nvSpPr>
        <p:spPr>
          <a:xfrm>
            <a:off x="5429865" y="1748498"/>
            <a:ext cx="3276600" cy="3124200"/>
          </a:xfrm>
          <a:prstGeom prst="rect">
            <a:avLst/>
          </a:prstGeom>
          <a:solidFill>
            <a:schemeClr val="bg1"/>
          </a:solidFill>
          <a:ln>
            <a:solidFill>
              <a:srgbClr val="6C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35EB1E81-6A12-492F-AF75-6FBD1F4FE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550" y="3996398"/>
            <a:ext cx="2575016" cy="651802"/>
          </a:xfrm>
          <a:prstGeom prst="rect">
            <a:avLst/>
          </a:prstGeom>
        </p:spPr>
      </p:pic>
      <p:pic>
        <p:nvPicPr>
          <p:cNvPr id="20" name="Picture 2" descr="https://www.verdeenergy.com/Content/images/logo.png">
            <a:extLst>
              <a:ext uri="{FF2B5EF4-FFF2-40B4-BE49-F238E27FC236}">
                <a16:creationId xmlns:a16="http://schemas.microsoft.com/office/drawing/2014/main" id="{55A15BDB-6DE1-4CAC-90FF-47C84335E4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7472" y="3310598"/>
            <a:ext cx="2151645" cy="6518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spark_logo_dkbg.png">
            <a:extLst>
              <a:ext uri="{FF2B5EF4-FFF2-40B4-BE49-F238E27FC236}">
                <a16:creationId xmlns:a16="http://schemas.microsoft.com/office/drawing/2014/main" id="{8FA17E42-D091-4A24-9E43-26D360FED2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4215" y="1921895"/>
            <a:ext cx="3165026" cy="665155"/>
          </a:xfrm>
          <a:prstGeom prst="rect">
            <a:avLst/>
          </a:prstGeom>
          <a:blipFill rotWithShape="1">
            <a:blip r:embed="rId6"/>
            <a:stretch>
              <a:fillRect/>
            </a:stretch>
          </a:blipFill>
        </p:spPr>
      </p:pic>
      <p:pic>
        <p:nvPicPr>
          <p:cNvPr id="22" name="Picture 21">
            <a:extLst>
              <a:ext uri="{FF2B5EF4-FFF2-40B4-BE49-F238E27FC236}">
                <a16:creationId xmlns:a16="http://schemas.microsoft.com/office/drawing/2014/main" id="{40F4FB48-27C7-40DB-9A22-34DAC4A1DADF}"/>
              </a:ext>
            </a:extLst>
          </p:cNvPr>
          <p:cNvPicPr>
            <a:picLocks noChangeAspect="1"/>
          </p:cNvPicPr>
          <p:nvPr/>
        </p:nvPicPr>
        <p:blipFill rotWithShape="1">
          <a:blip r:embed="rId7">
            <a:extLst>
              <a:ext uri="{28A0092B-C50C-407E-A947-70E740481C1C}">
                <a14:useLocalDpi xmlns:a14="http://schemas.microsoft.com/office/drawing/2010/main" val="0"/>
              </a:ext>
            </a:extLst>
          </a:blip>
          <a:srcRect l="2951" t="2930" r="1871" b="48691"/>
          <a:stretch/>
        </p:blipFill>
        <p:spPr>
          <a:xfrm>
            <a:off x="6234630" y="2587050"/>
            <a:ext cx="1688856" cy="829394"/>
          </a:xfrm>
          <a:prstGeom prst="rect">
            <a:avLst/>
          </a:prstGeom>
        </p:spPr>
      </p:pic>
    </p:spTree>
    <p:extLst>
      <p:ext uri="{BB962C8B-B14F-4D97-AF65-F5344CB8AC3E}">
        <p14:creationId xmlns:p14="http://schemas.microsoft.com/office/powerpoint/2010/main" val="427054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7</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xfrm>
            <a:off x="556181" y="633268"/>
            <a:ext cx="8050492" cy="546079"/>
          </a:xfrm>
          <a:prstGeom prst="rect">
            <a:avLst/>
          </a:prstGeom>
          <a:ln w="19050">
            <a:noFill/>
          </a:ln>
        </p:spPr>
        <p:txBody>
          <a:bodyPr>
            <a:noAutofit/>
          </a:bodyPr>
          <a:lstStyle/>
          <a:p>
            <a:r>
              <a:rPr lang="en-US" sz="2600" dirty="0"/>
              <a:t>Opportunities for Organic Growth</a:t>
            </a:r>
          </a:p>
        </p:txBody>
      </p:sp>
      <p:sp>
        <p:nvSpPr>
          <p:cNvPr id="5" name="Rectangle 4">
            <a:extLst>
              <a:ext uri="{FF2B5EF4-FFF2-40B4-BE49-F238E27FC236}">
                <a16:creationId xmlns:a16="http://schemas.microsoft.com/office/drawing/2014/main" id="{678567AF-D9D8-4430-8C8A-D77037DE4F28}"/>
              </a:ext>
            </a:extLst>
          </p:cNvPr>
          <p:cNvSpPr/>
          <p:nvPr/>
        </p:nvSpPr>
        <p:spPr>
          <a:xfrm>
            <a:off x="556180" y="1133010"/>
            <a:ext cx="8050493" cy="4571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8A5AB42-EE55-47C3-9B43-6E736E28763F}"/>
              </a:ext>
            </a:extLst>
          </p:cNvPr>
          <p:cNvSpPr/>
          <p:nvPr/>
        </p:nvSpPr>
        <p:spPr>
          <a:xfrm>
            <a:off x="556181" y="6074623"/>
            <a:ext cx="7959170" cy="118787"/>
          </a:xfrm>
          <a:prstGeom prst="rect">
            <a:avLst/>
          </a:prstGeom>
          <a:solidFill>
            <a:srgbClr val="0A5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graphicFrame>
        <p:nvGraphicFramePr>
          <p:cNvPr id="13" name="Chart 12">
            <a:extLst>
              <a:ext uri="{FF2B5EF4-FFF2-40B4-BE49-F238E27FC236}">
                <a16:creationId xmlns:a16="http://schemas.microsoft.com/office/drawing/2014/main" id="{0408F794-9B41-4897-8FE6-D92959ABAC2E}"/>
              </a:ext>
            </a:extLst>
          </p:cNvPr>
          <p:cNvGraphicFramePr/>
          <p:nvPr>
            <p:extLst>
              <p:ext uri="{D42A27DB-BD31-4B8C-83A1-F6EECF244321}">
                <p14:modId xmlns:p14="http://schemas.microsoft.com/office/powerpoint/2010/main" val="184190640"/>
              </p:ext>
            </p:extLst>
          </p:nvPr>
        </p:nvGraphicFramePr>
        <p:xfrm>
          <a:off x="342900" y="1203811"/>
          <a:ext cx="18288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27F72666-1BD1-44B2-84F6-BB65CD2B7444}"/>
              </a:ext>
            </a:extLst>
          </p:cNvPr>
          <p:cNvGraphicFramePr/>
          <p:nvPr>
            <p:extLst>
              <p:ext uri="{D42A27DB-BD31-4B8C-83A1-F6EECF244321}">
                <p14:modId xmlns:p14="http://schemas.microsoft.com/office/powerpoint/2010/main" val="313887948"/>
              </p:ext>
            </p:extLst>
          </p:nvPr>
        </p:nvGraphicFramePr>
        <p:xfrm>
          <a:off x="346166" y="3896190"/>
          <a:ext cx="1828800"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8BE81DEF-A18C-41E2-873F-1B313A92EF81}"/>
              </a:ext>
            </a:extLst>
          </p:cNvPr>
          <p:cNvSpPr txBox="1"/>
          <p:nvPr/>
        </p:nvSpPr>
        <p:spPr>
          <a:xfrm>
            <a:off x="2056541" y="1432602"/>
            <a:ext cx="1905000"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600" dirty="0">
                <a:latin typeface="Arial" panose="020B0604020202020204" pitchFamily="34" charset="0"/>
                <a:cs typeface="Arial" panose="020B0604020202020204" pitchFamily="34" charset="0"/>
              </a:rPr>
              <a:t>Natural Gas</a:t>
            </a:r>
          </a:p>
        </p:txBody>
      </p:sp>
      <p:sp>
        <p:nvSpPr>
          <p:cNvPr id="16" name="TextBox 15">
            <a:extLst>
              <a:ext uri="{FF2B5EF4-FFF2-40B4-BE49-F238E27FC236}">
                <a16:creationId xmlns:a16="http://schemas.microsoft.com/office/drawing/2014/main" id="{62DEB11B-8323-449B-8B39-CCC0633F40F9}"/>
              </a:ext>
            </a:extLst>
          </p:cNvPr>
          <p:cNvSpPr txBox="1"/>
          <p:nvPr/>
        </p:nvSpPr>
        <p:spPr>
          <a:xfrm>
            <a:off x="2050885" y="4050324"/>
            <a:ext cx="1905740" cy="338554"/>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600" dirty="0">
                <a:latin typeface="Arial" panose="020B0604020202020204" pitchFamily="34" charset="0"/>
                <a:cs typeface="Arial" panose="020B0604020202020204" pitchFamily="34" charset="0"/>
              </a:rPr>
              <a:t>Electricity</a:t>
            </a:r>
          </a:p>
        </p:txBody>
      </p:sp>
      <p:sp>
        <p:nvSpPr>
          <p:cNvPr id="17" name="TextBox 16">
            <a:extLst>
              <a:ext uri="{FF2B5EF4-FFF2-40B4-BE49-F238E27FC236}">
                <a16:creationId xmlns:a16="http://schemas.microsoft.com/office/drawing/2014/main" id="{80A161B6-A2F6-4183-9A1F-9168E1C7496A}"/>
              </a:ext>
            </a:extLst>
          </p:cNvPr>
          <p:cNvSpPr txBox="1"/>
          <p:nvPr/>
        </p:nvSpPr>
        <p:spPr>
          <a:xfrm>
            <a:off x="1962150" y="1808916"/>
            <a:ext cx="2209800" cy="646331"/>
          </a:xfrm>
          <a:prstGeom prst="rect">
            <a:avLst/>
          </a:prstGeom>
          <a:noFill/>
        </p:spPr>
        <p:txBody>
          <a:bodyPr wrap="square" rtlCol="0">
            <a:spAutoFit/>
          </a:bodyPr>
          <a:lstStyle/>
          <a:p>
            <a:pPr algn="ctr"/>
            <a:r>
              <a:rPr lang="en-US" sz="1200" b="1" dirty="0">
                <a:solidFill>
                  <a:srgbClr val="375DA1"/>
                </a:solidFill>
              </a:rPr>
              <a:t>36MM Eligible RCEs</a:t>
            </a:r>
            <a:r>
              <a:rPr lang="en-US" sz="1200" b="1" baseline="30000" dirty="0">
                <a:solidFill>
                  <a:srgbClr val="375DA1"/>
                </a:solidFill>
              </a:rPr>
              <a:t>1,2</a:t>
            </a:r>
          </a:p>
          <a:p>
            <a:pPr algn="ctr"/>
            <a:r>
              <a:rPr lang="en-US" sz="1200" b="1" dirty="0">
                <a:solidFill>
                  <a:srgbClr val="056F68"/>
                </a:solidFill>
              </a:rPr>
              <a:t>19% Penetration</a:t>
            </a:r>
          </a:p>
          <a:p>
            <a:pPr algn="ctr"/>
            <a:r>
              <a:rPr lang="en-US" sz="1200" b="1" dirty="0">
                <a:solidFill>
                  <a:srgbClr val="A7B5DB"/>
                </a:solidFill>
              </a:rPr>
              <a:t>&lt;1% Via Share</a:t>
            </a:r>
          </a:p>
        </p:txBody>
      </p:sp>
      <p:sp>
        <p:nvSpPr>
          <p:cNvPr id="18" name="TextBox 17">
            <a:extLst>
              <a:ext uri="{FF2B5EF4-FFF2-40B4-BE49-F238E27FC236}">
                <a16:creationId xmlns:a16="http://schemas.microsoft.com/office/drawing/2014/main" id="{67106EE3-E121-4093-AA20-AB457510180A}"/>
              </a:ext>
            </a:extLst>
          </p:cNvPr>
          <p:cNvSpPr txBox="1"/>
          <p:nvPr/>
        </p:nvSpPr>
        <p:spPr>
          <a:xfrm>
            <a:off x="1904260" y="4505535"/>
            <a:ext cx="2209800" cy="646331"/>
          </a:xfrm>
          <a:prstGeom prst="rect">
            <a:avLst/>
          </a:prstGeom>
          <a:noFill/>
        </p:spPr>
        <p:txBody>
          <a:bodyPr wrap="square" rtlCol="0">
            <a:spAutoFit/>
          </a:bodyPr>
          <a:lstStyle/>
          <a:p>
            <a:pPr algn="ctr"/>
            <a:r>
              <a:rPr lang="en-US" sz="1200" b="1" dirty="0">
                <a:solidFill>
                  <a:srgbClr val="375DA1"/>
                </a:solidFill>
              </a:rPr>
              <a:t>149MM Eligible RCEs</a:t>
            </a:r>
            <a:r>
              <a:rPr lang="en-US" sz="1200" b="1" baseline="30000" dirty="0">
                <a:solidFill>
                  <a:srgbClr val="375DA1"/>
                </a:solidFill>
              </a:rPr>
              <a:t>2</a:t>
            </a:r>
          </a:p>
          <a:p>
            <a:pPr algn="ctr"/>
            <a:r>
              <a:rPr lang="en-US" sz="1200" b="1" dirty="0">
                <a:solidFill>
                  <a:srgbClr val="056F68"/>
                </a:solidFill>
              </a:rPr>
              <a:t>37% Penetration</a:t>
            </a:r>
          </a:p>
          <a:p>
            <a:pPr algn="ctr"/>
            <a:r>
              <a:rPr lang="en-US" sz="1200" b="1" dirty="0">
                <a:solidFill>
                  <a:srgbClr val="A7B5DB"/>
                </a:solidFill>
              </a:rPr>
              <a:t>&lt;1% Via Share</a:t>
            </a:r>
          </a:p>
        </p:txBody>
      </p:sp>
      <p:sp>
        <p:nvSpPr>
          <p:cNvPr id="19" name="TextBox 18">
            <a:extLst>
              <a:ext uri="{FF2B5EF4-FFF2-40B4-BE49-F238E27FC236}">
                <a16:creationId xmlns:a16="http://schemas.microsoft.com/office/drawing/2014/main" id="{5400E0DB-9ABB-48FC-A975-704EBEF6A0E0}"/>
              </a:ext>
            </a:extLst>
          </p:cNvPr>
          <p:cNvSpPr txBox="1"/>
          <p:nvPr/>
        </p:nvSpPr>
        <p:spPr>
          <a:xfrm>
            <a:off x="519022" y="3033773"/>
            <a:ext cx="3429000" cy="646331"/>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i="1" dirty="0">
                <a:latin typeface="Arial" panose="020B0604020202020204" pitchFamily="34" charset="0"/>
                <a:cs typeface="Arial" panose="020B0604020202020204" pitchFamily="34" charset="0"/>
              </a:rPr>
              <a:t>Only 19% of eligible natural gas customers and 37% of eligible electricity customers have made a competitive supplier choice</a:t>
            </a:r>
            <a:r>
              <a:rPr lang="en-US" sz="1200" b="1" i="1" baseline="30000" dirty="0">
                <a:latin typeface="Arial" panose="020B0604020202020204" pitchFamily="34" charset="0"/>
                <a:cs typeface="Arial" panose="020B0604020202020204" pitchFamily="34" charset="0"/>
              </a:rPr>
              <a:t>2</a:t>
            </a:r>
          </a:p>
        </p:txBody>
      </p:sp>
      <p:sp>
        <p:nvSpPr>
          <p:cNvPr id="20" name="TextBox 19">
            <a:extLst>
              <a:ext uri="{FF2B5EF4-FFF2-40B4-BE49-F238E27FC236}">
                <a16:creationId xmlns:a16="http://schemas.microsoft.com/office/drawing/2014/main" id="{0A8D22CA-AD1B-4A26-9077-78A0772D3958}"/>
              </a:ext>
            </a:extLst>
          </p:cNvPr>
          <p:cNvSpPr txBox="1"/>
          <p:nvPr/>
        </p:nvSpPr>
        <p:spPr>
          <a:xfrm>
            <a:off x="514350" y="5626185"/>
            <a:ext cx="4191000" cy="507831"/>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Source: U.S. Energy Information Administration (EIA)</a:t>
            </a:r>
          </a:p>
          <a:p>
            <a:r>
              <a:rPr lang="en-US" sz="900" i="1" baseline="30000" dirty="0">
                <a:latin typeface="Arial" panose="020B0604020202020204" pitchFamily="34" charset="0"/>
                <a:cs typeface="Arial" panose="020B0604020202020204" pitchFamily="34" charset="0"/>
              </a:rPr>
              <a:t>1</a:t>
            </a:r>
            <a:r>
              <a:rPr lang="en-US" sz="900" i="1" dirty="0">
                <a:latin typeface="Arial" panose="020B0604020202020204" pitchFamily="34" charset="0"/>
                <a:cs typeface="Arial" panose="020B0604020202020204" pitchFamily="34" charset="0"/>
              </a:rPr>
              <a:t>Residential customers only</a:t>
            </a:r>
          </a:p>
          <a:p>
            <a:r>
              <a:rPr lang="en-US" sz="900" i="1" baseline="30000" dirty="0">
                <a:latin typeface="Arial" panose="020B0604020202020204" pitchFamily="34" charset="0"/>
                <a:cs typeface="Arial" panose="020B0604020202020204" pitchFamily="34" charset="0"/>
              </a:rPr>
              <a:t>2</a:t>
            </a:r>
            <a:r>
              <a:rPr lang="en-US" sz="900" i="1" dirty="0">
                <a:latin typeface="Arial" panose="020B0604020202020204" pitchFamily="34" charset="0"/>
                <a:cs typeface="Arial" panose="020B0604020202020204" pitchFamily="34" charset="0"/>
              </a:rPr>
              <a:t>Eligible customers defined as customers in deregulated states</a:t>
            </a:r>
          </a:p>
        </p:txBody>
      </p:sp>
      <p:sp>
        <p:nvSpPr>
          <p:cNvPr id="21" name="Content Placeholder 2">
            <a:extLst>
              <a:ext uri="{FF2B5EF4-FFF2-40B4-BE49-F238E27FC236}">
                <a16:creationId xmlns:a16="http://schemas.microsoft.com/office/drawing/2014/main" id="{C5E9823E-EABC-43A8-AAF6-AB1E284B0531}"/>
              </a:ext>
            </a:extLst>
          </p:cNvPr>
          <p:cNvSpPr txBox="1">
            <a:spLocks/>
          </p:cNvSpPr>
          <p:nvPr/>
        </p:nvSpPr>
        <p:spPr>
          <a:xfrm>
            <a:off x="4352766" y="4769571"/>
            <a:ext cx="4629149" cy="1537861"/>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marR="0" lvl="0"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a:ln>
                  <a:noFill/>
                </a:ln>
                <a:solidFill>
                  <a:srgbClr val="6C5D4C"/>
                </a:solidFill>
                <a:effectLst/>
                <a:uLnTx/>
                <a:uFillTx/>
                <a:latin typeface="Arial" panose="020B0604020202020204" pitchFamily="34" charset="0"/>
                <a:ea typeface="+mn-ea"/>
                <a:cs typeface="Arial" panose="020B0604020202020204" pitchFamily="34" charset="0"/>
              </a:rPr>
              <a:t>Multiple brands allow for brand positioning and win-back strategies</a:t>
            </a:r>
          </a:p>
          <a:p>
            <a:pPr marL="228600" marR="0" lvl="0"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a:ln>
                  <a:noFill/>
                </a:ln>
                <a:solidFill>
                  <a:srgbClr val="6C5D4C"/>
                </a:solidFill>
                <a:effectLst/>
                <a:uLnTx/>
                <a:uFillTx/>
                <a:latin typeface="Arial" panose="020B0604020202020204" pitchFamily="34" charset="0"/>
                <a:ea typeface="+mn-ea"/>
                <a:cs typeface="Arial" panose="020B0604020202020204" pitchFamily="34" charset="0"/>
              </a:rPr>
              <a:t>Increased focus on in-house sales channel</a:t>
            </a:r>
            <a:r>
              <a:rPr lang="en-US" sz="1200" dirty="0">
                <a:solidFill>
                  <a:srgbClr val="6C5D4C"/>
                </a:solidFill>
                <a:latin typeface="Arial" panose="020B0604020202020204" pitchFamily="34" charset="0"/>
                <a:cs typeface="Arial" panose="020B0604020202020204" pitchFamily="34" charset="0"/>
              </a:rPr>
              <a:t>s in response to regulatory changes</a:t>
            </a:r>
            <a:endParaRPr kumimoji="0" lang="en-US" sz="1200" b="0" i="0" u="none" strike="noStrike" kern="1200" cap="none" spc="0" normalizeH="0" baseline="0" noProof="0" dirty="0">
              <a:ln>
                <a:noFill/>
              </a:ln>
              <a:solidFill>
                <a:srgbClr val="6C5D4C"/>
              </a:solidFill>
              <a:effectLst/>
              <a:uLnTx/>
              <a:uFillTx/>
              <a:latin typeface="Arial" panose="020B0604020202020204" pitchFamily="34" charset="0"/>
              <a:ea typeface="+mn-ea"/>
              <a:cs typeface="Arial" panose="020B0604020202020204" pitchFamily="34" charset="0"/>
            </a:endParaRPr>
          </a:p>
          <a:p>
            <a:pPr marL="228600" marR="0" lvl="0"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a:ln>
                  <a:noFill/>
                </a:ln>
                <a:solidFill>
                  <a:srgbClr val="6C5D4C"/>
                </a:solidFill>
                <a:effectLst/>
                <a:uLnTx/>
                <a:uFillTx/>
                <a:latin typeface="Arial" panose="020B0604020202020204" pitchFamily="34" charset="0"/>
                <a:ea typeface="+mn-ea"/>
                <a:cs typeface="Arial" panose="020B0604020202020204" pitchFamily="34" charset="0"/>
              </a:rPr>
              <a:t>Organic commission structure supports customer quality and lifetime value</a:t>
            </a:r>
          </a:p>
          <a:p>
            <a:pPr marL="228600" marR="0" lvl="0" indent="-2286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rgbClr val="695E4A"/>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rgbClr val="695E4A"/>
              </a:solidFill>
              <a:effectLst/>
              <a:uLnTx/>
              <a:uFillTx/>
              <a:latin typeface="Arial" panose="020B0604020202020204" pitchFamily="34" charset="0"/>
              <a:ea typeface="+mn-ea"/>
              <a:cs typeface="Arial" panose="020B0604020202020204" pitchFamily="34" charset="0"/>
            </a:endParaRPr>
          </a:p>
        </p:txBody>
      </p:sp>
      <p:graphicFrame>
        <p:nvGraphicFramePr>
          <p:cNvPr id="23" name="Diagram 22">
            <a:extLst>
              <a:ext uri="{FF2B5EF4-FFF2-40B4-BE49-F238E27FC236}">
                <a16:creationId xmlns:a16="http://schemas.microsoft.com/office/drawing/2014/main" id="{7B5CEA45-C191-436B-B0E7-9B5DCE1DDA4F}"/>
              </a:ext>
            </a:extLst>
          </p:cNvPr>
          <p:cNvGraphicFramePr/>
          <p:nvPr>
            <p:extLst>
              <p:ext uri="{D42A27DB-BD31-4B8C-83A1-F6EECF244321}">
                <p14:modId xmlns:p14="http://schemas.microsoft.com/office/powerpoint/2010/main" val="3923229217"/>
              </p:ext>
            </p:extLst>
          </p:nvPr>
        </p:nvGraphicFramePr>
        <p:xfrm>
          <a:off x="3048000" y="993310"/>
          <a:ext cx="7266658" cy="39819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1623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8</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xfrm>
            <a:off x="556180" y="612469"/>
            <a:ext cx="8050492" cy="610647"/>
          </a:xfrm>
          <a:prstGeom prst="rect">
            <a:avLst/>
          </a:prstGeom>
          <a:ln w="19050">
            <a:noFill/>
          </a:ln>
        </p:spPr>
        <p:txBody>
          <a:bodyPr>
            <a:noAutofit/>
          </a:bodyPr>
          <a:lstStyle/>
          <a:p>
            <a:r>
              <a:rPr lang="en-US" sz="2600" dirty="0"/>
              <a:t>Customer Lifetime Value Strategy</a:t>
            </a:r>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9" name="TextBox 8">
            <a:extLst>
              <a:ext uri="{FF2B5EF4-FFF2-40B4-BE49-F238E27FC236}">
                <a16:creationId xmlns:a16="http://schemas.microsoft.com/office/drawing/2014/main" id="{F20B8568-09C3-4CD7-9974-CC2D82BE10C2}"/>
              </a:ext>
            </a:extLst>
          </p:cNvPr>
          <p:cNvSpPr txBox="1"/>
          <p:nvPr/>
        </p:nvSpPr>
        <p:spPr>
          <a:xfrm>
            <a:off x="979713" y="5286654"/>
            <a:ext cx="7184574" cy="3693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i="1" dirty="0">
                <a:latin typeface="Arial" panose="020B0604020202020204" pitchFamily="34" charset="0"/>
                <a:cs typeface="Arial" panose="020B0604020202020204" pitchFamily="34" charset="0"/>
              </a:rPr>
              <a:t>Actively Managed Customer Base Drives Profitability</a:t>
            </a:r>
          </a:p>
        </p:txBody>
      </p:sp>
      <p:grpSp>
        <p:nvGrpSpPr>
          <p:cNvPr id="13" name="Group 12">
            <a:extLst>
              <a:ext uri="{FF2B5EF4-FFF2-40B4-BE49-F238E27FC236}">
                <a16:creationId xmlns:a16="http://schemas.microsoft.com/office/drawing/2014/main" id="{D3A83EF5-8B36-4899-AD72-80FA4A6FC68C}"/>
              </a:ext>
            </a:extLst>
          </p:cNvPr>
          <p:cNvGrpSpPr/>
          <p:nvPr/>
        </p:nvGrpSpPr>
        <p:grpSpPr>
          <a:xfrm>
            <a:off x="152400" y="1334312"/>
            <a:ext cx="2752723" cy="3591435"/>
            <a:chOff x="152401" y="1816508"/>
            <a:chExt cx="2743200" cy="3402906"/>
          </a:xfrm>
        </p:grpSpPr>
        <p:sp>
          <p:nvSpPr>
            <p:cNvPr id="14" name="TextBox 13">
              <a:extLst>
                <a:ext uri="{FF2B5EF4-FFF2-40B4-BE49-F238E27FC236}">
                  <a16:creationId xmlns:a16="http://schemas.microsoft.com/office/drawing/2014/main" id="{FA862EF9-6D32-4302-B9B5-07411B84DBDE}"/>
                </a:ext>
              </a:extLst>
            </p:cNvPr>
            <p:cNvSpPr txBox="1"/>
            <p:nvPr/>
          </p:nvSpPr>
          <p:spPr>
            <a:xfrm>
              <a:off x="152401" y="2410793"/>
              <a:ext cx="2743200" cy="2808621"/>
            </a:xfrm>
            <a:prstGeom prst="rect">
              <a:avLst/>
            </a:prstGeom>
            <a:noFill/>
            <a:ln w="3175">
              <a:solidFill>
                <a:schemeClr val="tx2"/>
              </a:solidFill>
            </a:ln>
          </p:spPr>
          <p:txBody>
            <a:bodyPr wrap="square" rtlCol="0" anchor="ctr">
              <a:noAutofit/>
            </a:bodyPr>
            <a:lstStyle/>
            <a:p>
              <a:pPr marL="285750" indent="-285750">
                <a:lnSpc>
                  <a:spcPct val="150000"/>
                </a:lnSpc>
                <a:buFont typeface="Wingdings" panose="05000000000000000000" pitchFamily="2" charset="2"/>
                <a:buChar char="§"/>
              </a:pPr>
              <a:r>
                <a:rPr lang="en-US" sz="1400" dirty="0">
                  <a:latin typeface="Arial" panose="020B0604020202020204" pitchFamily="34" charset="0"/>
                  <a:cs typeface="Arial" panose="020B0604020202020204" pitchFamily="34" charset="0"/>
                </a:rPr>
                <a:t>Multi-channel sales provides access to various customer target markets</a:t>
              </a:r>
            </a:p>
            <a:p>
              <a:pPr marL="285750" indent="-285750">
                <a:lnSpc>
                  <a:spcPct val="150000"/>
                </a:lnSpc>
                <a:buFont typeface="Wingdings" panose="05000000000000000000" pitchFamily="2" charset="2"/>
                <a:buChar char="§"/>
              </a:pPr>
              <a:r>
                <a:rPr lang="en-US" sz="1400" dirty="0">
                  <a:latin typeface="Arial" panose="020B0604020202020204" pitchFamily="34" charset="0"/>
                  <a:cs typeface="Arial" panose="020B0604020202020204" pitchFamily="34" charset="0"/>
                </a:rPr>
                <a:t>Diverse sales geography</a:t>
              </a:r>
            </a:p>
            <a:p>
              <a:pPr marL="285750" indent="-285750">
                <a:lnSpc>
                  <a:spcPct val="150000"/>
                </a:lnSpc>
                <a:buFont typeface="Wingdings" panose="05000000000000000000" pitchFamily="2" charset="2"/>
                <a:buChar char="§"/>
              </a:pPr>
              <a:r>
                <a:rPr lang="en-US" sz="1400" dirty="0">
                  <a:latin typeface="Arial" panose="020B0604020202020204" pitchFamily="34" charset="0"/>
                  <a:cs typeface="Arial" panose="020B0604020202020204" pitchFamily="34" charset="0"/>
                </a:rPr>
                <a:t>Leverage analytics to determine market entry and product tailoring</a:t>
              </a:r>
            </a:p>
            <a:p>
              <a:pPr marL="285750" indent="-285750">
                <a:lnSpc>
                  <a:spcPct val="150000"/>
                </a:lnSpc>
                <a:buFont typeface="Wingdings" panose="05000000000000000000" pitchFamily="2" charset="2"/>
                <a:buChar char="§"/>
              </a:pPr>
              <a:r>
                <a:rPr lang="en-US" sz="1400" dirty="0">
                  <a:latin typeface="Arial" panose="020B0604020202020204" pitchFamily="34" charset="0"/>
                  <a:cs typeface="Arial" panose="020B0604020202020204" pitchFamily="34" charset="0"/>
                </a:rPr>
                <a:t>Contracted revenue model with subscription-like flow</a:t>
              </a:r>
            </a:p>
          </p:txBody>
        </p:sp>
        <p:sp>
          <p:nvSpPr>
            <p:cNvPr id="15" name="Rectangle 14">
              <a:extLst>
                <a:ext uri="{FF2B5EF4-FFF2-40B4-BE49-F238E27FC236}">
                  <a16:creationId xmlns:a16="http://schemas.microsoft.com/office/drawing/2014/main" id="{2760FFDA-64A9-4D56-A279-D2065415541B}"/>
                </a:ext>
              </a:extLst>
            </p:cNvPr>
            <p:cNvSpPr/>
            <p:nvPr/>
          </p:nvSpPr>
          <p:spPr>
            <a:xfrm>
              <a:off x="152401" y="1816508"/>
              <a:ext cx="2743200" cy="584775"/>
            </a:xfrm>
            <a:prstGeom prst="rect">
              <a:avLst/>
            </a:prstGeom>
            <a:solidFill>
              <a:srgbClr val="0A557D"/>
            </a:solid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spAutoFit/>
            </a:bodyPr>
            <a:lstStyle/>
            <a:p>
              <a:pPr algn="ctr"/>
              <a:r>
                <a:rPr lang="en-US" sz="1600" b="1" dirty="0">
                  <a:solidFill>
                    <a:schemeClr val="bg2"/>
                  </a:solidFill>
                  <a:latin typeface="Arial" panose="020B0604020202020204" pitchFamily="34" charset="0"/>
                  <a:cs typeface="Arial" panose="020B0604020202020204" pitchFamily="34" charset="0"/>
                </a:rPr>
                <a:t>Sophisticated Customer Acquisition Model</a:t>
              </a:r>
            </a:p>
          </p:txBody>
        </p:sp>
      </p:grpSp>
      <p:grpSp>
        <p:nvGrpSpPr>
          <p:cNvPr id="16" name="Group 15">
            <a:extLst>
              <a:ext uri="{FF2B5EF4-FFF2-40B4-BE49-F238E27FC236}">
                <a16:creationId xmlns:a16="http://schemas.microsoft.com/office/drawing/2014/main" id="{CABD078D-F7FC-4173-B6E7-C96219023909}"/>
              </a:ext>
            </a:extLst>
          </p:cNvPr>
          <p:cNvGrpSpPr/>
          <p:nvPr/>
        </p:nvGrpSpPr>
        <p:grpSpPr>
          <a:xfrm>
            <a:off x="6143625" y="1344349"/>
            <a:ext cx="2819399" cy="3581398"/>
            <a:chOff x="6248401" y="1667771"/>
            <a:chExt cx="2743200" cy="3393396"/>
          </a:xfrm>
        </p:grpSpPr>
        <p:sp>
          <p:nvSpPr>
            <p:cNvPr id="17" name="TextBox 16">
              <a:extLst>
                <a:ext uri="{FF2B5EF4-FFF2-40B4-BE49-F238E27FC236}">
                  <a16:creationId xmlns:a16="http://schemas.microsoft.com/office/drawing/2014/main" id="{6229315A-D7A1-4511-9390-70A1E10FBB65}"/>
                </a:ext>
              </a:extLst>
            </p:cNvPr>
            <p:cNvSpPr txBox="1"/>
            <p:nvPr/>
          </p:nvSpPr>
          <p:spPr>
            <a:xfrm>
              <a:off x="6248401" y="2252546"/>
              <a:ext cx="2743200" cy="2808621"/>
            </a:xfrm>
            <a:prstGeom prst="rect">
              <a:avLst/>
            </a:prstGeom>
            <a:noFill/>
            <a:ln w="3175">
              <a:solidFill>
                <a:schemeClr val="tx1"/>
              </a:solidFill>
            </a:ln>
          </p:spPr>
          <p:txBody>
            <a:bodyPr wrap="square" rtlCol="0" anchor="ctr">
              <a:noAutofit/>
            </a:bodyPr>
            <a:lstStyle/>
            <a:p>
              <a:pPr marL="285750" indent="-285750">
                <a:lnSpc>
                  <a:spcPct val="150000"/>
                </a:lnSpc>
                <a:buFont typeface="Wingdings" panose="05000000000000000000" pitchFamily="2" charset="2"/>
                <a:buChar char="§"/>
              </a:pPr>
              <a:r>
                <a:rPr lang="en-US" sz="1400" dirty="0">
                  <a:latin typeface="Arial" panose="020B0604020202020204" pitchFamily="34" charset="0"/>
                  <a:cs typeface="Arial" panose="020B0604020202020204" pitchFamily="34" charset="0"/>
                </a:rPr>
                <a:t>Attractive EBITDA</a:t>
              </a:r>
              <a:r>
                <a:rPr lang="en-US" sz="1400" baseline="30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margin and cash flow conversion</a:t>
              </a:r>
            </a:p>
            <a:p>
              <a:pPr marL="285750" indent="-285750">
                <a:lnSpc>
                  <a:spcPct val="150000"/>
                </a:lnSpc>
                <a:buFont typeface="Wingdings" panose="05000000000000000000" pitchFamily="2" charset="2"/>
                <a:buChar char="§"/>
              </a:pPr>
              <a:r>
                <a:rPr lang="en-US" sz="1400" dirty="0">
                  <a:latin typeface="Arial" panose="020B0604020202020204" pitchFamily="34" charset="0"/>
                  <a:cs typeface="Arial" panose="020B0604020202020204" pitchFamily="34" charset="0"/>
                </a:rPr>
                <a:t>Targeted payback period is 12 months</a:t>
              </a:r>
            </a:p>
            <a:p>
              <a:pPr marL="285750" indent="-285750">
                <a:lnSpc>
                  <a:spcPct val="150000"/>
                </a:lnSpc>
                <a:buFont typeface="Wingdings" panose="05000000000000000000" pitchFamily="2" charset="2"/>
                <a:buChar char="§"/>
              </a:pPr>
              <a:r>
                <a:rPr lang="en-US" sz="1400" dirty="0">
                  <a:latin typeface="Arial" panose="020B0604020202020204" pitchFamily="34" charset="0"/>
                  <a:cs typeface="Arial" panose="020B0604020202020204" pitchFamily="34" charset="0"/>
                </a:rPr>
                <a:t>Long-standing customer relationships</a:t>
              </a:r>
            </a:p>
          </p:txBody>
        </p:sp>
        <p:sp>
          <p:nvSpPr>
            <p:cNvPr id="18" name="Rectangle 17">
              <a:extLst>
                <a:ext uri="{FF2B5EF4-FFF2-40B4-BE49-F238E27FC236}">
                  <a16:creationId xmlns:a16="http://schemas.microsoft.com/office/drawing/2014/main" id="{09844DF4-78FA-4E13-96C1-2A68DE59C0B6}"/>
                </a:ext>
              </a:extLst>
            </p:cNvPr>
            <p:cNvSpPr/>
            <p:nvPr/>
          </p:nvSpPr>
          <p:spPr>
            <a:xfrm>
              <a:off x="6248401" y="1667771"/>
              <a:ext cx="2743200" cy="584775"/>
            </a:xfrm>
            <a:prstGeom prst="rect">
              <a:avLst/>
            </a:prstGeom>
            <a:solidFill>
              <a:srgbClr val="0A557D"/>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spAutoFit/>
            </a:bodyPr>
            <a:lstStyle/>
            <a:p>
              <a:pPr algn="ctr"/>
              <a:r>
                <a:rPr lang="en-US" sz="1600" b="1" dirty="0">
                  <a:solidFill>
                    <a:schemeClr val="bg2"/>
                  </a:solidFill>
                  <a:latin typeface="Arial" panose="020B0604020202020204" pitchFamily="34" charset="0"/>
                  <a:cs typeface="Arial" panose="020B0604020202020204" pitchFamily="34" charset="0"/>
                </a:rPr>
                <a:t>Create Long-Tenure, High Value Customers</a:t>
              </a:r>
            </a:p>
          </p:txBody>
        </p:sp>
      </p:grpSp>
      <p:sp>
        <p:nvSpPr>
          <p:cNvPr id="19" name="Right Arrow 10">
            <a:extLst>
              <a:ext uri="{FF2B5EF4-FFF2-40B4-BE49-F238E27FC236}">
                <a16:creationId xmlns:a16="http://schemas.microsoft.com/office/drawing/2014/main" id="{D3D6F34A-9E39-41AA-BA12-90C34107EE42}"/>
              </a:ext>
            </a:extLst>
          </p:cNvPr>
          <p:cNvSpPr/>
          <p:nvPr/>
        </p:nvSpPr>
        <p:spPr>
          <a:xfrm>
            <a:off x="3009900" y="1334312"/>
            <a:ext cx="3133725" cy="3906265"/>
          </a:xfrm>
          <a:prstGeom prst="rightArrow">
            <a:avLst>
              <a:gd name="adj1" fmla="val 69961"/>
              <a:gd name="adj2" fmla="val 27489"/>
            </a:avLst>
          </a:prstGeom>
          <a:solidFill>
            <a:srgbClr val="056F6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567897D-8493-4669-BB80-35EFE2771CBA}"/>
              </a:ext>
            </a:extLst>
          </p:cNvPr>
          <p:cNvSpPr txBox="1"/>
          <p:nvPr/>
        </p:nvSpPr>
        <p:spPr>
          <a:xfrm>
            <a:off x="3009900" y="2103131"/>
            <a:ext cx="2619375" cy="2215991"/>
          </a:xfrm>
          <a:prstGeom prst="rect">
            <a:avLst/>
          </a:prstGeom>
          <a:noFill/>
        </p:spPr>
        <p:txBody>
          <a:bodyPr wrap="square" rtlCol="0">
            <a:spAutoFit/>
          </a:bodyPr>
          <a:lstStyle/>
          <a:p>
            <a:pPr marL="114300" indent="-114300">
              <a:spcAft>
                <a:spcPts val="1200"/>
              </a:spcAft>
              <a:buFont typeface="Wingdings" panose="05000000000000000000" pitchFamily="2" charset="2"/>
              <a:buChar char="§"/>
            </a:pPr>
            <a:r>
              <a:rPr lang="en-US" sz="1200" dirty="0">
                <a:solidFill>
                  <a:schemeClr val="bg2"/>
                </a:solidFill>
                <a:latin typeface="Arial" panose="020B0604020202020204" pitchFamily="34" charset="0"/>
                <a:cs typeface="Arial" panose="020B0604020202020204" pitchFamily="34" charset="0"/>
              </a:rPr>
              <a:t>Analyze historical usage and attrition data to optimize customer profitability</a:t>
            </a:r>
          </a:p>
          <a:p>
            <a:pPr marL="114300" indent="-114300">
              <a:spcAft>
                <a:spcPts val="1200"/>
              </a:spcAft>
              <a:buFont typeface="Wingdings" panose="05000000000000000000" pitchFamily="2" charset="2"/>
              <a:buChar char="§"/>
            </a:pPr>
            <a:r>
              <a:rPr lang="en-US" sz="1200" dirty="0">
                <a:solidFill>
                  <a:schemeClr val="bg2"/>
                </a:solidFill>
                <a:latin typeface="Arial" panose="020B0604020202020204" pitchFamily="34" charset="0"/>
                <a:cs typeface="Arial" panose="020B0604020202020204" pitchFamily="34" charset="0"/>
              </a:rPr>
              <a:t>Customer retention team focused on product selection, renewal, and cross-sell opportunities</a:t>
            </a:r>
          </a:p>
          <a:p>
            <a:pPr marL="114300" indent="-114300">
              <a:spcAft>
                <a:spcPts val="1200"/>
              </a:spcAft>
              <a:buFont typeface="Wingdings" panose="05000000000000000000" pitchFamily="2" charset="2"/>
              <a:buChar char="§"/>
            </a:pPr>
            <a:r>
              <a:rPr lang="en-US" sz="1200" dirty="0">
                <a:solidFill>
                  <a:schemeClr val="bg2"/>
                </a:solidFill>
                <a:latin typeface="Arial" panose="020B0604020202020204" pitchFamily="34" charset="0"/>
                <a:cs typeface="Arial" panose="020B0604020202020204" pitchFamily="34" charset="0"/>
              </a:rPr>
              <a:t>Win-back strategy leverages customers across multiple brands</a:t>
            </a:r>
          </a:p>
          <a:p>
            <a:pPr marL="114300" indent="-114300">
              <a:spcAft>
                <a:spcPts val="1200"/>
              </a:spcAft>
              <a:buFont typeface="Wingdings" panose="05000000000000000000" pitchFamily="2" charset="2"/>
              <a:buChar char="§"/>
            </a:pPr>
            <a:r>
              <a:rPr lang="en-US" sz="1200" dirty="0">
                <a:solidFill>
                  <a:schemeClr val="bg2"/>
                </a:solidFill>
                <a:latin typeface="Arial" panose="020B0604020202020204" pitchFamily="34" charset="0"/>
                <a:cs typeface="Arial" panose="020B0604020202020204" pitchFamily="34" charset="0"/>
              </a:rPr>
              <a:t>Provide high-quality service</a:t>
            </a:r>
          </a:p>
        </p:txBody>
      </p:sp>
      <p:sp>
        <p:nvSpPr>
          <p:cNvPr id="21" name="TextBox 20">
            <a:extLst>
              <a:ext uri="{FF2B5EF4-FFF2-40B4-BE49-F238E27FC236}">
                <a16:creationId xmlns:a16="http://schemas.microsoft.com/office/drawing/2014/main" id="{491627D3-4674-4948-9445-D4334D6BFFEA}"/>
              </a:ext>
            </a:extLst>
          </p:cNvPr>
          <p:cNvSpPr txBox="1"/>
          <p:nvPr/>
        </p:nvSpPr>
        <p:spPr>
          <a:xfrm>
            <a:off x="3100387" y="1543828"/>
            <a:ext cx="2438400" cy="307777"/>
          </a:xfrm>
          <a:prstGeom prst="rect">
            <a:avLst/>
          </a:prstGeom>
          <a:noFill/>
        </p:spPr>
        <p:txBody>
          <a:bodyPr wrap="square" rtlCol="0">
            <a:spAutoFit/>
          </a:bodyPr>
          <a:lstStyle/>
          <a:p>
            <a:r>
              <a:rPr lang="en-US" sz="1400" b="1" i="1" dirty="0"/>
              <a:t>Increase Lifetime Value</a:t>
            </a:r>
          </a:p>
        </p:txBody>
      </p:sp>
      <p:sp>
        <p:nvSpPr>
          <p:cNvPr id="22" name="TextBox 21">
            <a:extLst>
              <a:ext uri="{FF2B5EF4-FFF2-40B4-BE49-F238E27FC236}">
                <a16:creationId xmlns:a16="http://schemas.microsoft.com/office/drawing/2014/main" id="{B3036F3F-FE59-43FD-8D5F-3DEC56377726}"/>
              </a:ext>
            </a:extLst>
          </p:cNvPr>
          <p:cNvSpPr txBox="1"/>
          <p:nvPr/>
        </p:nvSpPr>
        <p:spPr>
          <a:xfrm>
            <a:off x="5592298" y="5733937"/>
            <a:ext cx="2990852" cy="369332"/>
          </a:xfrm>
          <a:prstGeom prst="rect">
            <a:avLst/>
          </a:prstGeom>
          <a:noFill/>
        </p:spPr>
        <p:txBody>
          <a:bodyPr wrap="square" rtlCol="0">
            <a:spAutoFit/>
          </a:bodyPr>
          <a:lstStyle/>
          <a:p>
            <a:pPr algn="r"/>
            <a:r>
              <a:rPr lang="en-US" sz="900" baseline="30000" dirty="0"/>
              <a:t>1</a:t>
            </a:r>
            <a:r>
              <a:rPr lang="en-US" sz="900" dirty="0"/>
              <a:t>EBITDA is a Non-GAAP measure please refer to table A-1 in the appendix for reconciliation of EBITDA</a:t>
            </a:r>
          </a:p>
        </p:txBody>
      </p:sp>
    </p:spTree>
    <p:extLst>
      <p:ext uri="{BB962C8B-B14F-4D97-AF65-F5344CB8AC3E}">
        <p14:creationId xmlns:p14="http://schemas.microsoft.com/office/powerpoint/2010/main" val="121534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E7D184F-7ADC-4C5B-9CE0-1F45CE223757}"/>
              </a:ext>
            </a:extLst>
          </p:cNvPr>
          <p:cNvSpPr>
            <a:spLocks noGrp="1"/>
          </p:cNvSpPr>
          <p:nvPr>
            <p:ph type="ftr" sz="quarter" idx="11"/>
          </p:nvPr>
        </p:nvSpPr>
        <p:spPr>
          <a:prstGeom prst="rect">
            <a:avLst/>
          </a:prstGeom>
        </p:spPr>
        <p:txBody>
          <a:bodyPr/>
          <a:lstStyle/>
          <a:p>
            <a:pPr algn="ctr"/>
            <a:r>
              <a:rPr lang="en-US" sz="1200" dirty="0">
                <a:latin typeface="Arial" panose="020B0604020202020204" pitchFamily="34" charset="0"/>
                <a:cs typeface="Arial" panose="020B0604020202020204" pitchFamily="34" charset="0"/>
              </a:rPr>
              <a:t>Confidential and Proprietary</a:t>
            </a:r>
          </a:p>
        </p:txBody>
      </p:sp>
      <p:sp>
        <p:nvSpPr>
          <p:cNvPr id="11" name="Slide Number Placeholder 10">
            <a:extLst>
              <a:ext uri="{FF2B5EF4-FFF2-40B4-BE49-F238E27FC236}">
                <a16:creationId xmlns:a16="http://schemas.microsoft.com/office/drawing/2014/main" id="{181581AD-A8D7-45BE-93AD-5B68DE829A3A}"/>
              </a:ext>
            </a:extLst>
          </p:cNvPr>
          <p:cNvSpPr>
            <a:spLocks noGrp="1"/>
          </p:cNvSpPr>
          <p:nvPr>
            <p:ph type="sldNum" sz="quarter" idx="12"/>
          </p:nvPr>
        </p:nvSpPr>
        <p:spPr>
          <a:prstGeom prst="rect">
            <a:avLst/>
          </a:prstGeom>
        </p:spPr>
        <p:txBody>
          <a:bodyPr/>
          <a:lstStyle/>
          <a:p>
            <a:fld id="{18475631-7EA5-4B8F-9F77-51A8F401861F}" type="slidenum">
              <a:rPr lang="en-US" sz="1200">
                <a:latin typeface="Arial" panose="020B0604020202020204" pitchFamily="34" charset="0"/>
                <a:cs typeface="Arial" panose="020B0604020202020204" pitchFamily="34" charset="0"/>
              </a:rPr>
              <a:t>9</a:t>
            </a:fld>
            <a:endParaRPr lang="en-US" sz="1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3B52D3F-8D5C-4677-9F4E-78172914C31A}"/>
              </a:ext>
            </a:extLst>
          </p:cNvPr>
          <p:cNvSpPr>
            <a:spLocks noGrp="1"/>
          </p:cNvSpPr>
          <p:nvPr>
            <p:ph type="title"/>
          </p:nvPr>
        </p:nvSpPr>
        <p:spPr>
          <a:prstGeom prst="rect">
            <a:avLst/>
          </a:prstGeom>
          <a:ln w="19050">
            <a:noFill/>
          </a:ln>
        </p:spPr>
        <p:txBody>
          <a:bodyPr>
            <a:noAutofit/>
          </a:bodyPr>
          <a:lstStyle/>
          <a:p>
            <a:r>
              <a:rPr lang="en-US" sz="2600" dirty="0"/>
              <a:t>Managing Commodity Price Risk</a:t>
            </a:r>
          </a:p>
        </p:txBody>
      </p:sp>
      <p:pic>
        <p:nvPicPr>
          <p:cNvPr id="12" name="Picture 11">
            <a:extLst>
              <a:ext uri="{FF2B5EF4-FFF2-40B4-BE49-F238E27FC236}">
                <a16:creationId xmlns:a16="http://schemas.microsoft.com/office/drawing/2014/main" id="{213372B5-5AE9-420C-B707-5A5EFFB87D58}"/>
              </a:ext>
            </a:extLst>
          </p:cNvPr>
          <p:cNvPicPr>
            <a:picLocks noChangeAspect="1"/>
          </p:cNvPicPr>
          <p:nvPr/>
        </p:nvPicPr>
        <p:blipFill>
          <a:blip r:embed="rId2"/>
          <a:stretch>
            <a:fillRect/>
          </a:stretch>
        </p:blipFill>
        <p:spPr>
          <a:xfrm>
            <a:off x="556180" y="6250075"/>
            <a:ext cx="1098097" cy="486252"/>
          </a:xfrm>
          <a:prstGeom prst="rect">
            <a:avLst/>
          </a:prstGeom>
        </p:spPr>
      </p:pic>
      <p:sp>
        <p:nvSpPr>
          <p:cNvPr id="9" name="TextBox 8">
            <a:extLst>
              <a:ext uri="{FF2B5EF4-FFF2-40B4-BE49-F238E27FC236}">
                <a16:creationId xmlns:a16="http://schemas.microsoft.com/office/drawing/2014/main" id="{1AC8FF60-498F-4EAF-83DA-B53426B23F12}"/>
              </a:ext>
            </a:extLst>
          </p:cNvPr>
          <p:cNvSpPr txBox="1"/>
          <p:nvPr/>
        </p:nvSpPr>
        <p:spPr>
          <a:xfrm>
            <a:off x="556180" y="2066338"/>
            <a:ext cx="8296274" cy="3785652"/>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sz="1700" dirty="0">
                <a:cs typeface="Arial" panose="020B0604020202020204" pitchFamily="34" charset="0"/>
              </a:rPr>
              <a:t>Proven hedging strategy that has been refined over Via Renewables’ 20 year history</a:t>
            </a:r>
          </a:p>
          <a:p>
            <a:pPr marL="285750" indent="-285750">
              <a:spcAft>
                <a:spcPts val="1200"/>
              </a:spcAft>
              <a:buFont typeface="Wingdings" panose="05000000000000000000" pitchFamily="2" charset="2"/>
              <a:buChar char="§"/>
            </a:pPr>
            <a:r>
              <a:rPr lang="en-US" sz="1700" dirty="0">
                <a:cs typeface="Arial" panose="020B0604020202020204" pitchFamily="34" charset="0"/>
              </a:rPr>
              <a:t>Demonstrated ability to manage through up-and-down commodity markets, extreme weather events, and down economies</a:t>
            </a:r>
          </a:p>
          <a:p>
            <a:pPr marL="285750" indent="-285750">
              <a:spcAft>
                <a:spcPts val="1200"/>
              </a:spcAft>
              <a:buFont typeface="Wingdings" panose="05000000000000000000" pitchFamily="2" charset="2"/>
              <a:buChar char="§"/>
            </a:pPr>
            <a:r>
              <a:rPr lang="en-US" sz="1700" dirty="0">
                <a:cs typeface="Arial" panose="020B0604020202020204" pitchFamily="34" charset="0"/>
              </a:rPr>
              <a:t>Disciplined risk management supports business strategy</a:t>
            </a:r>
          </a:p>
          <a:p>
            <a:pPr marL="742950" lvl="1" indent="-285750">
              <a:spcAft>
                <a:spcPts val="1200"/>
              </a:spcAft>
              <a:buFont typeface="Wingdings" panose="05000000000000000000" pitchFamily="2" charset="2"/>
              <a:buChar char="§"/>
            </a:pPr>
            <a:r>
              <a:rPr lang="en-US" sz="1700" dirty="0">
                <a:cs typeface="Arial" panose="020B0604020202020204" pitchFamily="34" charset="0"/>
              </a:rPr>
              <a:t>Virtually all fixed price exposure is hedged</a:t>
            </a:r>
          </a:p>
          <a:p>
            <a:pPr marL="742950" lvl="1" indent="-285750">
              <a:spcAft>
                <a:spcPts val="1200"/>
              </a:spcAft>
              <a:buFont typeface="Wingdings" panose="05000000000000000000" pitchFamily="2" charset="2"/>
              <a:buChar char="§"/>
            </a:pPr>
            <a:r>
              <a:rPr lang="en-US" sz="1700" dirty="0">
                <a:cs typeface="Arial" panose="020B0604020202020204" pitchFamily="34" charset="0"/>
              </a:rPr>
              <a:t>Variable hedging policy is based on individual market characteristics</a:t>
            </a:r>
          </a:p>
          <a:p>
            <a:pPr marL="742950" lvl="1" indent="-285750">
              <a:spcAft>
                <a:spcPts val="1200"/>
              </a:spcAft>
              <a:buFont typeface="Wingdings" panose="05000000000000000000" pitchFamily="2" charset="2"/>
              <a:buChar char="§"/>
            </a:pPr>
            <a:r>
              <a:rPr lang="en-US" sz="1700" dirty="0">
                <a:cs typeface="Arial" panose="020B0604020202020204" pitchFamily="34" charset="0"/>
              </a:rPr>
              <a:t>Hedging policy is monitored closely by CFO and Risk Committee</a:t>
            </a:r>
          </a:p>
          <a:p>
            <a:pPr marL="285750" indent="-285750">
              <a:spcAft>
                <a:spcPts val="1200"/>
              </a:spcAft>
              <a:buFont typeface="Wingdings" panose="05000000000000000000" pitchFamily="2" charset="2"/>
              <a:buChar char="§"/>
            </a:pPr>
            <a:r>
              <a:rPr lang="en-US" sz="1700" dirty="0">
                <a:cs typeface="Arial" panose="020B0604020202020204" pitchFamily="34" charset="0"/>
              </a:rPr>
              <a:t>Risk management policy approved by syndicate banks and Board of Directors</a:t>
            </a:r>
          </a:p>
          <a:p>
            <a:pPr marL="285750" indent="-285750">
              <a:spcAft>
                <a:spcPts val="1200"/>
              </a:spcAft>
              <a:buFont typeface="Wingdings" panose="05000000000000000000" pitchFamily="2" charset="2"/>
              <a:buChar char="§"/>
            </a:pPr>
            <a:r>
              <a:rPr lang="en-US" sz="1700" dirty="0">
                <a:cs typeface="Arial" panose="020B0604020202020204" pitchFamily="34" charset="0"/>
              </a:rPr>
              <a:t>Over $298MM in available credit with wholesale suppliers</a:t>
            </a:r>
            <a:r>
              <a:rPr lang="en-US" sz="1700" baseline="30000" dirty="0">
                <a:cs typeface="Arial" panose="020B0604020202020204" pitchFamily="34" charset="0"/>
              </a:rPr>
              <a:t>1</a:t>
            </a:r>
          </a:p>
        </p:txBody>
      </p:sp>
      <p:sp>
        <p:nvSpPr>
          <p:cNvPr id="13" name="TextBox 12">
            <a:extLst>
              <a:ext uri="{FF2B5EF4-FFF2-40B4-BE49-F238E27FC236}">
                <a16:creationId xmlns:a16="http://schemas.microsoft.com/office/drawing/2014/main" id="{005A37D3-208E-4E31-8C77-5FE7CEA9DC75}"/>
              </a:ext>
            </a:extLst>
          </p:cNvPr>
          <p:cNvSpPr txBox="1"/>
          <p:nvPr/>
        </p:nvSpPr>
        <p:spPr>
          <a:xfrm>
            <a:off x="979713" y="1259483"/>
            <a:ext cx="7184574" cy="64633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i="1" dirty="0">
                <a:latin typeface="Arial" panose="020B0604020202020204" pitchFamily="34" charset="0"/>
                <a:cs typeface="Arial" panose="020B0604020202020204" pitchFamily="34" charset="0"/>
              </a:rPr>
              <a:t>Seasoned, in-house supply team provides a strong competitive advantage relative to our peers while providing risk mitigation</a:t>
            </a:r>
          </a:p>
        </p:txBody>
      </p:sp>
      <p:sp>
        <p:nvSpPr>
          <p:cNvPr id="14" name="TextBox 13">
            <a:extLst>
              <a:ext uri="{FF2B5EF4-FFF2-40B4-BE49-F238E27FC236}">
                <a16:creationId xmlns:a16="http://schemas.microsoft.com/office/drawing/2014/main" id="{F1CF8338-1E64-427E-B414-D853CA8F69AA}"/>
              </a:ext>
            </a:extLst>
          </p:cNvPr>
          <p:cNvSpPr txBox="1"/>
          <p:nvPr/>
        </p:nvSpPr>
        <p:spPr>
          <a:xfrm>
            <a:off x="7065248" y="5851990"/>
            <a:ext cx="1640728" cy="230832"/>
          </a:xfrm>
          <a:prstGeom prst="rect">
            <a:avLst/>
          </a:prstGeom>
          <a:noFill/>
        </p:spPr>
        <p:txBody>
          <a:bodyPr wrap="square" rtlCol="0">
            <a:spAutoFit/>
          </a:bodyPr>
          <a:lstStyle/>
          <a:p>
            <a:r>
              <a:rPr lang="en-US" sz="900" i="1" baseline="30000" dirty="0"/>
              <a:t>1</a:t>
            </a:r>
            <a:r>
              <a:rPr lang="en-US" sz="900" i="1" dirty="0"/>
              <a:t>As of December 31, 2021</a:t>
            </a:r>
          </a:p>
        </p:txBody>
      </p:sp>
    </p:spTree>
    <p:extLst>
      <p:ext uri="{BB962C8B-B14F-4D97-AF65-F5344CB8AC3E}">
        <p14:creationId xmlns:p14="http://schemas.microsoft.com/office/powerpoint/2010/main" val="3085791002"/>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70AD47"/>
      </a:accent2>
      <a:accent3>
        <a:srgbClr val="48A1FA"/>
      </a:accent3>
      <a:accent4>
        <a:srgbClr val="A8D08D"/>
      </a:accent4>
      <a:accent5>
        <a:srgbClr val="FFCC00"/>
      </a:accent5>
      <a:accent6>
        <a:srgbClr val="663300"/>
      </a:accent6>
      <a:hlink>
        <a:srgbClr val="A5A5A5"/>
      </a:hlink>
      <a:folHlink>
        <a:srgbClr val="F2F2F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a Renewables template" id="{035244E8-C19C-401E-AD59-8870157F71A4}" vid="{E1A0AAF4-E520-46F5-902F-BED1C03424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VIA Renewables Fifth Amendment presentation 2021</Template>
  <TotalTime>15872</TotalTime>
  <Words>4252</Words>
  <Application>Microsoft Office PowerPoint</Application>
  <PresentationFormat>On-screen Show (4:3)</PresentationFormat>
  <Paragraphs>395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PowerPoint Presentation</vt:lpstr>
      <vt:lpstr>Safe Harbor Statement</vt:lpstr>
      <vt:lpstr>PowerPoint Presentation</vt:lpstr>
      <vt:lpstr>How Via Renewables Serves its Customers</vt:lpstr>
      <vt:lpstr>Via’s Geographical Diversity: 19 States and 100 Utility Service Territories</vt:lpstr>
      <vt:lpstr>PowerPoint Presentation</vt:lpstr>
      <vt:lpstr>Opportunities for Organic Growth</vt:lpstr>
      <vt:lpstr>Customer Lifetime Value Strategy</vt:lpstr>
      <vt:lpstr>Managing Commodity Price Risk</vt:lpstr>
      <vt:lpstr>Conservative Capitalization Minimizes Risk</vt:lpstr>
      <vt:lpstr>Portfolio Optimization</vt:lpstr>
      <vt:lpstr>PowerPoint Presentation</vt:lpstr>
      <vt:lpstr>PowerPoint Presentation</vt:lpstr>
      <vt:lpstr>Via by the Numbers</vt:lpstr>
      <vt:lpstr>Proven Leadership</vt:lpstr>
      <vt:lpstr>Board of Directors</vt:lpstr>
      <vt:lpstr>Board of Directors</vt:lpstr>
      <vt:lpstr>Up-C Structure</vt:lpstr>
      <vt:lpstr>Proven Track Record of Acquisitions and Integration</vt:lpstr>
      <vt:lpstr>PowerPoint Presentation</vt:lpstr>
      <vt:lpstr>Reg. G</vt:lpstr>
      <vt:lpstr>Reg. G</vt:lpstr>
      <vt:lpstr>Reg. G</vt:lpstr>
      <vt:lpstr>Reg. G</vt:lpstr>
      <vt:lpstr>Reg. G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 Renewables, Inc.   Title Slide</dc:title>
  <dc:creator>Hannah Taake</dc:creator>
  <cp:lastModifiedBy>Stephen Rabalais</cp:lastModifiedBy>
  <cp:revision>186</cp:revision>
  <cp:lastPrinted>2022-03-02T22:54:59Z</cp:lastPrinted>
  <dcterms:created xsi:type="dcterms:W3CDTF">2021-07-09T18:59:48Z</dcterms:created>
  <dcterms:modified xsi:type="dcterms:W3CDTF">2022-03-03T17:43:58Z</dcterms:modified>
</cp:coreProperties>
</file>